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276" r:id="rId4"/>
    <p:sldId id="277" r:id="rId5"/>
    <p:sldId id="278" r:id="rId6"/>
    <p:sldId id="286" r:id="rId7"/>
    <p:sldId id="287" r:id="rId8"/>
    <p:sldId id="288" r:id="rId9"/>
    <p:sldId id="292" r:id="rId10"/>
    <p:sldId id="289" r:id="rId11"/>
    <p:sldId id="290" r:id="rId12"/>
    <p:sldId id="291" r:id="rId13"/>
    <p:sldId id="279" r:id="rId14"/>
    <p:sldId id="280" r:id="rId15"/>
    <p:sldId id="281" r:id="rId16"/>
    <p:sldId id="282" r:id="rId17"/>
    <p:sldId id="285" r:id="rId18"/>
    <p:sldId id="284" r:id="rId19"/>
    <p:sldId id="283" r:id="rId20"/>
    <p:sldId id="294" r:id="rId21"/>
    <p:sldId id="296" r:id="rId22"/>
    <p:sldId id="295" r:id="rId23"/>
    <p:sldId id="293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386" autoAdjust="0"/>
    <p:restoredTop sz="94706" autoAdjust="0"/>
  </p:normalViewPr>
  <p:slideViewPr>
    <p:cSldViewPr>
      <p:cViewPr varScale="1">
        <p:scale>
          <a:sx n="71" d="100"/>
          <a:sy n="71" d="100"/>
        </p:scale>
        <p:origin x="-192" y="-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11/16/2017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11/16/2017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 descr="Map of Europe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11/16/2017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46000">
              <a:schemeClr val="accent4">
                <a:lumMod val="95000"/>
                <a:lumOff val="5000"/>
              </a:schemeClr>
            </a:gs>
            <a:gs pos="100000">
              <a:srgbClr val="A37313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80" y="476672"/>
            <a:ext cx="3796679" cy="3608040"/>
          </a:xfrm>
        </p:spPr>
        <p:txBody>
          <a:bodyPr>
            <a:normAutofit fontScale="90000"/>
          </a:bodyPr>
          <a:lstStyle/>
          <a:p>
            <a:r>
              <a:rPr lang="cs-CZ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Středověké legendy </a:t>
            </a:r>
            <a:br>
              <a:rPr lang="cs-CZ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eposy</a:t>
            </a:r>
            <a:br>
              <a:rPr lang="cs-CZ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utvářející hodnoty Evropy</a:t>
            </a:r>
            <a:endParaRPr lang="en-US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780" y="4365104"/>
            <a:ext cx="7848600" cy="11430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Karolína Junková, </a:t>
            </a:r>
            <a:b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Adéla Kubešová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="" xmlns:a16="http://schemas.microsoft.com/office/drawing/2014/main" id="{6E717646-3052-4733-B39F-B175F6848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Vybrané Legendy</a:t>
            </a: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C51F42CB-5FC8-4002-ABE8-235E35F7E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="" xmlns:a16="http://schemas.microsoft.com/office/drawing/2014/main" id="{B5F76509-F2A2-4BDB-BD16-E1944A271F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="" xmlns:a16="http://schemas.microsoft.com/office/drawing/2014/main" id="{BF04C97D-4765-4F14-9A8B-A742DE7EE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/>
              <a:t>Martinův Plášť</a:t>
            </a:r>
            <a:endParaRPr lang="cs-CZ" dirty="0"/>
          </a:p>
        </p:txBody>
      </p:sp>
      <p:sp>
        <p:nvSpPr>
          <p:cNvPr id="11" name="Zástupný symbol pro obsah 10">
            <a:extLst>
              <a:ext uri="{FF2B5EF4-FFF2-40B4-BE49-F238E27FC236}">
                <a16:creationId xmlns="" xmlns:a16="http://schemas.microsoft.com/office/drawing/2014/main" id="{05DDD11C-E450-49E8-B78B-09897FFCEA9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/>
              <a:t>Martin na bílém koni – symbol bílé, zimní, zasněžené krajiny</a:t>
            </a:r>
          </a:p>
          <a:p>
            <a:r>
              <a:rPr lang="cs-CZ"/>
              <a:t>Bůh ho požádal o pomoc jako chudý žebrák</a:t>
            </a:r>
          </a:p>
          <a:p>
            <a:r>
              <a:rPr lang="cs-CZ"/>
              <a:t>Po dlouhé době – Satan se převlékl za žebráka také a vysmál se Martinovi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C47702A8-E53A-4580-8CA3-ED9E19F7A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88" y="1879205"/>
            <a:ext cx="5612131" cy="39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="" xmlns:a16="http://schemas.microsoft.com/office/drawing/2014/main" id="{18C10CC3-6886-49BC-91A3-B1EB2B111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Legendy</a:t>
            </a:r>
          </a:p>
        </p:txBody>
      </p:sp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707DDA9B-7D83-406D-8594-5C7182AD0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Legenda o Sv. Ludmile</a:t>
            </a:r>
          </a:p>
          <a:p>
            <a:pPr lvl="1"/>
            <a:r>
              <a:rPr lang="cs-CZ" dirty="0"/>
              <a:t>Přechod z pohanství na křesťanství</a:t>
            </a:r>
          </a:p>
          <a:p>
            <a:pPr lvl="1"/>
            <a:r>
              <a:rPr lang="cs-CZ" dirty="0"/>
              <a:t>Její tchýně silný protivník</a:t>
            </a:r>
          </a:p>
          <a:p>
            <a:pPr lvl="1"/>
            <a:r>
              <a:rPr lang="cs-CZ" dirty="0"/>
              <a:t>Výchova vnuka Václava, obětování pro druhé, neustálé modlení, postění</a:t>
            </a:r>
          </a:p>
          <a:p>
            <a:pPr lvl="1"/>
            <a:endParaRPr lang="cs-CZ" dirty="0"/>
          </a:p>
          <a:p>
            <a:r>
              <a:rPr lang="cs-CZ" dirty="0"/>
              <a:t>Legenda o sv. Václavu</a:t>
            </a:r>
          </a:p>
          <a:p>
            <a:pPr lvl="1"/>
            <a:r>
              <a:rPr lang="cs-CZ" dirty="0"/>
              <a:t>Na rozdíl od své matky uctíval křesťanskou víru – přání postavit chrám sv. Víta</a:t>
            </a:r>
          </a:p>
          <a:p>
            <a:pPr lvl="1"/>
            <a:r>
              <a:rPr lang="cs-CZ" dirty="0"/>
              <a:t>Zabit svým bratrem Boleslavem</a:t>
            </a:r>
          </a:p>
          <a:p>
            <a:pPr lvl="1"/>
            <a:r>
              <a:rPr lang="cs-CZ" dirty="0"/>
              <a:t>Zázrak po jeho smrti při pohřbívání jeho ostatků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81C50D5-83DB-4F3A-BDE4-D7E5AF4B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843" y="196040"/>
            <a:ext cx="3312368" cy="24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7A91687-A019-4AEF-BADA-B1DB5A459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České legendy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A9C01BD-D736-43E9-B88C-E3575CDC9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Legenda o sv. Prokopovi</a:t>
            </a:r>
          </a:p>
          <a:p>
            <a:pPr lvl="1"/>
            <a:r>
              <a:rPr lang="cs-CZ" dirty="0"/>
              <a:t>Dobrého původu, přesto však výběr duchovní dráhy</a:t>
            </a:r>
          </a:p>
          <a:p>
            <a:pPr lvl="1"/>
            <a:r>
              <a:rPr lang="cs-CZ" dirty="0"/>
              <a:t>Z učení na Vyšehradu odchod do ustraní – léčení lidí a dělání dobrých skutků</a:t>
            </a:r>
          </a:p>
          <a:p>
            <a:pPr lvl="1"/>
            <a:r>
              <a:rPr lang="cs-CZ" dirty="0"/>
              <a:t>Nikdy se nepovyšoval nad lidi, snažil se jim spíše sloužit</a:t>
            </a:r>
          </a:p>
          <a:p>
            <a:pPr lvl="1"/>
            <a:r>
              <a:rPr lang="cs-CZ" dirty="0"/>
              <a:t>Po smrti – zjevení se opatovi Blažejovi a prosba o kanonizaci u papeže Inocence III. </a:t>
            </a:r>
          </a:p>
        </p:txBody>
      </p:sp>
    </p:spTree>
    <p:extLst>
      <p:ext uri="{BB962C8B-B14F-4D97-AF65-F5344CB8AC3E}">
        <p14:creationId xmlns:p14="http://schemas.microsoft.com/office/powerpoint/2010/main" val="18484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64E2C9D-D01A-4746-878C-341FBE31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Světská</a:t>
            </a:r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10FF6DC-359C-4F3A-925F-F2423A9F5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původně psána v latině, později především v národních jazycích</a:t>
            </a:r>
          </a:p>
          <a:p>
            <a:r>
              <a:rPr lang="cs-CZ" b="1" dirty="0"/>
              <a:t>Znaky</a:t>
            </a:r>
            <a:r>
              <a:rPr lang="cs-CZ" dirty="0"/>
              <a:t> – smyslové prožitky, pozemské věci, sociální interakce</a:t>
            </a:r>
          </a:p>
          <a:p>
            <a:r>
              <a:rPr lang="cs-CZ" dirty="0"/>
              <a:t>Hlavními hrdiny především bojovníci, rytíři, stateční lidé</a:t>
            </a:r>
          </a:p>
          <a:p>
            <a:r>
              <a:rPr lang="cs-CZ" dirty="0"/>
              <a:t>Přistup zejména pro šlechtu a bohatý lid </a:t>
            </a:r>
          </a:p>
          <a:p>
            <a:r>
              <a:rPr lang="cs-CZ" b="1" u="sng" dirty="0"/>
              <a:t>Žánry:</a:t>
            </a:r>
            <a:r>
              <a:rPr lang="cs-CZ" dirty="0"/>
              <a:t> cestopisy, kroniky, světské drama, žákovská poezie, dvorské lyrické písně, rytířské romány, </a:t>
            </a:r>
            <a:r>
              <a:rPr lang="cs-CZ" dirty="0" err="1"/>
              <a:t>fabriaux</a:t>
            </a:r>
            <a:r>
              <a:rPr lang="cs-CZ" dirty="0"/>
              <a:t> a...</a:t>
            </a:r>
          </a:p>
        </p:txBody>
      </p:sp>
    </p:spTree>
    <p:extLst>
      <p:ext uri="{BB962C8B-B14F-4D97-AF65-F5344CB8AC3E}">
        <p14:creationId xmlns:p14="http://schemas.microsoft.com/office/powerpoint/2010/main" val="313641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56C3287-826F-48E4-A075-B4B9FF28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</a:t>
            </a:r>
            <a:endParaRPr lang="cs-CZ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1F0AFDAA-ECD8-40EC-A360-143C35637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i="1" dirty="0"/>
              <a:t>„</a:t>
            </a:r>
            <a:r>
              <a:rPr lang="cs-CZ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slovo</a:t>
            </a:r>
            <a:r>
              <a:rPr lang="cs-CZ" i="1" dirty="0"/>
              <a:t>“ z </a:t>
            </a:r>
            <a:r>
              <a:rPr lang="cs-CZ" i="1" dirty="0" err="1"/>
              <a:t>řec</a:t>
            </a:r>
            <a:r>
              <a:rPr lang="cs-CZ" i="1" dirty="0"/>
              <a:t>. jazyka</a:t>
            </a:r>
          </a:p>
          <a:p>
            <a:r>
              <a:rPr lang="cs-CZ" dirty="0"/>
              <a:t>Rozsáhlá epická báseň</a:t>
            </a:r>
          </a:p>
          <a:p>
            <a:r>
              <a:rPr lang="cs-CZ" dirty="0"/>
              <a:t>Epos pojednává o životě, smrti, zkázy, skutcích národního hrdiny</a:t>
            </a:r>
          </a:p>
          <a:p>
            <a:r>
              <a:rPr lang="cs-CZ" b="1" i="1" u="sng" dirty="0"/>
              <a:t>Typické pro epos </a:t>
            </a:r>
            <a:r>
              <a:rPr lang="cs-CZ" dirty="0"/>
              <a:t>– vychází z mýtů, květnatý děj, oslava hrdinských činů daného národa, nadpřirozené síly (bájní </a:t>
            </a:r>
            <a:r>
              <a:rPr lang="cs-CZ" dirty="0" err="1"/>
              <a:t>netvorové</a:t>
            </a:r>
            <a:r>
              <a:rPr lang="cs-CZ" dirty="0"/>
              <a:t>, bohové, čarodějové či osoby s nižšími nadpřirozenými silami)</a:t>
            </a:r>
          </a:p>
          <a:p>
            <a:r>
              <a:rPr lang="cs-CZ" dirty="0"/>
              <a:t>Odlišné názvy v různých Evropských zemích – ságy, Edda, byliny, apod.</a:t>
            </a:r>
          </a:p>
        </p:txBody>
      </p:sp>
    </p:spTree>
    <p:extLst>
      <p:ext uri="{BB962C8B-B14F-4D97-AF65-F5344CB8AC3E}">
        <p14:creationId xmlns:p14="http://schemas.microsoft.com/office/powerpoint/2010/main" val="292141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1DEE846-9F76-4A4E-A01B-BB939F06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Evropské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2697BF7-6395-4DE5-A1A9-F5219A371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Epos o </a:t>
            </a:r>
            <a:r>
              <a:rPr lang="cs-CZ" dirty="0" err="1"/>
              <a:t>Gilgamešovi</a:t>
            </a:r>
            <a:r>
              <a:rPr lang="cs-CZ" dirty="0"/>
              <a:t> </a:t>
            </a:r>
          </a:p>
          <a:p>
            <a:r>
              <a:rPr lang="cs-CZ" dirty="0"/>
              <a:t>Epos </a:t>
            </a:r>
            <a:r>
              <a:rPr lang="cs-CZ" dirty="0" err="1"/>
              <a:t>Rámajána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Epos Alexandreis </a:t>
            </a:r>
          </a:p>
          <a:p>
            <a:r>
              <a:rPr lang="cs-CZ" dirty="0"/>
              <a:t>Tristan a Isolda</a:t>
            </a:r>
          </a:p>
          <a:p>
            <a:r>
              <a:rPr lang="cs-CZ" b="1" dirty="0" err="1"/>
              <a:t>Beowulf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b="1" dirty="0" smtClean="0"/>
              <a:t>Píseň o Rolandovi</a:t>
            </a:r>
            <a:endParaRPr lang="cs-CZ" b="1" dirty="0"/>
          </a:p>
          <a:p>
            <a:r>
              <a:rPr lang="cs-CZ" b="1" dirty="0"/>
              <a:t>Píseň o </a:t>
            </a:r>
            <a:r>
              <a:rPr lang="cs-CZ" b="1" dirty="0" err="1"/>
              <a:t>Cidovi</a:t>
            </a:r>
            <a:endParaRPr lang="cs-CZ" b="1" dirty="0"/>
          </a:p>
          <a:p>
            <a:r>
              <a:rPr lang="cs-CZ" b="1" dirty="0"/>
              <a:t>Píseň o Nibelunzích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6EB4255-A307-44F7-A17C-A0E3C0F44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855777"/>
            <a:ext cx="5391150" cy="570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94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CBBADEE-CD84-40C1-87B2-8FB24AE9A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small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Beowulf</a:t>
            </a:r>
            <a:endParaRPr lang="cs-CZ" sz="4800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CC08E232-24F0-4957-9EBE-01EAB95D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6965030" cy="43434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Staroanglický hrdinský epos</a:t>
            </a:r>
          </a:p>
          <a:p>
            <a:r>
              <a:rPr lang="cs-CZ" dirty="0"/>
              <a:t>Anglosaská literatura, neznámý autor, nejstarší dochované dílo tohoto žánru (675 – 850 n.l.)</a:t>
            </a:r>
          </a:p>
          <a:p>
            <a:r>
              <a:rPr lang="cs-CZ" dirty="0"/>
              <a:t>Báseň ve stylu tradičních severských hrdinských písní (Švédsko, Dánsko) </a:t>
            </a:r>
          </a:p>
          <a:p>
            <a:r>
              <a:rPr lang="cs-CZ" dirty="0"/>
              <a:t>Od 19. století – báseň nese jméno hrdiny</a:t>
            </a:r>
          </a:p>
          <a:p>
            <a:endParaRPr lang="cs-CZ" dirty="0"/>
          </a:p>
          <a:p>
            <a:r>
              <a:rPr lang="cs-CZ" dirty="0"/>
              <a:t>Ideál křesťanského rytíře – udatný, nebojácný, silný, chytrý bojovník</a:t>
            </a:r>
          </a:p>
          <a:p>
            <a:endParaRPr lang="cs-CZ" dirty="0"/>
          </a:p>
          <a:p>
            <a:r>
              <a:rPr lang="cs-CZ" dirty="0"/>
              <a:t>Nadpřirozené postavy – netvor, vodní čarodějnice, ohnivý drak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9F7BB17D-45CB-4580-B189-00394E4A0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620" y="1340768"/>
            <a:ext cx="4438229" cy="451589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7952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FD1C243-C323-49F2-B258-D58BE690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>
            <a:normAutofit/>
          </a:bodyPr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Píseň o Rolandovi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CB26C6-FED0-41FF-AF58-72E68CE3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7397078" cy="434340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Starověký starofrancouzský hrdinský epos</a:t>
            </a:r>
          </a:p>
          <a:p>
            <a:r>
              <a:rPr lang="cs-CZ" dirty="0"/>
              <a:t>Nejznámější z tzv. </a:t>
            </a:r>
            <a:r>
              <a:rPr lang="cs-CZ" dirty="0" err="1"/>
              <a:t>chansons</a:t>
            </a:r>
            <a:r>
              <a:rPr lang="cs-CZ" dirty="0"/>
              <a:t> de </a:t>
            </a:r>
            <a:r>
              <a:rPr lang="cs-CZ" dirty="0" err="1"/>
              <a:t>geste</a:t>
            </a:r>
            <a:endParaRPr lang="cs-CZ" dirty="0"/>
          </a:p>
          <a:p>
            <a:endParaRPr lang="cs-CZ" dirty="0"/>
          </a:p>
          <a:p>
            <a:r>
              <a:rPr lang="cs-CZ" dirty="0"/>
              <a:t>Neznámý autor, přelom 11. a 12. století, Francká říše (vláda Karla Velikého)</a:t>
            </a:r>
          </a:p>
          <a:p>
            <a:endParaRPr lang="cs-CZ" dirty="0"/>
          </a:p>
          <a:p>
            <a:r>
              <a:rPr lang="cs-CZ" dirty="0"/>
              <a:t>Oslava rytířství, statečných činů a věrnosti, přátelství, víra k Bohu, boj pro čest a slávu; křesťanská víra </a:t>
            </a:r>
            <a:r>
              <a:rPr lang="cs-CZ" sz="1900" dirty="0"/>
              <a:t>x</a:t>
            </a:r>
            <a:r>
              <a:rPr lang="cs-CZ" dirty="0"/>
              <a:t> pohanství</a:t>
            </a:r>
          </a:p>
          <a:p>
            <a:endParaRPr lang="cs-CZ" dirty="0"/>
          </a:p>
          <a:p>
            <a:r>
              <a:rPr lang="cs-CZ" dirty="0"/>
              <a:t>Psáno vznešeným slovem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2BD395EF-87CE-4D3E-ABF8-D855027B2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1600200"/>
            <a:ext cx="3124200" cy="379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98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FD1C243-C323-49F2-B258-D58BE690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Píseň o </a:t>
            </a:r>
            <a:r>
              <a:rPr lang="cs-CZ" sz="4800" b="1" cap="small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Cidovi</a:t>
            </a:r>
            <a:endParaRPr lang="cs-CZ" sz="4800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FECB26C6-FED0-41FF-AF58-72E68CE3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7523161" cy="4343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Španělský hrdinský epos, vznik v 12. století</a:t>
            </a:r>
            <a:br>
              <a:rPr lang="cs-CZ" dirty="0"/>
            </a:br>
            <a:r>
              <a:rPr lang="cs-CZ" dirty="0"/>
              <a:t>(r. 1140)</a:t>
            </a:r>
          </a:p>
          <a:p>
            <a:pPr lvl="1"/>
            <a:r>
              <a:rPr lang="cs-CZ" dirty="0"/>
              <a:t>nejstarší dochované dílo španělské kultury</a:t>
            </a:r>
          </a:p>
          <a:p>
            <a:endParaRPr lang="cs-CZ" dirty="0"/>
          </a:p>
          <a:p>
            <a:r>
              <a:rPr lang="cs-CZ" dirty="0"/>
              <a:t>EL CID =  „ten vznešený pán“</a:t>
            </a:r>
          </a:p>
          <a:p>
            <a:pPr lvl="1"/>
            <a:r>
              <a:rPr lang="cs-CZ" dirty="0"/>
              <a:t>skutečná historická postava – Rodrigo </a:t>
            </a:r>
            <a:r>
              <a:rPr lang="cs-CZ" dirty="0" err="1"/>
              <a:t>Diaz</a:t>
            </a:r>
            <a:r>
              <a:rPr lang="cs-CZ" dirty="0"/>
              <a:t> de </a:t>
            </a:r>
            <a:r>
              <a:rPr lang="cs-CZ" dirty="0" err="1"/>
              <a:t>Vivar</a:t>
            </a:r>
            <a:endParaRPr lang="cs-CZ" dirty="0"/>
          </a:p>
          <a:p>
            <a:endParaRPr lang="cs-CZ" dirty="0"/>
          </a:p>
          <a:p>
            <a:r>
              <a:rPr lang="cs-CZ" dirty="0"/>
              <a:t>období </a:t>
            </a:r>
            <a:r>
              <a:rPr lang="cs-CZ" dirty="0" err="1"/>
              <a:t>reconquisty</a:t>
            </a:r>
            <a:endParaRPr lang="cs-CZ" dirty="0"/>
          </a:p>
          <a:p>
            <a:r>
              <a:rPr lang="cs-CZ" dirty="0"/>
              <a:t>Statečnost, oddanost králi, chrabrost, odvážnost, katolická víra (x Mauři)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1D2C837C-0003-431B-8AD3-0545B67604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1104900"/>
            <a:ext cx="344805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40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416A50C-21F0-4044-AA10-841B1222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Píseň o Nibelunzích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9FA29218-5A38-4528-B570-30C59E157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6388966" cy="43434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Dvoudílný hrdinský epos germánské kultury</a:t>
            </a:r>
          </a:p>
          <a:p>
            <a:pPr lvl="1"/>
            <a:r>
              <a:rPr lang="cs-CZ" dirty="0"/>
              <a:t>lidový jazyk – střední horní </a:t>
            </a:r>
            <a:r>
              <a:rPr lang="cs-CZ" dirty="0" smtClean="0"/>
              <a:t>němčina</a:t>
            </a:r>
            <a:endParaRPr lang="cs-CZ" dirty="0"/>
          </a:p>
          <a:p>
            <a:r>
              <a:rPr lang="cs-CZ" dirty="0"/>
              <a:t>Opírá se o staré hrdinské písně, které i spojuje</a:t>
            </a:r>
          </a:p>
          <a:p>
            <a:r>
              <a:rPr lang="cs-CZ" dirty="0"/>
              <a:t>Burgundská říše na řece Rýn, jižní Německo a kolem Dunaje v Rakousku a Maďarsku</a:t>
            </a:r>
          </a:p>
          <a:p>
            <a:endParaRPr lang="cs-CZ" dirty="0"/>
          </a:p>
          <a:p>
            <a:r>
              <a:rPr lang="cs-CZ" dirty="0"/>
              <a:t>Nibelungové = mytologické bytosti – skřítci, vlastníci a strážci pokladu </a:t>
            </a:r>
          </a:p>
          <a:p>
            <a:r>
              <a:rPr lang="cs-CZ" dirty="0"/>
              <a:t>Nadpřirozené motivy – víly, neviditelný plášť, osud řízený bohy, … </a:t>
            </a:r>
          </a:p>
          <a:p>
            <a:endParaRPr lang="cs-CZ" dirty="0"/>
          </a:p>
          <a:p>
            <a:r>
              <a:rPr lang="cs-CZ" dirty="0"/>
              <a:t>Znázornění života soudobé šlechty a bohatých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D065821-BAF5-41FD-BBAD-5BAE8815B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5" y="1600200"/>
            <a:ext cx="4714870" cy="371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42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9BBADB6-6875-4114-BE61-D8DEC1597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078" y="-171400"/>
            <a:ext cx="2980022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Středověk</a:t>
            </a:r>
            <a:endParaRPr lang="en-US" sz="4800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začíná pádem Západořímské říše v roce 476 n. l. a končí pádem Konstantinopole roku 1453 n. l., popř. 1492 n.l.</a:t>
            </a:r>
          </a:p>
          <a:p>
            <a:r>
              <a:rPr lang="cs-CZ" dirty="0"/>
              <a:t>klíčové místo = </a:t>
            </a:r>
            <a:r>
              <a:rPr lang="cs-CZ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evropský kontinent</a:t>
            </a:r>
          </a:p>
          <a:p>
            <a:r>
              <a:rPr lang="cs-CZ" dirty="0"/>
              <a:t>Vzniká křesťanská společnost ze základů římské státnosti a řecké kultury s difúzí kulturních prvků „barbarského“ původu</a:t>
            </a:r>
          </a:p>
          <a:p>
            <a:r>
              <a:rPr lang="cs-CZ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dělení:</a:t>
            </a:r>
          </a:p>
          <a:p>
            <a:pPr lvl="1"/>
            <a:r>
              <a:rPr lang="cs-CZ" dirty="0"/>
              <a:t>Raný středověk – 5. stol. – 11. stol.</a:t>
            </a:r>
          </a:p>
          <a:p>
            <a:pPr lvl="1"/>
            <a:r>
              <a:rPr lang="cs-CZ" dirty="0"/>
              <a:t>Vrcholný (rozvinutý) středověk – 11. stol. – 14. stol.</a:t>
            </a:r>
          </a:p>
          <a:p>
            <a:pPr lvl="1"/>
            <a:r>
              <a:rPr lang="cs-CZ" dirty="0"/>
              <a:t>Pozdní středověk – 14. stol – 15. stol. (1453)</a:t>
            </a:r>
          </a:p>
          <a:p>
            <a:r>
              <a:rPr lang="cs-CZ" b="1" u="sng" dirty="0"/>
              <a:t>znaky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neomezená vláda panovníka, </a:t>
            </a:r>
            <a:r>
              <a:rPr lang="cs-CZ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nejduležitější</a:t>
            </a:r>
            <a:r>
              <a:rPr lang="cs-CZ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role ve společnosti - náboženství, centrum vzdělanosti - kláštery</a:t>
            </a:r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29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cap="small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19.-21. </a:t>
            </a:r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44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TOLETÍ</a:t>
            </a:r>
            <a:endParaRPr lang="en-GB" sz="4800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1657057"/>
            <a:ext cx="3902224" cy="243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1590872"/>
            <a:ext cx="5095875" cy="250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35" y="4005064"/>
            <a:ext cx="2565554" cy="2620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27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478" y="440668"/>
            <a:ext cx="970386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6600" b="1" cap="small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Otázky</a:t>
            </a:r>
            <a:endParaRPr lang="en-GB" sz="4800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100" b="1" dirty="0" smtClean="0"/>
              <a:t>Čím obdarovali Tři králové Ježíška?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 smtClean="0"/>
              <a:t>kadidlo, zlato, drahokamy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 smtClean="0"/>
              <a:t>myrta, zlato, kadidlo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z</a:t>
            </a:r>
            <a:r>
              <a:rPr lang="cs-CZ" sz="1800" dirty="0" smtClean="0"/>
              <a:t>lato, kadidlo, myrha</a:t>
            </a:r>
          </a:p>
          <a:p>
            <a:r>
              <a:rPr lang="cs-CZ" sz="2100" b="1" dirty="0" smtClean="0"/>
              <a:t>Kdo zavinil vraždu sv</a:t>
            </a:r>
            <a:r>
              <a:rPr lang="cs-CZ" sz="2100" b="1" dirty="0"/>
              <a:t>. </a:t>
            </a:r>
            <a:r>
              <a:rPr lang="cs-CZ" sz="2100" b="1" dirty="0" smtClean="0"/>
              <a:t>Václava?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Drahomíra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Boleslav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 err="1"/>
              <a:t>Spitihněv</a:t>
            </a:r>
            <a:endParaRPr lang="en-GB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100" b="1" dirty="0"/>
              <a:t>Nejznámějším </a:t>
            </a:r>
            <a:r>
              <a:rPr lang="cs-CZ" sz="2100" b="1" dirty="0" smtClean="0"/>
              <a:t>„</a:t>
            </a:r>
            <a:r>
              <a:rPr lang="cs-CZ" sz="2100" b="1" dirty="0" err="1" smtClean="0"/>
              <a:t>chansons</a:t>
            </a:r>
            <a:r>
              <a:rPr lang="cs-CZ" sz="2100" b="1" dirty="0" smtClean="0"/>
              <a:t> </a:t>
            </a:r>
            <a:r>
              <a:rPr lang="cs-CZ" sz="2100" b="1" dirty="0"/>
              <a:t>de </a:t>
            </a:r>
            <a:r>
              <a:rPr lang="cs-CZ" sz="2100" b="1" dirty="0" err="1" smtClean="0"/>
              <a:t>geste</a:t>
            </a:r>
            <a:r>
              <a:rPr lang="cs-CZ" sz="2100" b="1" dirty="0" smtClean="0"/>
              <a:t>“ </a:t>
            </a:r>
            <a:r>
              <a:rPr lang="cs-CZ" sz="2100" b="1" dirty="0"/>
              <a:t>je</a:t>
            </a:r>
            <a:r>
              <a:rPr lang="cs-CZ" sz="2100" b="1" dirty="0" smtClean="0"/>
              <a:t>?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Píseň o Rolandovi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Píseň o </a:t>
            </a:r>
            <a:r>
              <a:rPr lang="cs-CZ" sz="1800" dirty="0" err="1"/>
              <a:t>Cidovi</a:t>
            </a:r>
            <a:endParaRPr lang="cs-CZ" sz="1800" dirty="0"/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Píseň o Nibelunzích</a:t>
            </a:r>
          </a:p>
          <a:p>
            <a:r>
              <a:rPr lang="cs-CZ" sz="2100" b="1" dirty="0" smtClean="0"/>
              <a:t>Ve </a:t>
            </a:r>
            <a:r>
              <a:rPr lang="cs-CZ" sz="2100" b="1" dirty="0"/>
              <a:t>kterém století </a:t>
            </a:r>
            <a:r>
              <a:rPr lang="cs-CZ" sz="2100" b="1" dirty="0" smtClean="0"/>
              <a:t>se ustálil název staroanglického eposu?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n</a:t>
            </a:r>
            <a:r>
              <a:rPr lang="cs-CZ" sz="1800" dirty="0" smtClean="0"/>
              <a:t>ese tento název odjakživa</a:t>
            </a:r>
            <a:endParaRPr lang="cs-CZ" sz="1800" dirty="0"/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od 19. století</a:t>
            </a:r>
          </a:p>
          <a:p>
            <a:pPr marL="502920" indent="-457200">
              <a:buFont typeface="+mj-lt"/>
              <a:buAutoNum type="alphaLcParenR"/>
            </a:pPr>
            <a:r>
              <a:rPr lang="cs-CZ" sz="1800" dirty="0"/>
              <a:t>od 20. století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0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1804" y="1412776"/>
            <a:ext cx="3868687" cy="2239888"/>
          </a:xfrm>
        </p:spPr>
        <p:txBody>
          <a:bodyPr>
            <a:noAutofit/>
          </a:bodyPr>
          <a:lstStyle/>
          <a:p>
            <a:pPr algn="ctr"/>
            <a:r>
              <a:rPr lang="cs-CZ" sz="60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Děkujeme za pozornost</a:t>
            </a:r>
            <a:endParaRPr lang="en-GB" sz="6000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631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3E4F57E-0315-470C-8FC0-61B45F6F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Středověká</a:t>
            </a:r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67C86A91-4A6C-4CF8-A50F-AF317EA8C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6399211" cy="43434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především duchovní texty podporující křesťanskou víru, ale zároveň existence i světské lit. (kladení si za cíl pobavit)</a:t>
            </a:r>
          </a:p>
          <a:p>
            <a:r>
              <a:rPr lang="cs-CZ" b="1" u="sng" dirty="0"/>
              <a:t>znaky</a:t>
            </a:r>
            <a:r>
              <a:rPr lang="cs-CZ" dirty="0"/>
              <a:t> – převažují verše, obliba symboliky, cíl – poučovat, vychovávat, autor většinou neznámý</a:t>
            </a:r>
          </a:p>
          <a:p>
            <a:r>
              <a:rPr lang="cs-CZ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lyrika, epika, drama</a:t>
            </a:r>
          </a:p>
          <a:p>
            <a:r>
              <a:rPr lang="cs-CZ" dirty="0"/>
              <a:t>schopnost číst pouze vzdělanci, negramotní přístup pouze přes mluvené slovo (vyprávění, pohádky, či při mši v kostele)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3D825A29-2981-4F99-BBC3-8D2C1C174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25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791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A60105F-4BDE-4075-883D-D4859AAE0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Náboženská</a:t>
            </a:r>
            <a:r>
              <a:rPr lang="cs-CZ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0B306EF9-9663-4E7D-8518-BC48F6F4F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Psána liturgickými jazyky (latina, řečtina, staroslověnština)</a:t>
            </a:r>
          </a:p>
          <a:p>
            <a:r>
              <a:rPr lang="cs-CZ" dirty="0"/>
              <a:t>Sloužila převážně k propagaci křesťanské víry</a:t>
            </a:r>
          </a:p>
          <a:p>
            <a:r>
              <a:rPr lang="cs-CZ" dirty="0"/>
              <a:t>Čerpá především z Bible (Starý, Nový zákon), z antických děl (Homér, Ezop, Ovidius)</a:t>
            </a:r>
          </a:p>
          <a:p>
            <a:r>
              <a:rPr lang="cs-CZ" dirty="0"/>
              <a:t>Hlavním hrdinou především světec</a:t>
            </a:r>
          </a:p>
          <a:p>
            <a:r>
              <a:rPr lang="cs-CZ" b="1" u="sng" dirty="0"/>
              <a:t>Žánry: </a:t>
            </a:r>
            <a:r>
              <a:rPr lang="cs-CZ" dirty="0"/>
              <a:t>duchovní písně, </a:t>
            </a:r>
            <a:r>
              <a:rPr lang="cs-CZ" dirty="0" err="1"/>
              <a:t>motlitby</a:t>
            </a:r>
            <a:r>
              <a:rPr lang="cs-CZ" dirty="0"/>
              <a:t>, chvalozpěvy, církevní divadelní hry, žalmy, traktáty, spory a... </a:t>
            </a:r>
          </a:p>
        </p:txBody>
      </p:sp>
    </p:spTree>
    <p:extLst>
      <p:ext uri="{BB962C8B-B14F-4D97-AF65-F5344CB8AC3E}">
        <p14:creationId xmlns:p14="http://schemas.microsoft.com/office/powerpoint/2010/main" val="197857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E81537F7-54E3-43C3-9DE2-3B773C172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D44F4A7-0670-469C-9CDB-35257AA28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= </a:t>
            </a:r>
            <a:r>
              <a:rPr lang="cs-CZ" i="1" dirty="0"/>
              <a:t>„</a:t>
            </a:r>
            <a:r>
              <a:rPr lang="cs-CZ" b="1" i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věci určené ke čtení</a:t>
            </a:r>
            <a:r>
              <a:rPr lang="cs-CZ" i="1" dirty="0"/>
              <a:t>“ z lat. jazyka</a:t>
            </a:r>
          </a:p>
          <a:p>
            <a:r>
              <a:rPr lang="cs-CZ" dirty="0"/>
              <a:t>Náboženský epický literární žánr</a:t>
            </a:r>
          </a:p>
          <a:p>
            <a:r>
              <a:rPr lang="cs-CZ" dirty="0"/>
              <a:t>Kombinace skutečnosti a fantazie</a:t>
            </a:r>
          </a:p>
          <a:p>
            <a:r>
              <a:rPr lang="cs-CZ" dirty="0"/>
              <a:t>Pojednává o životě, smrti, umučení a zázracích určitého světce/světcích či mučedníka</a:t>
            </a:r>
          </a:p>
          <a:p>
            <a:r>
              <a:rPr lang="cs-CZ" dirty="0"/>
              <a:t>Typické pro legendu – zázraky, symbolika, duchovní spojení, ojedinělé skutky, výchovný ráz</a:t>
            </a:r>
          </a:p>
        </p:txBody>
      </p:sp>
    </p:spTree>
    <p:extLst>
      <p:ext uri="{BB962C8B-B14F-4D97-AF65-F5344CB8AC3E}">
        <p14:creationId xmlns:p14="http://schemas.microsoft.com/office/powerpoint/2010/main" val="222842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E8E9F4E-927B-458B-9CE3-A43BE15A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844" y="548680"/>
            <a:ext cx="9753600" cy="1325562"/>
          </a:xfrm>
        </p:spPr>
        <p:txBody>
          <a:bodyPr/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Legenda </a:t>
            </a:r>
            <a:r>
              <a:rPr lang="cs-CZ" sz="4800" b="1" cap="small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Aurea</a:t>
            </a:r>
            <a:endParaRPr lang="cs-CZ" sz="4800" b="1" cap="small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ED2B96EA-8408-4E22-B6E3-80351E43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2492896"/>
            <a:ext cx="9753600" cy="3679304"/>
          </a:xfrm>
        </p:spPr>
        <p:txBody>
          <a:bodyPr/>
          <a:lstStyle/>
          <a:p>
            <a:r>
              <a:rPr lang="cs-CZ" dirty="0"/>
              <a:t>= zlatá legenda</a:t>
            </a:r>
          </a:p>
          <a:p>
            <a:r>
              <a:rPr lang="cs-CZ" dirty="0"/>
              <a:t>vrcholná kniha obsahující </a:t>
            </a:r>
            <a:r>
              <a:rPr lang="cs-CZ" dirty="0" err="1"/>
              <a:t>legendistickou</a:t>
            </a:r>
            <a:r>
              <a:rPr lang="cs-CZ" dirty="0"/>
              <a:t> literaturu</a:t>
            </a:r>
          </a:p>
          <a:p>
            <a:r>
              <a:rPr lang="cs-CZ" dirty="0"/>
              <a:t>zachyceno první tisíciletí od počátku křesťanství</a:t>
            </a:r>
          </a:p>
          <a:p>
            <a:r>
              <a:rPr lang="cs-CZ" dirty="0"/>
              <a:t>autor Jakub de </a:t>
            </a:r>
            <a:r>
              <a:rPr lang="cs-CZ" dirty="0" err="1"/>
              <a:t>Voragine</a:t>
            </a:r>
            <a:r>
              <a:rPr lang="cs-CZ" dirty="0"/>
              <a:t> (dominikánský mnich z Janova)</a:t>
            </a:r>
          </a:p>
          <a:p>
            <a:r>
              <a:rPr lang="cs-CZ" dirty="0"/>
              <a:t>originálně seřazeno podle sledu církevního kalendáře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1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="" xmlns:a16="http://schemas.microsoft.com/office/drawing/2014/main" id="{EAA37A4E-4C1A-46D3-BD9F-E6EA6E8F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Legendy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4D607179-E060-400F-A5A0-29278B8AA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820" y="1812614"/>
            <a:ext cx="4709160" cy="838201"/>
          </a:xfrm>
        </p:spPr>
        <p:txBody>
          <a:bodyPr/>
          <a:lstStyle/>
          <a:p>
            <a:r>
              <a:rPr lang="cs-CZ" dirty="0"/>
              <a:t>Tři Králové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="" xmlns:a16="http://schemas.microsoft.com/office/drawing/2014/main" id="{702B7842-139E-4B22-8248-52419C7D3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820" y="2743199"/>
            <a:ext cx="4709160" cy="3428999"/>
          </a:xfrm>
        </p:spPr>
        <p:txBody>
          <a:bodyPr/>
          <a:lstStyle/>
          <a:p>
            <a:r>
              <a:rPr lang="cs-CZ" dirty="0"/>
              <a:t>Tři mudrcové putující za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hvězdou</a:t>
            </a:r>
          </a:p>
          <a:p>
            <a:r>
              <a:rPr lang="cs-CZ" dirty="0"/>
              <a:t>Klanící se tomu pravému královi a pravému bohovi</a:t>
            </a:r>
          </a:p>
          <a:p>
            <a:r>
              <a:rPr lang="cs-CZ" dirty="0"/>
              <a:t>Setkání s Herodem</a:t>
            </a:r>
          </a:p>
          <a:p>
            <a:r>
              <a:rPr lang="cs-CZ" dirty="0"/>
              <a:t>Obdarování Ježíška vzácnými dary (zlato, kadidlo a myrha) – mnoho významů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="" xmlns:a16="http://schemas.microsoft.com/office/drawing/2014/main" id="{2CF82322-86FD-445E-86C5-F68376C2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8064" y="1752599"/>
            <a:ext cx="4709160" cy="83820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12">
            <a:extLst>
              <a:ext uri="{FF2B5EF4-FFF2-40B4-BE49-F238E27FC236}">
                <a16:creationId xmlns="" xmlns:a16="http://schemas.microsoft.com/office/drawing/2014/main" id="{30A1C3A8-B8F4-463D-A236-E2F82968FE5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21067" y="1940499"/>
            <a:ext cx="5829961" cy="29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7966430A-1D1D-438B-8F0E-8C60574D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cap="sm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Vybrané legendy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DD0DCC13-EA84-4BE1-8CB6-3D2A4BA37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Neviňátka</a:t>
            </a:r>
          </a:p>
          <a:p>
            <a:endParaRPr 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="" xmlns:a16="http://schemas.microsoft.com/office/drawing/2014/main" id="{0A5765E8-3701-413E-A1F9-122E495B5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Vyvraždění mužských novorozenců na příkaz krále Heroda</a:t>
            </a:r>
          </a:p>
          <a:p>
            <a:r>
              <a:rPr lang="cs-CZ" dirty="0"/>
              <a:t>Ježíš přežil s pomocí boží síly – útěk do Egypta (</a:t>
            </a:r>
            <a:r>
              <a:rPr lang="cs-CZ" dirty="0" err="1"/>
              <a:t>persis</a:t>
            </a:r>
            <a:r>
              <a:rPr lang="cs-CZ" dirty="0"/>
              <a:t>)</a:t>
            </a:r>
          </a:p>
          <a:p>
            <a:r>
              <a:rPr lang="cs-CZ" dirty="0"/>
              <a:t>Trojí nevinnost (život, trest, dosažené nevinnosti)</a:t>
            </a:r>
          </a:p>
        </p:txBody>
      </p:sp>
      <p:sp>
        <p:nvSpPr>
          <p:cNvPr id="8" name="Zástupný symbol pro text 7">
            <a:extLst>
              <a:ext uri="{FF2B5EF4-FFF2-40B4-BE49-F238E27FC236}">
                <a16:creationId xmlns="" xmlns:a16="http://schemas.microsoft.com/office/drawing/2014/main" id="{A9466688-5F05-4598-9471-92694C7EC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2054" y="2238567"/>
            <a:ext cx="4709160" cy="838201"/>
          </a:xfrm>
        </p:spPr>
        <p:txBody>
          <a:bodyPr/>
          <a:lstStyle/>
          <a:p>
            <a:r>
              <a:rPr lang="cs-CZ" dirty="0"/>
              <a:t>Pankrác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="" xmlns:a16="http://schemas.microsoft.com/office/drawing/2014/main" id="{D803ABE0-DEAF-4F14-8C2E-40ADD95EC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2054" y="3212976"/>
            <a:ext cx="4709160" cy="295922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 smrti svých rodičů v péči svého strýcem</a:t>
            </a:r>
          </a:p>
          <a:p>
            <a:r>
              <a:rPr lang="cs-CZ" dirty="0"/>
              <a:t>Skrývání tehdejšího papeže na svých pozemcích u Říma</a:t>
            </a:r>
          </a:p>
          <a:p>
            <a:r>
              <a:rPr lang="cs-CZ" dirty="0"/>
              <a:t>Zabit setnutím hlavy tehdejším císařem</a:t>
            </a:r>
          </a:p>
          <a:p>
            <a:r>
              <a:rPr lang="cs-CZ" dirty="0"/>
              <a:t>Na jeho hrobě nemožná křivá přísaha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BBE116-2EB6-44F9-AC95-C7502591A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540" y="116632"/>
            <a:ext cx="4206605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218F4E8-68C1-4A08-B894-F38EA8D9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Legendy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9AEB6883-A2B0-4558-BC92-7A9F5EEFD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Sedmispáči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80C89F9F-187C-4B67-A3E4-5B07577D05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 době perzekuce křesťanů v raných začátcích křesťanství</a:t>
            </a:r>
          </a:p>
          <a:p>
            <a:r>
              <a:rPr lang="cs-CZ" dirty="0"/>
              <a:t>Sedm věřících omilostněni ze smrti jako příklad pro napravení</a:t>
            </a:r>
          </a:p>
          <a:p>
            <a:r>
              <a:rPr lang="cs-CZ" dirty="0"/>
              <a:t>Obdarováni bohem věčným spánkem po 200 let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FB507805-7669-44D4-B8E7-D1F3AC51B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Longin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1946A67F-CDF9-4137-8973-5162B43205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Probodnutí Ježíšova boku na rozkaz Piláta</a:t>
            </a:r>
          </a:p>
          <a:p>
            <a:r>
              <a:rPr lang="cs-CZ" dirty="0"/>
              <a:t>Longin špatný zrak – zázračné vyléčení z krve Kristovo</a:t>
            </a:r>
          </a:p>
          <a:p>
            <a:r>
              <a:rPr lang="cs-CZ" dirty="0"/>
              <a:t>Vyhnání zlých démonů</a:t>
            </a:r>
          </a:p>
          <a:p>
            <a:r>
              <a:rPr lang="cs-CZ" dirty="0"/>
              <a:t>Obětavá smrt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4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Žluto-oranžová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World maps series, European continent presentation (widescreen).potx" id="{93DEBF6E-C676-4C72-9DD7-621273DDECFE}" vid="{719760C6-CFEC-4778-9111-FACB3746580C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tf02804877</Template>
  <TotalTime>462</TotalTime>
  <Words>1058</Words>
  <Application>Microsoft Office PowerPoint</Application>
  <PresentationFormat>Vlastní</PresentationFormat>
  <Paragraphs>164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Continental Europe 16x9</vt:lpstr>
      <vt:lpstr>Středověké legendy  a eposy utvářející hodnoty Evropy</vt:lpstr>
      <vt:lpstr>Středověk</vt:lpstr>
      <vt:lpstr>Středověká Literatura</vt:lpstr>
      <vt:lpstr>Náboženská Literatura</vt:lpstr>
      <vt:lpstr>Legenda</vt:lpstr>
      <vt:lpstr>Legenda Aurea</vt:lpstr>
      <vt:lpstr>Vybrané Legendy</vt:lpstr>
      <vt:lpstr>Vybrané legendy</vt:lpstr>
      <vt:lpstr>Vybrané Legendy</vt:lpstr>
      <vt:lpstr>Vybrané Legendy</vt:lpstr>
      <vt:lpstr>České Legendy</vt:lpstr>
      <vt:lpstr>České legendy</vt:lpstr>
      <vt:lpstr>Světská Literatura</vt:lpstr>
      <vt:lpstr>Epos</vt:lpstr>
      <vt:lpstr>Evropské eposy</vt:lpstr>
      <vt:lpstr>Beowulf</vt:lpstr>
      <vt:lpstr>Píseň o Rolandovi</vt:lpstr>
      <vt:lpstr>Píseň o Cidovi</vt:lpstr>
      <vt:lpstr>Píseň o Nibelunzích</vt:lpstr>
      <vt:lpstr>19.-21. STOLETÍ</vt:lpstr>
      <vt:lpstr>Prezentace aplikace PowerPoint</vt:lpstr>
      <vt:lpstr>Otázky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Středověké legendy a eposy utvářející duchovní a kulturní Hodnoty evropy</dc:title>
  <dc:creator>Adéla Kubešová</dc:creator>
  <cp:lastModifiedBy>Karolína Junková</cp:lastModifiedBy>
  <cp:revision>40</cp:revision>
  <dcterms:created xsi:type="dcterms:W3CDTF">2017-11-06T12:35:10Z</dcterms:created>
  <dcterms:modified xsi:type="dcterms:W3CDTF">2017-11-16T10:35:56Z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