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91" r:id="rId12"/>
    <p:sldId id="292" r:id="rId13"/>
    <p:sldId id="265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3" r:id="rId24"/>
    <p:sldId id="304" r:id="rId25"/>
    <p:sldId id="305" r:id="rId26"/>
    <p:sldId id="306" r:id="rId27"/>
    <p:sldId id="307" r:id="rId28"/>
    <p:sldId id="312" r:id="rId29"/>
    <p:sldId id="313" r:id="rId30"/>
    <p:sldId id="314" r:id="rId31"/>
    <p:sldId id="266" r:id="rId32"/>
    <p:sldId id="284" r:id="rId33"/>
    <p:sldId id="279" r:id="rId34"/>
    <p:sldId id="285" r:id="rId35"/>
    <p:sldId id="280" r:id="rId36"/>
    <p:sldId id="286" r:id="rId37"/>
    <p:sldId id="287" r:id="rId38"/>
    <p:sldId id="281" r:id="rId39"/>
    <p:sldId id="288" r:id="rId40"/>
    <p:sldId id="282" r:id="rId41"/>
    <p:sldId id="289" r:id="rId42"/>
    <p:sldId id="283" r:id="rId43"/>
    <p:sldId id="290" r:id="rId44"/>
    <p:sldId id="272" r:id="rId45"/>
    <p:sldId id="308" r:id="rId46"/>
    <p:sldId id="274" r:id="rId47"/>
    <p:sldId id="309" r:id="rId48"/>
    <p:sldId id="276" r:id="rId49"/>
    <p:sldId id="310" r:id="rId50"/>
    <p:sldId id="277" r:id="rId51"/>
    <p:sldId id="311" r:id="rId52"/>
    <p:sldId id="315" r:id="rId53"/>
    <p:sldId id="316" r:id="rId54"/>
    <p:sldId id="318" r:id="rId55"/>
    <p:sldId id="319" r:id="rId56"/>
    <p:sldId id="317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57" autoAdjust="0"/>
    <p:restoredTop sz="93011" autoAdjust="0"/>
  </p:normalViewPr>
  <p:slideViewPr>
    <p:cSldViewPr>
      <p:cViewPr varScale="1">
        <p:scale>
          <a:sx n="68" d="100"/>
          <a:sy n="68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5A70C-9AC7-4308-96FB-1AAB7DB01DF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BC0C-42A5-4A15-B96A-0DCDE1AEC4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574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BC0C-42A5-4A15-B96A-0DCDE1AEC48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5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BC0C-42A5-4A15-B96A-0DCDE1AEC485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163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7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5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4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2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2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2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953AB4-E163-41B4-A76E-3D7191F56E25}" type="datetimeFigureOut">
              <a:rPr lang="cs-CZ" smtClean="0"/>
              <a:pPr/>
              <a:t>02.11.2017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C931CB3-E29F-4AFA-A077-235418F460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Aišmannová</a:t>
            </a:r>
            <a:r>
              <a:rPr lang="cs-CZ" dirty="0" smtClean="0"/>
              <a:t>, Augustin, </a:t>
            </a:r>
            <a:r>
              <a:rPr lang="cs-CZ" dirty="0" err="1" smtClean="0"/>
              <a:t>Matz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 smtClean="0"/>
              <a:t>Móda a její přesah do dnešní doby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5761" y="214291"/>
            <a:ext cx="8229600" cy="45720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Ženy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b="1" dirty="0" err="1" smtClean="0"/>
              <a:t>chiton</a:t>
            </a:r>
            <a:r>
              <a:rPr lang="cs-CZ" sz="2400" dirty="0" smtClean="0"/>
              <a:t> – </a:t>
            </a:r>
            <a:r>
              <a:rPr lang="cs-CZ" sz="2400" dirty="0" err="1" smtClean="0"/>
              <a:t>dělší</a:t>
            </a:r>
            <a:r>
              <a:rPr lang="cs-CZ" sz="2400" dirty="0" smtClean="0"/>
              <a:t> než </a:t>
            </a:r>
          </a:p>
          <a:p>
            <a:pPr>
              <a:buNone/>
            </a:pPr>
            <a:r>
              <a:rPr lang="cs-CZ" sz="2400" dirty="0" smtClean="0"/>
              <a:t>    u mužů, až ke kotníkům  </a:t>
            </a:r>
          </a:p>
          <a:p>
            <a:pPr>
              <a:buNone/>
            </a:pPr>
            <a:r>
              <a:rPr lang="cs-CZ" sz="2400" b="1" dirty="0" smtClean="0"/>
              <a:t>    peplos</a:t>
            </a:r>
            <a:r>
              <a:rPr lang="cs-CZ" sz="2400" dirty="0" smtClean="0"/>
              <a:t> – dlouhý splývavý</a:t>
            </a:r>
          </a:p>
          <a:p>
            <a:pPr>
              <a:buNone/>
            </a:pPr>
            <a:r>
              <a:rPr lang="cs-CZ" sz="2400" dirty="0" smtClean="0"/>
              <a:t>    oděv tvořící ozdobné </a:t>
            </a:r>
          </a:p>
          <a:p>
            <a:pPr>
              <a:buNone/>
            </a:pPr>
            <a:r>
              <a:rPr lang="cs-CZ" sz="2400" dirty="0" smtClean="0"/>
              <a:t>	záhyby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b="1" dirty="0" smtClean="0"/>
              <a:t>himation </a:t>
            </a:r>
            <a:r>
              <a:rPr lang="cs-CZ" sz="2400" dirty="0" smtClean="0"/>
              <a:t>– velmi oblíbený, </a:t>
            </a:r>
          </a:p>
          <a:p>
            <a:pPr>
              <a:buNone/>
            </a:pPr>
            <a:r>
              <a:rPr lang="cs-CZ" sz="2400" dirty="0" smtClean="0"/>
              <a:t>   aranžovaný </a:t>
            </a:r>
          </a:p>
          <a:p>
            <a:pPr>
              <a:buNone/>
            </a:pPr>
            <a:r>
              <a:rPr lang="cs-CZ" sz="2400" dirty="0" smtClean="0"/>
              <a:t>   různými způsoby</a:t>
            </a:r>
            <a:endParaRPr lang="cs-CZ" sz="2400" b="1" dirty="0" smtClean="0"/>
          </a:p>
          <a:p>
            <a:pPr>
              <a:buNone/>
            </a:pPr>
            <a:r>
              <a:rPr lang="cs-CZ" sz="2600" dirty="0" smtClean="0"/>
              <a:t>    </a:t>
            </a:r>
          </a:p>
          <a:p>
            <a:pPr>
              <a:buNone/>
            </a:pPr>
            <a:endParaRPr lang="cs-CZ" b="1" dirty="0"/>
          </a:p>
        </p:txBody>
      </p:sp>
      <p:pic>
        <p:nvPicPr>
          <p:cNvPr id="4" name="Obrázek 3" descr="897dc48ccc9038803980824d13b0c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1" y="214291"/>
            <a:ext cx="2214579" cy="3808334"/>
          </a:xfrm>
          <a:prstGeom prst="rect">
            <a:avLst/>
          </a:prstGeom>
        </p:spPr>
      </p:pic>
      <p:pic>
        <p:nvPicPr>
          <p:cNvPr id="5" name="Obrázek 4" descr="p21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7554" y="4216593"/>
            <a:ext cx="5322131" cy="2357454"/>
          </a:xfrm>
          <a:prstGeom prst="rect">
            <a:avLst/>
          </a:prstGeom>
        </p:spPr>
      </p:pic>
      <p:pic>
        <p:nvPicPr>
          <p:cNvPr id="6" name="Obrázek 5" descr="pepl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80" y="285728"/>
            <a:ext cx="1881189" cy="3762378"/>
          </a:xfrm>
          <a:prstGeom prst="rect">
            <a:avLst/>
          </a:prstGeom>
        </p:spPr>
      </p:pic>
      <p:pic>
        <p:nvPicPr>
          <p:cNvPr id="7" name="Obrázek 6" descr="2f1f236457f52ded0ca4b3c3e1320217--greek-costumes-ancient-gree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8421" y="3832618"/>
            <a:ext cx="1535381" cy="302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150315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ř</a:t>
            </a:r>
            <a:r>
              <a:rPr lang="cs-CZ" dirty="0" smtClean="0"/>
              <a:t>ecké </a:t>
            </a:r>
            <a:r>
              <a:rPr lang="cs-CZ" b="1" dirty="0" smtClean="0"/>
              <a:t>vytápěné lázně</a:t>
            </a:r>
            <a:r>
              <a:rPr lang="cs-CZ" dirty="0" smtClean="0"/>
              <a:t>, vonné oleje, depilace – za pomoci plamene či břitvy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Muži</a:t>
            </a:r>
            <a:r>
              <a:rPr lang="cs-CZ" dirty="0" smtClean="0"/>
              <a:t> – staří muži plnovous, vojáci často oholeni zkadeřené pěstěné vlasy, často se stuhou či kovovou obroučkou, jako znak vítězství vavřínový věnec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Ženy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/>
              <a:t>d</a:t>
            </a:r>
            <a:r>
              <a:rPr lang="cs-CZ" dirty="0" smtClean="0"/>
              <a:t>louhé zvlněné vlasy s odkrytým čelem svázané do uzlu, hřebeny ze slonoviny, želvoviny či bronzu, líčidla na zbarvení obličeje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Účesy, střihy a hygiena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933055"/>
            <a:ext cx="3745531" cy="2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60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2505"/>
            <a:ext cx="4368486" cy="301342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1534" y="202680"/>
            <a:ext cx="2376264" cy="33390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11518"/>
            <a:ext cx="4368486" cy="2808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302" y="3930299"/>
            <a:ext cx="4403870" cy="23707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9278" y="574229"/>
            <a:ext cx="2284722" cy="29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57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572000"/>
          </a:xfrm>
        </p:spPr>
        <p:txBody>
          <a:bodyPr>
            <a:noAutofit/>
          </a:bodyPr>
          <a:lstStyle/>
          <a:p>
            <a:r>
              <a:rPr lang="cs-CZ" sz="2400" dirty="0" smtClean="0"/>
              <a:t>Navázání na Řeky s menšími úpravami</a:t>
            </a:r>
          </a:p>
          <a:p>
            <a:r>
              <a:rPr lang="cs-CZ" sz="2400" dirty="0"/>
              <a:t>ř</a:t>
            </a:r>
            <a:r>
              <a:rPr lang="cs-CZ" sz="2400" dirty="0" smtClean="0"/>
              <a:t>ímská </a:t>
            </a:r>
            <a:r>
              <a:rPr lang="cs-CZ" sz="2400" b="1" dirty="0" smtClean="0"/>
              <a:t>tunika </a:t>
            </a:r>
            <a:r>
              <a:rPr lang="cs-CZ" sz="2400" dirty="0" smtClean="0"/>
              <a:t>– základní oděv pro všechny vrstvy obyvatelstva, ženská verze delší než mužská</a:t>
            </a:r>
          </a:p>
          <a:p>
            <a:r>
              <a:rPr lang="cs-CZ" sz="2400" dirty="0" smtClean="0"/>
              <a:t>Odlišena dle spol. postavení:</a:t>
            </a:r>
          </a:p>
          <a:p>
            <a:pPr marL="0" indent="0">
              <a:buNone/>
            </a:pPr>
            <a:r>
              <a:rPr lang="cs-CZ" sz="2400" dirty="0" smtClean="0"/>
              <a:t>                            </a:t>
            </a:r>
            <a:r>
              <a:rPr lang="cs-CZ" sz="2400" u="sng" dirty="0" smtClean="0"/>
              <a:t>tunika senátora</a:t>
            </a:r>
            <a:r>
              <a:rPr lang="cs-CZ" sz="2400" dirty="0" smtClean="0"/>
              <a:t> – s červeným pruhem</a:t>
            </a:r>
          </a:p>
          <a:p>
            <a:pPr marL="0" indent="0">
              <a:buNone/>
            </a:pPr>
            <a:r>
              <a:rPr lang="cs-CZ" sz="2400" dirty="0" smtClean="0"/>
              <a:t>	                </a:t>
            </a:r>
            <a:r>
              <a:rPr lang="cs-CZ" sz="2400" u="sng" dirty="0" smtClean="0"/>
              <a:t>imperátora</a:t>
            </a:r>
            <a:r>
              <a:rPr lang="cs-CZ" sz="2400" dirty="0" smtClean="0"/>
              <a:t> - vyšita zlatem</a:t>
            </a:r>
          </a:p>
          <a:p>
            <a:r>
              <a:rPr lang="cs-CZ" sz="2400" b="1" dirty="0" smtClean="0"/>
              <a:t>Tóga </a:t>
            </a:r>
            <a:r>
              <a:rPr lang="cs-CZ" sz="2400" dirty="0" smtClean="0"/>
              <a:t>– svrchní oděv přes tuniku, znak svobodného římského občana, důležitost barev – </a:t>
            </a:r>
            <a:r>
              <a:rPr lang="cs-CZ" sz="2400" b="1" dirty="0" smtClean="0"/>
              <a:t>bílá</a:t>
            </a:r>
            <a:r>
              <a:rPr lang="cs-CZ" sz="2400" dirty="0" smtClean="0"/>
              <a:t> slavnostní, </a:t>
            </a:r>
            <a:r>
              <a:rPr lang="cs-CZ" sz="2400" b="1" dirty="0" smtClean="0">
                <a:solidFill>
                  <a:schemeClr val="bg1"/>
                </a:solidFill>
              </a:rPr>
              <a:t>tmavá</a:t>
            </a:r>
            <a:r>
              <a:rPr lang="cs-CZ" sz="2400" dirty="0" smtClean="0"/>
              <a:t> – smutek, s nachovým lemem – </a:t>
            </a:r>
            <a:r>
              <a:rPr lang="cs-CZ" sz="2400" dirty="0" err="1" smtClean="0"/>
              <a:t>uředníci</a:t>
            </a:r>
            <a:r>
              <a:rPr lang="cs-CZ" sz="2400" dirty="0" smtClean="0"/>
              <a:t>, </a:t>
            </a:r>
            <a:r>
              <a:rPr lang="cs-CZ" sz="2400" b="1" dirty="0" smtClean="0">
                <a:solidFill>
                  <a:schemeClr val="accent2"/>
                </a:solidFill>
              </a:rPr>
              <a:t>purpurově rudá </a:t>
            </a:r>
            <a:r>
              <a:rPr lang="cs-CZ" sz="2400" dirty="0" smtClean="0"/>
              <a:t>– senátoři</a:t>
            </a:r>
          </a:p>
          <a:p>
            <a:r>
              <a:rPr lang="cs-CZ" sz="2400" b="1" dirty="0" err="1" smtClean="0"/>
              <a:t>Lacerna</a:t>
            </a:r>
            <a:r>
              <a:rPr lang="cs-CZ" sz="2400" dirty="0" smtClean="0"/>
              <a:t> – krátký plášť pro mladé muže</a:t>
            </a:r>
          </a:p>
          <a:p>
            <a:r>
              <a:rPr lang="cs-CZ" sz="2400" dirty="0" smtClean="0"/>
              <a:t>Obuv – sandály nejrůznějších variací, vysoké kožené boty pro římské občany</a:t>
            </a:r>
            <a:endParaRPr lang="cs-CZ" sz="24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219200"/>
          </a:xfrm>
        </p:spPr>
        <p:txBody>
          <a:bodyPr/>
          <a:lstStyle/>
          <a:p>
            <a:pPr algn="ctr"/>
            <a:r>
              <a:rPr lang="cs-CZ" dirty="0" smtClean="0"/>
              <a:t>Řím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858"/>
            <a:ext cx="7489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777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2" y="0"/>
            <a:ext cx="3332652" cy="419938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365103"/>
            <a:ext cx="3024336" cy="21170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940644"/>
            <a:ext cx="3584024" cy="35840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265" y="67361"/>
            <a:ext cx="2852936" cy="28529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127" y="613717"/>
            <a:ext cx="2939864" cy="21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69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endParaRPr lang="cs-CZ" dirty="0" smtClean="0">
              <a:solidFill>
                <a:schemeClr val="accent2"/>
              </a:solidFill>
            </a:endParaRPr>
          </a:p>
          <a:p>
            <a:r>
              <a:rPr lang="cs-CZ" dirty="0" smtClean="0">
                <a:solidFill>
                  <a:schemeClr val="accent2"/>
                </a:solidFill>
              </a:rPr>
              <a:t>Ženy: </a:t>
            </a:r>
            <a:r>
              <a:rPr lang="cs-CZ" dirty="0" smtClean="0"/>
              <a:t>Stola – pro římské občanky, nošeno na veřejnosti</a:t>
            </a:r>
          </a:p>
          <a:p>
            <a:pPr marL="0" indent="0">
              <a:buNone/>
            </a:pPr>
            <a:r>
              <a:rPr lang="cs-CZ" dirty="0" smtClean="0"/>
              <a:t>	   Palla – nejsvrchnější oděv</a:t>
            </a:r>
          </a:p>
          <a:p>
            <a:pPr marL="0" indent="0">
              <a:buNone/>
            </a:pPr>
            <a:r>
              <a:rPr lang="cs-CZ" dirty="0" smtClean="0"/>
              <a:t> 	   </a:t>
            </a:r>
            <a:r>
              <a:rPr lang="cs-CZ" dirty="0" err="1" smtClean="0"/>
              <a:t>Mamillare</a:t>
            </a:r>
            <a:r>
              <a:rPr lang="cs-CZ" dirty="0" smtClean="0"/>
              <a:t> – pruh látky přes ňadra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142" y="2228681"/>
            <a:ext cx="2389338" cy="4582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248404"/>
            <a:ext cx="2016224" cy="45624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1" y="2348880"/>
            <a:ext cx="2816481" cy="17378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46" y="4221088"/>
            <a:ext cx="4283968" cy="23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94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88640"/>
            <a:ext cx="4064000" cy="16256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441" y="908720"/>
            <a:ext cx="3466455" cy="46073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916832"/>
            <a:ext cx="5212071" cy="23454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562" y="4351105"/>
            <a:ext cx="4630769" cy="23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66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0602" y="752958"/>
            <a:ext cx="8229600" cy="4572000"/>
          </a:xfrm>
        </p:spPr>
        <p:txBody>
          <a:bodyPr/>
          <a:lstStyle/>
          <a:p>
            <a:r>
              <a:rPr lang="cs-CZ" sz="2200" dirty="0" smtClean="0"/>
              <a:t>veřejné lázně – nejen hygiena ale i společenská funkce, </a:t>
            </a:r>
            <a:r>
              <a:rPr lang="cs-CZ" sz="2200" dirty="0" err="1" smtClean="0"/>
              <a:t>masérny</a:t>
            </a:r>
            <a:r>
              <a:rPr lang="cs-CZ" sz="2200" dirty="0" smtClean="0"/>
              <a:t>, olejové nátěry, mýdla na vlasy, vonné masti</a:t>
            </a:r>
          </a:p>
          <a:p>
            <a:r>
              <a:rPr lang="cs-CZ" sz="2200" dirty="0"/>
              <a:t>b</a:t>
            </a:r>
            <a:r>
              <a:rPr lang="cs-CZ" sz="2200" dirty="0" smtClean="0"/>
              <a:t>ohatá kosmetická výbava, hřebeny, síťky na vlasy, horká želízka na tvarování vlasů, pestrá škála líčících prostředků, parfémy</a:t>
            </a:r>
          </a:p>
          <a:p>
            <a:endParaRPr lang="cs-CZ" sz="2200" dirty="0"/>
          </a:p>
          <a:p>
            <a:r>
              <a:rPr lang="cs-CZ" sz="2200" dirty="0" smtClean="0"/>
              <a:t>Jednoduchý účes </a:t>
            </a:r>
            <a:r>
              <a:rPr lang="cs-CZ" sz="2200" dirty="0" smtClean="0">
                <a:solidFill>
                  <a:srgbClr val="002060"/>
                </a:solidFill>
              </a:rPr>
              <a:t>mužů </a:t>
            </a:r>
            <a:r>
              <a:rPr lang="cs-CZ" sz="2200" dirty="0" smtClean="0"/>
              <a:t>sledující tvar hlavy, oblíbené hladké oholení</a:t>
            </a:r>
          </a:p>
          <a:p>
            <a:r>
              <a:rPr lang="cs-CZ" sz="2200" dirty="0" smtClean="0"/>
              <a:t>Účesy </a:t>
            </a:r>
            <a:r>
              <a:rPr lang="cs-CZ" sz="2200" dirty="0" smtClean="0">
                <a:solidFill>
                  <a:srgbClr val="C00000"/>
                </a:solidFill>
              </a:rPr>
              <a:t>žen </a:t>
            </a:r>
            <a:r>
              <a:rPr lang="cs-CZ" sz="2200" dirty="0" smtClean="0"/>
              <a:t>velmi propracované a složité, umělé zesvětlování vlasů, bohaté ženy někdy 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dokonce i paruky</a:t>
            </a:r>
          </a:p>
          <a:p>
            <a:endParaRPr lang="cs-CZ" sz="2200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82226" y="-387424"/>
            <a:ext cx="8229600" cy="1219200"/>
          </a:xfrm>
        </p:spPr>
        <p:txBody>
          <a:bodyPr/>
          <a:lstStyle/>
          <a:p>
            <a:pPr algn="ctr"/>
            <a:r>
              <a:rPr lang="cs-CZ" dirty="0" smtClean="0"/>
              <a:t>Účesy, střihy a hygiena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861048"/>
            <a:ext cx="4252218" cy="27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92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891" y="159577"/>
            <a:ext cx="1894078" cy="18940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348880"/>
            <a:ext cx="5157957" cy="43842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471007"/>
            <a:ext cx="2633742" cy="33869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390" y="159577"/>
            <a:ext cx="1550968" cy="20989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339" y="0"/>
            <a:ext cx="1590618" cy="2268260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058" y="159577"/>
            <a:ext cx="3537862" cy="1584176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68" y="2290312"/>
            <a:ext cx="3292911" cy="1112272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>
            <a:off x="1545709" y="1717018"/>
            <a:ext cx="956831" cy="63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241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zprvu žádná móda, odívání jen kvůli praktičnosti</a:t>
            </a:r>
          </a:p>
          <a:p>
            <a:r>
              <a:rPr lang="cs-CZ" b="1" u="sng" dirty="0" smtClean="0"/>
              <a:t>Kožešiny</a:t>
            </a:r>
            <a:r>
              <a:rPr lang="cs-CZ" dirty="0" smtClean="0"/>
              <a:t> kvůli udržování tepla a na lov</a:t>
            </a:r>
          </a:p>
          <a:p>
            <a:r>
              <a:rPr lang="cs-CZ" dirty="0" smtClean="0"/>
              <a:t>Později první přírodní ozdoby a módní doplňky = lastury, zvířecí kosti, srst, peří </a:t>
            </a:r>
          </a:p>
          <a:p>
            <a:r>
              <a:rPr lang="cs-CZ" dirty="0" smtClean="0"/>
              <a:t>Magická moc/nezranitelnost (přetrvávání u dnešních křováků a domorodých kmenů –&gt; ženy - náramky, korálky z pštrosích skořápek, rostlinná vlákna, perly, mušle, muži – rohy, ruby)</a:t>
            </a:r>
          </a:p>
          <a:p>
            <a:r>
              <a:rPr lang="cs-CZ" b="1" u="sng" dirty="0" smtClean="0"/>
              <a:t>Amulety</a:t>
            </a:r>
            <a:r>
              <a:rPr lang="cs-CZ" b="1" dirty="0" smtClean="0"/>
              <a:t> </a:t>
            </a:r>
          </a:p>
          <a:p>
            <a:r>
              <a:rPr lang="cs-CZ" b="1" u="sng" dirty="0" smtClean="0"/>
              <a:t>Malování na tělo</a:t>
            </a:r>
            <a:r>
              <a:rPr lang="cs-CZ" b="1" dirty="0" smtClean="0"/>
              <a:t> </a:t>
            </a:r>
            <a:r>
              <a:rPr lang="cs-CZ" dirty="0" smtClean="0"/>
              <a:t>– rozpoznávání kmene, první sociální diferenciace</a:t>
            </a:r>
          </a:p>
          <a:p>
            <a:pPr>
              <a:buNone/>
            </a:pPr>
            <a:endParaRPr lang="cs-CZ" u="sng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Pravěk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845952"/>
            <a:ext cx="8229600" cy="4572000"/>
          </a:xfrm>
        </p:spPr>
        <p:txBody>
          <a:bodyPr/>
          <a:lstStyle/>
          <a:p>
            <a:r>
              <a:rPr lang="cs-CZ" sz="2200" dirty="0" smtClean="0"/>
              <a:t>více zahalení, velké množství vrstev oděvu</a:t>
            </a:r>
          </a:p>
          <a:p>
            <a:r>
              <a:rPr lang="cs-CZ" sz="2200" dirty="0"/>
              <a:t>v</a:t>
            </a:r>
            <a:r>
              <a:rPr lang="cs-CZ" sz="2200" dirty="0" smtClean="0"/>
              <a:t>elký rozdíl v odívání mezi církevními a světskými osobami</a:t>
            </a:r>
          </a:p>
          <a:p>
            <a:r>
              <a:rPr lang="cs-CZ" sz="2200" dirty="0" smtClean="0"/>
              <a:t>základem </a:t>
            </a:r>
            <a:r>
              <a:rPr lang="cs-CZ" sz="2200" b="1" dirty="0" smtClean="0"/>
              <a:t>dalmatika </a:t>
            </a:r>
            <a:r>
              <a:rPr lang="cs-CZ" sz="2200" dirty="0" smtClean="0"/>
              <a:t>– podobnost s tunikou, dlouhé přiléhavé rukávy, délka dle spol. postavení</a:t>
            </a:r>
          </a:p>
          <a:p>
            <a:r>
              <a:rPr lang="cs-CZ" sz="2200" b="1" dirty="0" smtClean="0"/>
              <a:t>alba </a:t>
            </a:r>
            <a:r>
              <a:rPr lang="cs-CZ" sz="2200" dirty="0" smtClean="0"/>
              <a:t>– dlouhá dalmatika jako církevní oděv dodnes</a:t>
            </a:r>
            <a:endParaRPr lang="cs-CZ" sz="2200" b="1" dirty="0" smtClean="0"/>
          </a:p>
          <a:p>
            <a:r>
              <a:rPr lang="cs-CZ" dirty="0"/>
              <a:t>z</a:t>
            </a:r>
            <a:r>
              <a:rPr lang="cs-CZ" dirty="0" smtClean="0"/>
              <a:t>tráta </a:t>
            </a:r>
            <a:r>
              <a:rPr lang="cs-CZ" dirty="0" err="1" smtClean="0"/>
              <a:t>nařasenosti</a:t>
            </a:r>
            <a:r>
              <a:rPr lang="cs-CZ" dirty="0" smtClean="0"/>
              <a:t> a elegance oděvů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19200"/>
          </a:xfrm>
        </p:spPr>
        <p:txBody>
          <a:bodyPr/>
          <a:lstStyle/>
          <a:p>
            <a:pPr algn="ctr"/>
            <a:r>
              <a:rPr lang="cs-CZ" dirty="0" smtClean="0"/>
              <a:t>Byzanc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1" y="3276193"/>
            <a:ext cx="3341013" cy="33410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347" y="3429000"/>
            <a:ext cx="2961345" cy="29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02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72000"/>
          </a:xfrm>
        </p:spPr>
        <p:txBody>
          <a:bodyPr>
            <a:normAutofit/>
          </a:bodyPr>
          <a:lstStyle/>
          <a:p>
            <a:r>
              <a:rPr lang="cs-CZ" sz="2200" dirty="0"/>
              <a:t>n</a:t>
            </a:r>
            <a:r>
              <a:rPr lang="cs-CZ" sz="2200" dirty="0" smtClean="0"/>
              <a:t>ošeny dlouhé pláště až ke kotníkům</a:t>
            </a:r>
          </a:p>
          <a:p>
            <a:r>
              <a:rPr lang="cs-CZ" sz="2200" dirty="0" smtClean="0"/>
              <a:t>vysoce postavení velmi pestrobarevné oděvy</a:t>
            </a:r>
          </a:p>
          <a:p>
            <a:r>
              <a:rPr lang="cs-CZ" sz="2200" b="1" dirty="0" err="1"/>
              <a:t>t</a:t>
            </a:r>
            <a:r>
              <a:rPr lang="cs-CZ" sz="2200" b="1" dirty="0" err="1" smtClean="0"/>
              <a:t>ablion</a:t>
            </a:r>
            <a:r>
              <a:rPr lang="cs-CZ" sz="2200" b="1" dirty="0" smtClean="0"/>
              <a:t> </a:t>
            </a:r>
            <a:r>
              <a:rPr lang="cs-CZ" sz="2200" dirty="0" smtClean="0"/>
              <a:t>– kosodélníkový tvar látky lemující pravý okraj pláště</a:t>
            </a:r>
          </a:p>
          <a:p>
            <a:r>
              <a:rPr lang="cs-CZ" sz="2200" dirty="0" smtClean="0"/>
              <a:t>pláště prostých lidí méně nápadné ale praktičtější</a:t>
            </a:r>
          </a:p>
          <a:p>
            <a:r>
              <a:rPr lang="cs-CZ" sz="2200" dirty="0"/>
              <a:t>v</a:t>
            </a:r>
            <a:r>
              <a:rPr lang="cs-CZ" sz="2200" dirty="0" smtClean="0"/>
              <a:t>ýroba hedvábných látek – pouze pro bohat</a:t>
            </a:r>
            <a:r>
              <a:rPr lang="cs-CZ" sz="2200" dirty="0"/>
              <a:t>é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042" y="2622068"/>
            <a:ext cx="5400600" cy="40363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52" y="2656993"/>
            <a:ext cx="3254127" cy="21602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61" y="484177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156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50" y="404664"/>
            <a:ext cx="3600400" cy="519228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236" y="11931"/>
            <a:ext cx="5133089" cy="64574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965" y="3240154"/>
            <a:ext cx="2454542" cy="35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007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Autofit/>
          </a:bodyPr>
          <a:lstStyle/>
          <a:p>
            <a:r>
              <a:rPr lang="cs-CZ" sz="2100" dirty="0"/>
              <a:t>v</a:t>
            </a:r>
            <a:r>
              <a:rPr lang="cs-CZ" sz="2100" dirty="0" smtClean="0"/>
              <a:t>liv několika útvarů – tradice jednotlivých evropských národů ale také antiky a </a:t>
            </a:r>
            <a:r>
              <a:rPr lang="cs-CZ" sz="2100" dirty="0" err="1" smtClean="0"/>
              <a:t>byzance</a:t>
            </a:r>
            <a:endParaRPr lang="cs-CZ" sz="2100" dirty="0" smtClean="0"/>
          </a:p>
          <a:p>
            <a:r>
              <a:rPr lang="cs-CZ" sz="2100" b="1" dirty="0" smtClean="0">
                <a:solidFill>
                  <a:srgbClr val="002060"/>
                </a:solidFill>
              </a:rPr>
              <a:t>muži:    </a:t>
            </a:r>
            <a:r>
              <a:rPr lang="cs-CZ" sz="2100" b="1" dirty="0" smtClean="0"/>
              <a:t>nohavice</a:t>
            </a:r>
            <a:r>
              <a:rPr lang="cs-CZ" sz="2100" dirty="0" smtClean="0"/>
              <a:t> (předchůdci kalhot) – považovány za barbarské, nejprve kožené návleky na každou nohu jednotlivě, poté látkové a jeden celistvý kus, velmi praktické </a:t>
            </a:r>
          </a:p>
          <a:p>
            <a:pPr marL="0" indent="0">
              <a:buNone/>
            </a:pPr>
            <a:r>
              <a:rPr lang="cs-CZ" sz="2100" dirty="0" smtClean="0"/>
              <a:t>	     </a:t>
            </a:r>
            <a:r>
              <a:rPr lang="cs-CZ" sz="2100" b="1" dirty="0" smtClean="0"/>
              <a:t>přepásaná tunika s dlouhými rukáv y </a:t>
            </a:r>
            <a:r>
              <a:rPr lang="cs-CZ" sz="2100" dirty="0" smtClean="0"/>
              <a:t>– délka, materiál a výzdoba znakem společenského postavení – nejvýznamnější světští i církevní hodnostáři nejdelší, zahalujíc celou postavu</a:t>
            </a:r>
          </a:p>
          <a:p>
            <a:pPr marL="0" indent="0">
              <a:buNone/>
            </a:pPr>
            <a:r>
              <a:rPr lang="cs-CZ" sz="2100" b="1" dirty="0"/>
              <a:t>	</a:t>
            </a:r>
            <a:r>
              <a:rPr lang="cs-CZ" sz="2100" b="1" dirty="0" smtClean="0"/>
              <a:t>  </a:t>
            </a:r>
            <a:r>
              <a:rPr lang="cs-CZ" sz="2100" dirty="0"/>
              <a:t> </a:t>
            </a:r>
            <a:r>
              <a:rPr lang="cs-CZ" sz="2100" dirty="0" smtClean="0"/>
              <a:t>  </a:t>
            </a:r>
            <a:r>
              <a:rPr lang="cs-CZ" sz="2100" b="1" dirty="0" smtClean="0"/>
              <a:t>druhá vrstva tuniky </a:t>
            </a:r>
            <a:r>
              <a:rPr lang="cs-CZ" sz="2100" dirty="0" smtClean="0"/>
              <a:t>– z jiného materiálu , velmi vzácné (brokáty vyšívané drahými kovy, barevné tkaniny), obohacené pláštěm různě dlouhým</a:t>
            </a:r>
          </a:p>
          <a:p>
            <a:r>
              <a:rPr lang="cs-CZ" sz="2100" dirty="0" smtClean="0"/>
              <a:t>Výzdoby tuniky na okrajích, ozdobné lemy s drahými kameny, kovy a perlami</a:t>
            </a:r>
          </a:p>
          <a:p>
            <a:r>
              <a:rPr lang="cs-CZ" sz="2100" b="1" dirty="0" smtClean="0"/>
              <a:t>pelerína </a:t>
            </a:r>
            <a:r>
              <a:rPr lang="cs-CZ" sz="2100" dirty="0" smtClean="0"/>
              <a:t>– poutnický plášť bez rukávů</a:t>
            </a:r>
            <a:endParaRPr lang="cs-CZ" sz="21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219200"/>
          </a:xfrm>
        </p:spPr>
        <p:txBody>
          <a:bodyPr/>
          <a:lstStyle/>
          <a:p>
            <a:pPr algn="ctr"/>
            <a:r>
              <a:rPr lang="cs-CZ" dirty="0" smtClean="0"/>
              <a:t>Románské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7649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35471" cy="578062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6076" y="0"/>
            <a:ext cx="2349042" cy="501841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724" y="0"/>
            <a:ext cx="2134406" cy="328498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041" y="2996952"/>
            <a:ext cx="2530838" cy="364502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855" y="2636912"/>
            <a:ext cx="245967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634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583264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ž</a:t>
            </a:r>
            <a:r>
              <a:rPr lang="cs-CZ" b="1" dirty="0" smtClean="0">
                <a:solidFill>
                  <a:srgbClr val="C00000"/>
                </a:solidFill>
              </a:rPr>
              <a:t>eny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vrstvený oděv, po vzoru Byzance, čím více vrstev, tím výše postavená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/>
              <a:t>spodní tunika </a:t>
            </a:r>
            <a:r>
              <a:rPr lang="cs-CZ" dirty="0" smtClean="0"/>
              <a:t>sahající až na zem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/>
              <a:t>svrchní tunika </a:t>
            </a:r>
            <a:r>
              <a:rPr lang="cs-CZ" dirty="0" smtClean="0"/>
              <a:t>– kratší než spodní, zvonovitý tvar, ozdobná funkce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</a:t>
            </a:r>
            <a:r>
              <a:rPr lang="cs-CZ" b="1" dirty="0" smtClean="0">
                <a:solidFill>
                  <a:srgbClr val="C00000"/>
                </a:solidFill>
              </a:rPr>
              <a:t>	</a:t>
            </a:r>
            <a:r>
              <a:rPr lang="cs-CZ" b="1" dirty="0" smtClean="0"/>
              <a:t>plášť</a:t>
            </a:r>
            <a:r>
              <a:rPr lang="cs-CZ" dirty="0"/>
              <a:t> </a:t>
            </a:r>
            <a:r>
              <a:rPr lang="cs-CZ" dirty="0" smtClean="0"/>
              <a:t>zahalující celou postavu, lze zakrýt i 			vlasy</a:t>
            </a:r>
          </a:p>
          <a:p>
            <a:r>
              <a:rPr lang="cs-CZ" dirty="0"/>
              <a:t>s</a:t>
            </a:r>
            <a:r>
              <a:rPr lang="cs-CZ" dirty="0" smtClean="0"/>
              <a:t>vobodné dívky vlasy odhalené, rozčesané nebo spletené do copů</a:t>
            </a:r>
          </a:p>
          <a:p>
            <a:r>
              <a:rPr lang="cs-CZ" b="1" dirty="0" smtClean="0"/>
              <a:t>vdané ženy </a:t>
            </a:r>
            <a:r>
              <a:rPr lang="cs-CZ" dirty="0" smtClean="0"/>
              <a:t>musely mít hlavu pokrytou, užívány plátěné roušky a různě vzácné závoje </a:t>
            </a:r>
          </a:p>
          <a:p>
            <a:r>
              <a:rPr lang="cs-CZ" dirty="0"/>
              <a:t>š</a:t>
            </a:r>
            <a:r>
              <a:rPr lang="cs-CZ" dirty="0" smtClean="0"/>
              <a:t>perky velmi v oblibě jak u žen, tak i u mužů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47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429000"/>
            <a:ext cx="5084800" cy="362065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0"/>
            <a:ext cx="5212677" cy="3816424"/>
          </a:xfrm>
        </p:spPr>
      </p:pic>
    </p:spTree>
    <p:extLst>
      <p:ext uri="{BB962C8B-B14F-4D97-AF65-F5344CB8AC3E}">
        <p14:creationId xmlns:p14="http://schemas.microsoft.com/office/powerpoint/2010/main" xmlns="" val="1670098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odívání ještě důležitější společenský znak než dříve = specifická pravidla – </a:t>
            </a:r>
            <a:r>
              <a:rPr lang="cs-CZ" sz="2400" b="1" dirty="0" smtClean="0"/>
              <a:t>oděvní zákony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onkrétní vyčlenění dle společenských vrstev – oděvy jen a pouze pro šlechtu a vysoko postavené</a:t>
            </a:r>
          </a:p>
          <a:p>
            <a:r>
              <a:rPr lang="cs-CZ" sz="2400" dirty="0" smtClean="0"/>
              <a:t>zdůraznění </a:t>
            </a:r>
            <a:r>
              <a:rPr lang="cs-CZ" sz="2400" b="1" dirty="0" smtClean="0"/>
              <a:t>vertikální linie</a:t>
            </a:r>
            <a:r>
              <a:rPr lang="cs-CZ" sz="2400" dirty="0" smtClean="0"/>
              <a:t> – střihy do výšky a do špičatých tvarů</a:t>
            </a:r>
          </a:p>
          <a:p>
            <a:r>
              <a:rPr lang="cs-CZ" sz="2400" b="1" dirty="0" smtClean="0"/>
              <a:t>rytířská doba </a:t>
            </a:r>
          </a:p>
          <a:p>
            <a:r>
              <a:rPr lang="cs-CZ" sz="2400" b="1" dirty="0" smtClean="0"/>
              <a:t>heraldika</a:t>
            </a:r>
          </a:p>
          <a:p>
            <a:r>
              <a:rPr lang="cs-CZ" sz="2400" b="1" dirty="0"/>
              <a:t>d</a:t>
            </a:r>
            <a:r>
              <a:rPr lang="cs-CZ" sz="2400" b="1" dirty="0" smtClean="0"/>
              <a:t>vorská móda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pPr algn="ctr"/>
            <a:r>
              <a:rPr lang="cs-CZ" dirty="0" smtClean="0"/>
              <a:t>Gotické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4637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93" y="4259"/>
            <a:ext cx="5181600" cy="32385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186950"/>
            <a:ext cx="4485283" cy="36600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351" y="1772816"/>
            <a:ext cx="481064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044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597666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300" dirty="0" smtClean="0"/>
              <a:t>oděv tvarovaný na tělo, složitý střih , povolání </a:t>
            </a:r>
            <a:r>
              <a:rPr lang="cs-CZ" sz="2300" b="1" dirty="0" smtClean="0"/>
              <a:t>krejčího</a:t>
            </a:r>
          </a:p>
          <a:p>
            <a:r>
              <a:rPr lang="cs-CZ" sz="2300" b="1" dirty="0" smtClean="0">
                <a:solidFill>
                  <a:srgbClr val="002060"/>
                </a:solidFill>
              </a:rPr>
              <a:t>Muži: </a:t>
            </a:r>
            <a:r>
              <a:rPr lang="cs-CZ" sz="2300" dirty="0"/>
              <a:t>ideál muže – kultivovaný mladík pečlivě upraveného </a:t>
            </a:r>
            <a:r>
              <a:rPr lang="cs-CZ" sz="2300" dirty="0" smtClean="0"/>
              <a:t>vzhledu</a:t>
            </a:r>
            <a:endParaRPr lang="cs-CZ" sz="2300" b="1" dirty="0" smtClean="0">
              <a:solidFill>
                <a:srgbClr val="002060"/>
              </a:solidFill>
            </a:endParaRPr>
          </a:p>
          <a:p>
            <a:r>
              <a:rPr lang="cs-CZ" sz="2300" dirty="0"/>
              <a:t>n</a:t>
            </a:r>
            <a:r>
              <a:rPr lang="cs-CZ" sz="2300" dirty="0" smtClean="0"/>
              <a:t>ohavice podobné punčochám, suknice „</a:t>
            </a:r>
            <a:r>
              <a:rPr lang="cs-CZ" sz="2300" dirty="0" err="1" smtClean="0"/>
              <a:t>sousquenie</a:t>
            </a:r>
            <a:r>
              <a:rPr lang="cs-CZ" sz="2300" dirty="0" smtClean="0"/>
              <a:t>“ – šněrovány či sepnuty pomocí knoflíků</a:t>
            </a:r>
          </a:p>
          <a:p>
            <a:r>
              <a:rPr lang="cs-CZ" sz="2300" dirty="0"/>
              <a:t>p</a:t>
            </a:r>
            <a:r>
              <a:rPr lang="cs-CZ" sz="2300" dirty="0" smtClean="0"/>
              <a:t>řebývá </a:t>
            </a:r>
            <a:r>
              <a:rPr lang="cs-CZ" sz="2300" b="1" dirty="0" smtClean="0"/>
              <a:t>plášť, hermelín </a:t>
            </a:r>
            <a:r>
              <a:rPr lang="cs-CZ" sz="2300" dirty="0" smtClean="0"/>
              <a:t>– královská rodina</a:t>
            </a:r>
          </a:p>
          <a:p>
            <a:r>
              <a:rPr lang="cs-CZ" sz="2300" b="1" dirty="0" smtClean="0"/>
              <a:t>obuv </a:t>
            </a:r>
            <a:r>
              <a:rPr lang="cs-CZ" sz="2300" dirty="0" smtClean="0"/>
              <a:t>- špičaté nízké i vysoké boty z jemné kůže</a:t>
            </a:r>
          </a:p>
          <a:p>
            <a:r>
              <a:rPr lang="cs-CZ" sz="2300" b="1" dirty="0" smtClean="0">
                <a:solidFill>
                  <a:srgbClr val="C00000"/>
                </a:solidFill>
              </a:rPr>
              <a:t> Ženy:</a:t>
            </a:r>
            <a:r>
              <a:rPr lang="cs-CZ" sz="2300" dirty="0" smtClean="0">
                <a:solidFill>
                  <a:srgbClr val="C00000"/>
                </a:solidFill>
              </a:rPr>
              <a:t> </a:t>
            </a:r>
            <a:r>
              <a:rPr lang="cs-CZ" sz="2300" dirty="0" smtClean="0"/>
              <a:t>přiléhavý oděv s </a:t>
            </a:r>
            <a:r>
              <a:rPr lang="cs-CZ" sz="2300" b="1" dirty="0" smtClean="0"/>
              <a:t>živůtky</a:t>
            </a:r>
            <a:r>
              <a:rPr lang="cs-CZ" sz="2300" dirty="0" smtClean="0"/>
              <a:t>, dlouhé úzké rukávy s  ozdobnými cípy, sukně až na zem </a:t>
            </a:r>
          </a:p>
          <a:p>
            <a:r>
              <a:rPr lang="cs-CZ" sz="2300" dirty="0"/>
              <a:t>o</a:t>
            </a:r>
            <a:r>
              <a:rPr lang="cs-CZ" sz="2300" dirty="0" smtClean="0"/>
              <a:t>hromně oblíbené ozdoby a šperky – spony, kožený pás, diadém, níže postavené dívky čelenky</a:t>
            </a:r>
          </a:p>
          <a:p>
            <a:r>
              <a:rPr lang="cs-CZ" sz="2300" b="1" dirty="0"/>
              <a:t>m</a:t>
            </a:r>
            <a:r>
              <a:rPr lang="cs-CZ" sz="2300" b="1" dirty="0" smtClean="0"/>
              <a:t>óda burgundského dvora </a:t>
            </a:r>
            <a:r>
              <a:rPr lang="cs-CZ" sz="2300" dirty="0" smtClean="0"/>
              <a:t>– pozdní gotika, </a:t>
            </a:r>
            <a:r>
              <a:rPr lang="cs-CZ" sz="2300" b="1" dirty="0" err="1" smtClean="0"/>
              <a:t>hennin</a:t>
            </a:r>
            <a:r>
              <a:rPr lang="cs-CZ" sz="2300" dirty="0" smtClean="0"/>
              <a:t>, závoje luxusní materiály – ceněné hedvábné látky, </a:t>
            </a:r>
          </a:p>
          <a:p>
            <a:endParaRPr lang="cs-CZ" sz="2300" dirty="0" smtClean="0"/>
          </a:p>
          <a:p>
            <a:endParaRPr lang="cs-CZ" sz="2300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14159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22598-profimedia-0234200528-653x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851" y="0"/>
            <a:ext cx="9151851" cy="5143536"/>
          </a:xfrm>
        </p:spPr>
      </p:pic>
      <p:pic>
        <p:nvPicPr>
          <p:cNvPr id="5" name="Obrázek 4" descr="ozdoby_a_drobn__magick__p_edm_ty_p_edznamen_valy_v_4b0d0592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89" y="3870755"/>
            <a:ext cx="4214811" cy="2987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93530" cy="35861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9179" y="0"/>
            <a:ext cx="5084821" cy="35861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93" y="3470007"/>
            <a:ext cx="1850489" cy="18504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652" y="5012657"/>
            <a:ext cx="1882205" cy="18525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633" y="3482409"/>
            <a:ext cx="2203326" cy="24866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931745"/>
            <a:ext cx="2624536" cy="25202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118" y="3717032"/>
            <a:ext cx="2212281" cy="29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052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Italie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/>
              <a:t>krátký vypasovaný kabátec,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/>
              <a:t>přiléhavé nohavice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err="1" smtClean="0"/>
              <a:t>Giornea</a:t>
            </a:r>
            <a:r>
              <a:rPr lang="cs-CZ" sz="2000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smtClean="0"/>
              <a:t>košile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/>
              <a:t>Pláště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/>
              <a:t>Baret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996" y="2262738"/>
            <a:ext cx="4038600" cy="3913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u="sng" dirty="0" smtClean="0"/>
              <a:t>Španělsko</a:t>
            </a:r>
          </a:p>
          <a:p>
            <a:r>
              <a:rPr lang="cs-CZ" sz="2000" dirty="0" smtClean="0"/>
              <a:t>Vycpávky</a:t>
            </a:r>
          </a:p>
          <a:p>
            <a:r>
              <a:rPr lang="cs-CZ" sz="2000" dirty="0" smtClean="0"/>
              <a:t>,,Husí břicho‘‘</a:t>
            </a:r>
          </a:p>
          <a:p>
            <a:r>
              <a:rPr lang="cs-CZ" sz="2000" dirty="0" smtClean="0"/>
              <a:t>Krátké vycpané kalhoty (s krytím)</a:t>
            </a:r>
          </a:p>
          <a:p>
            <a:r>
              <a:rPr lang="cs-CZ" sz="2000" dirty="0" smtClean="0"/>
              <a:t>Punčochy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Renesance</a:t>
            </a:r>
            <a:br>
              <a:rPr lang="cs-CZ" dirty="0" smtClean="0"/>
            </a:br>
            <a:r>
              <a:rPr lang="cs-CZ" dirty="0" smtClean="0"/>
              <a:t> Muži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s-CZ" dirty="0" smtClean="0"/>
              <a:t>Francie – </a:t>
            </a:r>
            <a:r>
              <a:rPr lang="cs-CZ" dirty="0" err="1" smtClean="0"/>
              <a:t>nejbíže</a:t>
            </a:r>
            <a:r>
              <a:rPr lang="cs-CZ" dirty="0" smtClean="0"/>
              <a:t> Italské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92696"/>
            <a:ext cx="2001962" cy="2162109"/>
          </a:xfrm>
          <a:prstGeom prst="rect">
            <a:avLst/>
          </a:prstGeom>
        </p:spPr>
      </p:pic>
      <p:pic>
        <p:nvPicPr>
          <p:cNvPr id="3074" name="Picture 2" descr="http://slideplayer.cz/slide/3085708/11/images/11/renesan%C4%8Dn%C3%AD+m%C3%B3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20688"/>
            <a:ext cx="3600400" cy="2448272"/>
          </a:xfrm>
          <a:prstGeom prst="rect">
            <a:avLst/>
          </a:prstGeom>
          <a:noFill/>
        </p:spPr>
      </p:pic>
      <p:pic>
        <p:nvPicPr>
          <p:cNvPr id="3076" name="Picture 4" descr="https://www.outfit4events.cz/runtime/cache/images/productFull/mna_1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56992"/>
            <a:ext cx="3312368" cy="283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Itálie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400" dirty="0" smtClean="0"/>
              <a:t>Oddělení živůtku od sukně</a:t>
            </a:r>
          </a:p>
          <a:p>
            <a:r>
              <a:rPr lang="cs-CZ" sz="2400" dirty="0" smtClean="0"/>
              <a:t>Materiály: atlas, brokát</a:t>
            </a:r>
          </a:p>
          <a:p>
            <a:r>
              <a:rPr lang="cs-CZ" sz="2400" dirty="0" err="1" smtClean="0"/>
              <a:t>Gamurra</a:t>
            </a:r>
            <a:endParaRPr lang="cs-CZ" sz="2400" dirty="0" smtClean="0"/>
          </a:p>
          <a:p>
            <a:r>
              <a:rPr lang="cs-CZ" sz="2400" dirty="0" smtClean="0"/>
              <a:t>Rukávy, rozparky, nástřihy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 smtClean="0"/>
              <a:t>Ferroniere</a:t>
            </a:r>
            <a:r>
              <a:rPr lang="cs-CZ" dirty="0" smtClean="0"/>
              <a:t> – páska vedená přes čelo</a:t>
            </a:r>
          </a:p>
          <a:p>
            <a:r>
              <a:rPr lang="cs-CZ" dirty="0" smtClean="0"/>
              <a:t>,,bleší kožešina‘‘</a:t>
            </a:r>
          </a:p>
          <a:p>
            <a:pPr>
              <a:buNone/>
            </a:pPr>
            <a:r>
              <a:rPr lang="cs-CZ" u="sng" dirty="0" smtClean="0"/>
              <a:t>Španělsko</a:t>
            </a:r>
          </a:p>
          <a:p>
            <a:r>
              <a:rPr lang="cs-CZ" dirty="0" smtClean="0"/>
              <a:t>Korzet</a:t>
            </a:r>
          </a:p>
          <a:p>
            <a:r>
              <a:rPr lang="cs-CZ" dirty="0" err="1" smtClean="0"/>
              <a:t>Verdugado</a:t>
            </a:r>
            <a:r>
              <a:rPr lang="cs-CZ" dirty="0" smtClean="0"/>
              <a:t> - tuhá kuželovitá sukně</a:t>
            </a:r>
          </a:p>
          <a:p>
            <a:r>
              <a:rPr lang="cs-CZ" dirty="0" smtClean="0"/>
              <a:t>Okruží - skládaný límec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3402" y="46724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Renesance </a:t>
            </a:r>
            <a:br>
              <a:rPr lang="cs-CZ" dirty="0" smtClean="0"/>
            </a:br>
            <a:r>
              <a:rPr lang="cs-CZ" dirty="0" smtClean="0"/>
              <a:t>Ženy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s-CZ" dirty="0" smtClean="0"/>
              <a:t>Francie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426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32" y="4134354"/>
            <a:ext cx="2383077" cy="2104874"/>
          </a:xfrm>
          <a:prstGeom prst="rect">
            <a:avLst/>
          </a:prstGeom>
        </p:spPr>
      </p:pic>
      <p:pic>
        <p:nvPicPr>
          <p:cNvPr id="2050" name="Picture 2" descr="https://upload.wikimedia.org/wikipedia/commons/thumb/8/8f/Leonardo_da_Vinci_-_Lady_with_an_Ermine.jpg/250px-Leonardo_da_Vinci_-_Lady_with_an_Erm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2381250" cy="3238501"/>
          </a:xfrm>
          <a:prstGeom prst="rect">
            <a:avLst/>
          </a:prstGeom>
          <a:noFill/>
        </p:spPr>
      </p:pic>
      <p:pic>
        <p:nvPicPr>
          <p:cNvPr id="2052" name="Picture 4" descr="https://www.moda.cz/sites/default/files/fotogalerie/celenky_moda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0648"/>
            <a:ext cx="4139952" cy="2338636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307833"/>
            <a:ext cx="4212014" cy="21179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647" y="4163168"/>
            <a:ext cx="3384376" cy="232089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Muži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Zrození kavalíra (nedbalá elegance)</a:t>
            </a:r>
          </a:p>
          <a:p>
            <a:r>
              <a:rPr lang="cs-CZ" dirty="0" smtClean="0"/>
              <a:t>Plášť bez rukávu</a:t>
            </a:r>
          </a:p>
          <a:p>
            <a:r>
              <a:rPr lang="cs-CZ" dirty="0" smtClean="0"/>
              <a:t>Klobouk</a:t>
            </a:r>
          </a:p>
          <a:p>
            <a:r>
              <a:rPr lang="cs-CZ" dirty="0" smtClean="0"/>
              <a:t>Kabátec</a:t>
            </a:r>
          </a:p>
          <a:p>
            <a:r>
              <a:rPr lang="cs-CZ" dirty="0" smtClean="0"/>
              <a:t>Krajky</a:t>
            </a:r>
          </a:p>
          <a:p>
            <a:r>
              <a:rPr lang="cs-CZ" dirty="0" smtClean="0"/>
              <a:t>Košile</a:t>
            </a:r>
          </a:p>
          <a:p>
            <a:r>
              <a:rPr lang="cs-CZ" dirty="0" smtClean="0"/>
              <a:t>Volné kalhoty</a:t>
            </a:r>
          </a:p>
          <a:p>
            <a:r>
              <a:rPr lang="cs-CZ" dirty="0" smtClean="0"/>
              <a:t>Vysoké kožené boty (s ostruhy)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Rané Baroko</a:t>
            </a:r>
            <a:endParaRPr lang="cs-CZ" sz="31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http://www.angelique.cz/kostym_ranne_baroko_m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3398540" cy="3774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23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Kabátek ( </a:t>
            </a:r>
            <a:r>
              <a:rPr lang="cs-CZ" dirty="0" err="1" smtClean="0"/>
              <a:t>předchúdce</a:t>
            </a:r>
            <a:r>
              <a:rPr lang="cs-CZ" dirty="0" smtClean="0"/>
              <a:t> saka)</a:t>
            </a:r>
          </a:p>
          <a:p>
            <a:r>
              <a:rPr lang="cs-CZ" dirty="0" smtClean="0"/>
              <a:t>Vesta</a:t>
            </a:r>
          </a:p>
          <a:p>
            <a:r>
              <a:rPr lang="cs-CZ" dirty="0" smtClean="0"/>
              <a:t>Košile</a:t>
            </a:r>
          </a:p>
          <a:p>
            <a:r>
              <a:rPr lang="cs-CZ" dirty="0" err="1" smtClean="0"/>
              <a:t>Jebot</a:t>
            </a:r>
            <a:r>
              <a:rPr lang="cs-CZ" dirty="0" smtClean="0"/>
              <a:t>, fiží</a:t>
            </a:r>
          </a:p>
          <a:p>
            <a:r>
              <a:rPr lang="cs-CZ" dirty="0" err="1" smtClean="0"/>
              <a:t>Culotte</a:t>
            </a:r>
            <a:r>
              <a:rPr lang="cs-CZ" dirty="0" smtClean="0"/>
              <a:t> - zúžené kalhoty</a:t>
            </a:r>
          </a:p>
          <a:p>
            <a:r>
              <a:rPr lang="cs-CZ" dirty="0" smtClean="0"/>
              <a:t>Podvazky</a:t>
            </a:r>
          </a:p>
          <a:p>
            <a:r>
              <a:rPr lang="cs-CZ" dirty="0" smtClean="0"/>
              <a:t>Paruka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šněrovačka</a:t>
            </a:r>
          </a:p>
          <a:p>
            <a:r>
              <a:rPr lang="cs-CZ" dirty="0" smtClean="0"/>
              <a:t>široká sukně</a:t>
            </a:r>
          </a:p>
          <a:p>
            <a:r>
              <a:rPr lang="cs-CZ" dirty="0" smtClean="0"/>
              <a:t>Živůtek vyztužen kosticemi</a:t>
            </a:r>
          </a:p>
          <a:p>
            <a:r>
              <a:rPr lang="cs-CZ" dirty="0" smtClean="0"/>
              <a:t>Negližé</a:t>
            </a:r>
          </a:p>
          <a:p>
            <a:r>
              <a:rPr lang="cs-CZ" dirty="0" smtClean="0"/>
              <a:t>Kratší rukávy</a:t>
            </a:r>
          </a:p>
          <a:p>
            <a:r>
              <a:rPr lang="cs-CZ" dirty="0" smtClean="0"/>
              <a:t>Vějíř</a:t>
            </a:r>
          </a:p>
          <a:p>
            <a:pPr>
              <a:buNone/>
            </a:pPr>
            <a:r>
              <a:rPr lang="cs-CZ" u="sng" dirty="0" err="1" smtClean="0"/>
              <a:t>Měštanky</a:t>
            </a:r>
            <a:endParaRPr lang="cs-CZ" u="sng" dirty="0" smtClean="0"/>
          </a:p>
          <a:p>
            <a:r>
              <a:rPr lang="cs-CZ" u="sng" dirty="0" smtClean="0"/>
              <a:t>zástěra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Baroko - Doba Ludvíka XIV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s-CZ" dirty="0" smtClean="0"/>
              <a:t>Ženy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 descr="http://nd01.jxs.cz/112/129/75bc5d5a80_32086969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103" y="1484784"/>
            <a:ext cx="5795609" cy="4098733"/>
          </a:xfrm>
          <a:prstGeom prst="rect">
            <a:avLst/>
          </a:prstGeom>
          <a:noFill/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87" y="764704"/>
            <a:ext cx="3456384" cy="5184576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Košile</a:t>
            </a:r>
          </a:p>
          <a:p>
            <a:r>
              <a:rPr lang="cs-CZ" dirty="0" smtClean="0"/>
              <a:t>Vesta</a:t>
            </a:r>
          </a:p>
          <a:p>
            <a:r>
              <a:rPr lang="cs-CZ" dirty="0" smtClean="0"/>
              <a:t>Kabátec</a:t>
            </a:r>
          </a:p>
          <a:p>
            <a:r>
              <a:rPr lang="cs-CZ" dirty="0" smtClean="0"/>
              <a:t>Kalhoty pouze ke kolenům – </a:t>
            </a:r>
            <a:r>
              <a:rPr lang="cs-CZ" dirty="0" err="1" smtClean="0"/>
              <a:t>culotte</a:t>
            </a:r>
            <a:endParaRPr lang="cs-CZ" dirty="0" smtClean="0"/>
          </a:p>
          <a:p>
            <a:r>
              <a:rPr lang="cs-CZ" dirty="0" smtClean="0"/>
              <a:t>Punčochy</a:t>
            </a:r>
          </a:p>
          <a:p>
            <a:r>
              <a:rPr lang="cs-CZ" dirty="0" smtClean="0"/>
              <a:t>Nízké střevíce</a:t>
            </a:r>
          </a:p>
          <a:p>
            <a:r>
              <a:rPr lang="cs-CZ" dirty="0" smtClean="0"/>
              <a:t>paruky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Korzety a krinolína</a:t>
            </a:r>
          </a:p>
          <a:p>
            <a:r>
              <a:rPr lang="cs-CZ" dirty="0" err="1" smtClean="0"/>
              <a:t>Panier</a:t>
            </a:r>
            <a:r>
              <a:rPr lang="cs-CZ" dirty="0" smtClean="0"/>
              <a:t>- konstrukce krinolíny</a:t>
            </a:r>
          </a:p>
          <a:p>
            <a:r>
              <a:rPr lang="cs-CZ" dirty="0" smtClean="0"/>
              <a:t>Bohatá galanterie</a:t>
            </a:r>
          </a:p>
          <a:p>
            <a:r>
              <a:rPr lang="cs-CZ" dirty="0" smtClean="0"/>
              <a:t>Hluboký živůtek</a:t>
            </a:r>
          </a:p>
          <a:p>
            <a:r>
              <a:rPr lang="cs-CZ" dirty="0" smtClean="0"/>
              <a:t>Složité dekorativní účesy - paruky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Rokoko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s-CZ" dirty="0" smtClean="0"/>
              <a:t>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451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356992"/>
            <a:ext cx="3161866" cy="32011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3010" name="AutoShape 2" descr="http://nd01.jxs.cz/292/076/650a0b425f_32087443_o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3012" name="Picture 4" descr="http://nd01.jxs.cz/024/322/3f0676e3e8_32087393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3018"/>
            <a:ext cx="3744416" cy="2808312"/>
          </a:xfrm>
          <a:prstGeom prst="rect">
            <a:avLst/>
          </a:prstGeom>
          <a:noFill/>
        </p:spPr>
      </p:pic>
      <p:pic>
        <p:nvPicPr>
          <p:cNvPr id="43014" name="Picture 6" descr="http://nd01.jxs.cz/292/076/650a0b425f_32087443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561" y="1281336"/>
            <a:ext cx="4079106" cy="343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00full-rrrrrrr!!!-screensh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08076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Frakový kabát</a:t>
            </a:r>
          </a:p>
          <a:p>
            <a:r>
              <a:rPr lang="cs-CZ" dirty="0" smtClean="0"/>
              <a:t>Kalhoty – </a:t>
            </a:r>
            <a:r>
              <a:rPr lang="cs-CZ" dirty="0" err="1" smtClean="0"/>
              <a:t>Pantalony</a:t>
            </a:r>
            <a:endParaRPr lang="cs-CZ" dirty="0" smtClean="0"/>
          </a:p>
          <a:p>
            <a:r>
              <a:rPr lang="cs-CZ" dirty="0" smtClean="0"/>
              <a:t>Vesta se šálovým límcem</a:t>
            </a:r>
          </a:p>
          <a:p>
            <a:r>
              <a:rPr lang="cs-CZ" dirty="0" smtClean="0"/>
              <a:t>Košile s vázankou</a:t>
            </a:r>
          </a:p>
          <a:p>
            <a:pPr>
              <a:buNone/>
            </a:pPr>
            <a:r>
              <a:rPr lang="cs-CZ" u="sng" dirty="0" smtClean="0"/>
              <a:t>Zima</a:t>
            </a:r>
          </a:p>
          <a:p>
            <a:r>
              <a:rPr lang="cs-CZ" dirty="0" smtClean="0"/>
              <a:t>Kabát – redingot</a:t>
            </a:r>
          </a:p>
          <a:p>
            <a:r>
              <a:rPr lang="cs-CZ" dirty="0" smtClean="0"/>
              <a:t>Plášť – </a:t>
            </a:r>
            <a:r>
              <a:rPr lang="cs-CZ" dirty="0" err="1" smtClean="0"/>
              <a:t>carrick</a:t>
            </a:r>
            <a:r>
              <a:rPr lang="cs-CZ" dirty="0" smtClean="0"/>
              <a:t>, havelok (pláštěnka)</a:t>
            </a:r>
          </a:p>
          <a:p>
            <a:r>
              <a:rPr lang="cs-CZ" dirty="0" smtClean="0"/>
              <a:t>Čamara – kabát v Čechách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Silueta tvar písmene X</a:t>
            </a:r>
          </a:p>
          <a:p>
            <a:r>
              <a:rPr lang="cs-CZ" dirty="0" smtClean="0"/>
              <a:t>Korzety</a:t>
            </a:r>
          </a:p>
          <a:p>
            <a:r>
              <a:rPr lang="cs-CZ" dirty="0" smtClean="0"/>
              <a:t>Živůtek s odkrytými rameny</a:t>
            </a:r>
          </a:p>
          <a:p>
            <a:r>
              <a:rPr lang="cs-CZ" dirty="0" smtClean="0"/>
              <a:t>Nová ozdoba – medailon</a:t>
            </a:r>
          </a:p>
          <a:p>
            <a:r>
              <a:rPr lang="cs-CZ" dirty="0" smtClean="0"/>
              <a:t>Široké rukávy</a:t>
            </a:r>
          </a:p>
          <a:p>
            <a:r>
              <a:rPr lang="cs-CZ" dirty="0" smtClean="0"/>
              <a:t>Lokny a složité účesy</a:t>
            </a:r>
          </a:p>
          <a:p>
            <a:r>
              <a:rPr lang="cs-CZ" dirty="0" smtClean="0"/>
              <a:t>Kukaňový klobouk</a:t>
            </a:r>
          </a:p>
          <a:p>
            <a:r>
              <a:rPr lang="cs-CZ" dirty="0" smtClean="0"/>
              <a:t>Rukavice a rukávník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Romantismus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s-CZ" dirty="0" smtClean="0"/>
              <a:t>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29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4034" name="Picture 2" descr="https://www.topzine.cz/wp-content/uploads/2009/11/biederme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4752528" cy="3106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Frak, žaket</a:t>
            </a:r>
          </a:p>
          <a:p>
            <a:r>
              <a:rPr lang="cs-CZ" dirty="0" smtClean="0"/>
              <a:t>Smoking</a:t>
            </a:r>
          </a:p>
          <a:p>
            <a:r>
              <a:rPr lang="cs-CZ" dirty="0" smtClean="0"/>
              <a:t>Vycházkový kabát</a:t>
            </a:r>
          </a:p>
          <a:p>
            <a:r>
              <a:rPr lang="cs-CZ" dirty="0" smtClean="0"/>
              <a:t>buřinka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Krinolína, korzet</a:t>
            </a:r>
          </a:p>
          <a:p>
            <a:r>
              <a:rPr lang="cs-CZ" dirty="0" smtClean="0"/>
              <a:t>Dlouhé rukávy</a:t>
            </a:r>
          </a:p>
          <a:p>
            <a:r>
              <a:rPr lang="cs-CZ" dirty="0" smtClean="0"/>
              <a:t>Krátký kabátek</a:t>
            </a:r>
          </a:p>
          <a:p>
            <a:r>
              <a:rPr lang="cs-CZ" dirty="0" err="1" smtClean="0"/>
              <a:t>Pelarína</a:t>
            </a:r>
            <a:endParaRPr lang="cs-CZ" dirty="0" smtClean="0"/>
          </a:p>
          <a:p>
            <a:r>
              <a:rPr lang="cs-CZ" dirty="0" err="1" smtClean="0"/>
              <a:t>Turnýra</a:t>
            </a:r>
            <a:r>
              <a:rPr lang="cs-CZ" dirty="0" smtClean="0"/>
              <a:t> – </a:t>
            </a:r>
            <a:r>
              <a:rPr lang="cs-CZ" dirty="0" err="1" smtClean="0"/>
              <a:t>Honzík</a:t>
            </a:r>
            <a:endParaRPr lang="cs-CZ" dirty="0" smtClean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,,Druhé‘‘ rokoko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s-CZ" dirty="0" smtClean="0"/>
              <a:t>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798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5058" name="Picture 2" descr="http://nd01.jxs.cz/319/935/6f297d1c37_32087833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384376" cy="2448272"/>
          </a:xfrm>
          <a:prstGeom prst="rect">
            <a:avLst/>
          </a:prstGeom>
          <a:noFill/>
        </p:spPr>
      </p:pic>
      <p:pic>
        <p:nvPicPr>
          <p:cNvPr id="45060" name="Picture 4" descr="http://nd01.jxs.cz/796/843/5d2679bcaa_32087797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391363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Oděv žen</a:t>
            </a:r>
            <a:r>
              <a:rPr lang="cs-CZ" dirty="0" smtClean="0"/>
              <a:t>: Zjednodušení, přirozený tvar těla, uvolnění</a:t>
            </a:r>
          </a:p>
          <a:p>
            <a:r>
              <a:rPr lang="cs-CZ" dirty="0" smtClean="0"/>
              <a:t>Rozšířené rukávy, zvonová delší sukně, utažený pas, šněrovací boty</a:t>
            </a:r>
          </a:p>
          <a:p>
            <a:r>
              <a:rPr lang="cs-CZ" dirty="0" smtClean="0"/>
              <a:t>U důraz na křivky těla– </a:t>
            </a:r>
            <a:r>
              <a:rPr lang="cs-CZ" b="1" dirty="0" smtClean="0"/>
              <a:t>štíhle esovité X</a:t>
            </a:r>
          </a:p>
          <a:p>
            <a:r>
              <a:rPr lang="cs-CZ" dirty="0" smtClean="0"/>
              <a:t>Hadí náramek</a:t>
            </a:r>
          </a:p>
          <a:p>
            <a:r>
              <a:rPr lang="cs-CZ" dirty="0" smtClean="0"/>
              <a:t>Vynález </a:t>
            </a:r>
            <a:r>
              <a:rPr lang="cs-CZ" b="1" dirty="0" smtClean="0"/>
              <a:t>umělého hedvábí </a:t>
            </a:r>
            <a:r>
              <a:rPr lang="cs-CZ" dirty="0" smtClean="0"/>
              <a:t>– 1884</a:t>
            </a:r>
          </a:p>
          <a:p>
            <a:r>
              <a:rPr lang="cs-CZ" dirty="0" smtClean="0"/>
              <a:t>Pastelové tóny a barvy (růže, lilie, fialky..)</a:t>
            </a:r>
          </a:p>
          <a:p>
            <a:r>
              <a:rPr lang="cs-CZ" dirty="0" smtClean="0"/>
              <a:t>Opak jednoduchosti u </a:t>
            </a:r>
            <a:r>
              <a:rPr lang="cs-CZ" b="1" dirty="0" smtClean="0"/>
              <a:t>klobouků</a:t>
            </a:r>
            <a:r>
              <a:rPr lang="cs-CZ" dirty="0" smtClean="0"/>
              <a:t> (květiny, ptačí křídla, závoje), ty se pak zmenšily kvůli rozvoji automobilismu</a:t>
            </a:r>
          </a:p>
          <a:p>
            <a:r>
              <a:rPr lang="cs-CZ" b="1" dirty="0" smtClean="0"/>
              <a:t>Reforma</a:t>
            </a:r>
            <a:r>
              <a:rPr lang="cs-CZ" dirty="0" smtClean="0"/>
              <a:t> ženského oděvu – odstranění korzetu</a:t>
            </a:r>
          </a:p>
          <a:p>
            <a:r>
              <a:rPr lang="cs-CZ" dirty="0" smtClean="0"/>
              <a:t>Rozvoj sportu a cestování – kostým (sukně, kabátek; později přiléhavá sukně a kalhoty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Oděv mužů: </a:t>
            </a:r>
            <a:r>
              <a:rPr lang="cs-CZ" dirty="0" smtClean="0"/>
              <a:t>Oblek, smoking, frak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Secese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eces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2926080" cy="4572000"/>
          </a:xfrm>
        </p:spPr>
      </p:pic>
      <p:pic>
        <p:nvPicPr>
          <p:cNvPr id="5" name="Obrázek 4" descr="sece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92" y="260648"/>
            <a:ext cx="2643206" cy="3395679"/>
          </a:xfrm>
          <a:prstGeom prst="rect">
            <a:avLst/>
          </a:prstGeom>
        </p:spPr>
      </p:pic>
      <p:pic>
        <p:nvPicPr>
          <p:cNvPr id="6" name="Obrázek 5" descr="seces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798" y="1692796"/>
            <a:ext cx="2786082" cy="3861115"/>
          </a:xfrm>
          <a:prstGeom prst="rect">
            <a:avLst/>
          </a:prstGeom>
        </p:spPr>
      </p:pic>
      <p:pic>
        <p:nvPicPr>
          <p:cNvPr id="8" name="Obrázek 7" descr="seces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794" y="4258286"/>
            <a:ext cx="2794004" cy="16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386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Období hledání modernosti, po 1. světové válce byla móda heslem a důležitým tématem</a:t>
            </a:r>
          </a:p>
          <a:p>
            <a:r>
              <a:rPr lang="cs-CZ" b="1" dirty="0" smtClean="0"/>
              <a:t>Emancipace</a:t>
            </a:r>
            <a:r>
              <a:rPr lang="cs-CZ" dirty="0" smtClean="0"/>
              <a:t> žen v tomto období rychle mění jejich styl oblékání</a:t>
            </a:r>
          </a:p>
          <a:p>
            <a:r>
              <a:rPr lang="cs-CZ" dirty="0" smtClean="0"/>
              <a:t>Oproti secesi se šatník velice zredukoval (22 na 6 kusů)</a:t>
            </a:r>
          </a:p>
          <a:p>
            <a:r>
              <a:rPr lang="cs-CZ" b="1" dirty="0" smtClean="0"/>
              <a:t>Oděv žen</a:t>
            </a:r>
            <a:r>
              <a:rPr lang="cs-CZ" dirty="0" smtClean="0"/>
              <a:t>: zkrácení sukní, punčochy, nejjednodušší šaty ‘‘tubová linie‘‘, později opět prodloužení, klobouk menší jednoduchý</a:t>
            </a:r>
          </a:p>
          <a:p>
            <a:r>
              <a:rPr lang="cs-CZ" b="1" dirty="0" smtClean="0"/>
              <a:t>Ideál ženy </a:t>
            </a:r>
            <a:r>
              <a:rPr lang="cs-CZ" dirty="0" smtClean="0"/>
              <a:t>= vzor chlapce</a:t>
            </a:r>
          </a:p>
          <a:p>
            <a:r>
              <a:rPr lang="cs-CZ" b="1" dirty="0" smtClean="0"/>
              <a:t>Účes</a:t>
            </a:r>
            <a:r>
              <a:rPr lang="cs-CZ" dirty="0" smtClean="0"/>
              <a:t> – ženy: prvně krátké, až nebylo co zkracovat, opět dlouhé, muži: krátce střižený, patka do strany nebo do čela</a:t>
            </a:r>
          </a:p>
          <a:p>
            <a:r>
              <a:rPr lang="cs-CZ" b="1" dirty="0" smtClean="0"/>
              <a:t>Oděv mužů</a:t>
            </a:r>
            <a:r>
              <a:rPr lang="cs-CZ" dirty="0" smtClean="0"/>
              <a:t>: I nadále oblek, změna většinou jen v materiálu, mladší pohodlné košile, </a:t>
            </a:r>
            <a:r>
              <a:rPr lang="cs-CZ" dirty="0" err="1" smtClean="0"/>
              <a:t>trenčkot</a:t>
            </a:r>
            <a:r>
              <a:rPr lang="cs-CZ" dirty="0" smtClean="0"/>
              <a:t>, pulovr</a:t>
            </a:r>
          </a:p>
          <a:p>
            <a:r>
              <a:rPr lang="cs-CZ" dirty="0" smtClean="0"/>
              <a:t>Začátky filmu, tanců, objevení hrobky </a:t>
            </a:r>
            <a:r>
              <a:rPr lang="cs-CZ" dirty="0" err="1" smtClean="0"/>
              <a:t>Tutanchámona</a:t>
            </a:r>
            <a:endParaRPr lang="cs-CZ" dirty="0" smtClean="0"/>
          </a:p>
          <a:p>
            <a:r>
              <a:rPr lang="cs-CZ" b="1" dirty="0" err="1" smtClean="0"/>
              <a:t>Coco</a:t>
            </a:r>
            <a:r>
              <a:rPr lang="cs-CZ" b="1" dirty="0" smtClean="0"/>
              <a:t> </a:t>
            </a:r>
            <a:r>
              <a:rPr lang="cs-CZ" b="1" dirty="0" err="1" smtClean="0"/>
              <a:t>Chanel</a:t>
            </a:r>
            <a:r>
              <a:rPr lang="cs-CZ" b="1" dirty="0" smtClean="0"/>
              <a:t> </a:t>
            </a:r>
            <a:r>
              <a:rPr lang="cs-CZ" dirty="0" smtClean="0"/>
              <a:t>– univerzální obepnuté černé šaty</a:t>
            </a:r>
          </a:p>
          <a:p>
            <a:r>
              <a:rPr lang="cs-CZ" b="1" dirty="0" smtClean="0"/>
              <a:t>Paříž</a:t>
            </a:r>
            <a:r>
              <a:rPr lang="cs-CZ" dirty="0" smtClean="0"/>
              <a:t> jako módní centrum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Období mezi světovými války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.sv.v.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4165612" cy="3383211"/>
          </a:xfrm>
          <a:prstGeom prst="rect">
            <a:avLst/>
          </a:prstGeom>
        </p:spPr>
      </p:pic>
      <p:pic>
        <p:nvPicPr>
          <p:cNvPr id="5" name="Obrázek 4" descr="seces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428736"/>
            <a:ext cx="3214710" cy="4497049"/>
          </a:xfrm>
          <a:prstGeom prst="rect">
            <a:avLst/>
          </a:prstGeom>
        </p:spPr>
      </p:pic>
      <p:pic>
        <p:nvPicPr>
          <p:cNvPr id="6" name="Obrázek 5" descr="1.sv.v.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17" y="3810000"/>
            <a:ext cx="3612019" cy="26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117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Móda během 2. světové války (stagnace, opravy..)</a:t>
            </a:r>
          </a:p>
          <a:p>
            <a:r>
              <a:rPr lang="cs-CZ" dirty="0" smtClean="0"/>
              <a:t>Přesun centra módy do USA – objevení nylonu</a:t>
            </a:r>
          </a:p>
          <a:p>
            <a:r>
              <a:rPr lang="cs-CZ" b="1" dirty="0" smtClean="0"/>
              <a:t>Christian </a:t>
            </a:r>
            <a:r>
              <a:rPr lang="cs-CZ" b="1" dirty="0" err="1" smtClean="0"/>
              <a:t>Dior</a:t>
            </a:r>
            <a:r>
              <a:rPr lang="cs-CZ" dirty="0" smtClean="0"/>
              <a:t> dokázal po pár letech strhnout centrum módy opět do Evropy – </a:t>
            </a:r>
            <a:r>
              <a:rPr lang="cs-CZ" b="1" dirty="0" smtClean="0"/>
              <a:t>New look </a:t>
            </a:r>
            <a:r>
              <a:rPr lang="cs-CZ" dirty="0" smtClean="0"/>
              <a:t>= elegance, štíhlé lodičky na vyšším podpatku, klobouky, rukavičky</a:t>
            </a:r>
          </a:p>
          <a:p>
            <a:r>
              <a:rPr lang="cs-CZ" b="1" dirty="0" smtClean="0"/>
              <a:t>Důraz na siluety X, H, A</a:t>
            </a:r>
          </a:p>
          <a:p>
            <a:r>
              <a:rPr lang="cs-CZ" dirty="0" smtClean="0"/>
              <a:t>Poté </a:t>
            </a:r>
            <a:r>
              <a:rPr lang="cs-CZ" b="1" dirty="0" err="1" smtClean="0"/>
              <a:t>Chanel</a:t>
            </a:r>
            <a:r>
              <a:rPr lang="cs-CZ" b="1" dirty="0" smtClean="0"/>
              <a:t> Look – </a:t>
            </a:r>
            <a:r>
              <a:rPr lang="cs-CZ" dirty="0" smtClean="0"/>
              <a:t>elegantní ženské kostýmky, sukně nad kolena, umělé perly, podpatky s tmavou špičkou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Móda v druhé polovině 20. století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.sv.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2" y="400027"/>
            <a:ext cx="5000660" cy="3333773"/>
          </a:xfrm>
          <a:prstGeom prst="rect">
            <a:avLst/>
          </a:prstGeom>
        </p:spPr>
      </p:pic>
      <p:pic>
        <p:nvPicPr>
          <p:cNvPr id="5" name="Obrázek 4" descr="2.sv.v..jp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28604"/>
            <a:ext cx="2500330" cy="3109863"/>
          </a:xfrm>
          <a:prstGeom prst="rect">
            <a:avLst/>
          </a:prstGeom>
        </p:spPr>
      </p:pic>
      <p:pic>
        <p:nvPicPr>
          <p:cNvPr id="6" name="Obrázek 5" descr="2.sv.v..jp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714752"/>
            <a:ext cx="2143140" cy="2760104"/>
          </a:xfrm>
          <a:prstGeom prst="rect">
            <a:avLst/>
          </a:prstGeom>
        </p:spPr>
      </p:pic>
      <p:pic>
        <p:nvPicPr>
          <p:cNvPr id="7" name="Obrázek 6" descr="Až do konce druhé světové války Hugo Boss vyráběl uniformy pro Wermacht i jednotky Waffen-SS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132" y="3872458"/>
            <a:ext cx="3571900" cy="27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16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8" y="214290"/>
            <a:ext cx="8258204" cy="5024454"/>
          </a:xfrm>
        </p:spPr>
        <p:txBody>
          <a:bodyPr/>
          <a:lstStyle/>
          <a:p>
            <a:r>
              <a:rPr lang="cs-CZ" sz="2800" b="1" u="sng" dirty="0" smtClean="0"/>
              <a:t>Doba kamenná </a:t>
            </a:r>
            <a:r>
              <a:rPr lang="cs-CZ" dirty="0" smtClean="0"/>
              <a:t>– člověk lovec -&gt; člověk zemědělec </a:t>
            </a:r>
          </a:p>
          <a:p>
            <a:r>
              <a:rPr lang="cs-CZ" dirty="0" smtClean="0"/>
              <a:t>Revoluce – technika tkaní, předení – první tkaniny</a:t>
            </a:r>
          </a:p>
          <a:p>
            <a:r>
              <a:rPr lang="cs-CZ" dirty="0" smtClean="0"/>
              <a:t>práce s kovy – měď </a:t>
            </a:r>
          </a:p>
          <a:p>
            <a:r>
              <a:rPr lang="cs-CZ" sz="2800" b="1" u="sng" dirty="0" smtClean="0"/>
              <a:t>Doba bronzová</a:t>
            </a:r>
            <a:r>
              <a:rPr lang="cs-CZ" sz="2800" dirty="0" smtClean="0"/>
              <a:t> – </a:t>
            </a:r>
            <a:r>
              <a:rPr lang="cs-CZ" dirty="0" smtClean="0"/>
              <a:t>náramky na ruce, nohy, nákrčníky, náušnice, korálky z jantaru, sopečného skla</a:t>
            </a:r>
          </a:p>
          <a:p>
            <a:r>
              <a:rPr lang="cs-CZ" dirty="0" smtClean="0"/>
              <a:t>technická i estetická vyzrálost</a:t>
            </a:r>
          </a:p>
          <a:p>
            <a:r>
              <a:rPr lang="cs-CZ" dirty="0" smtClean="0"/>
              <a:t>po smrti ukládány předměty do hrobů – dle sociálního postavení</a:t>
            </a:r>
            <a:endParaRPr lang="cs-CZ" dirty="0"/>
          </a:p>
        </p:txBody>
      </p:sp>
      <p:pic>
        <p:nvPicPr>
          <p:cNvPr id="5" name="Obrázek 4" descr="d84eab8ff7_17860778_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4" y="3857630"/>
            <a:ext cx="1785951" cy="2654791"/>
          </a:xfrm>
          <a:prstGeom prst="rect">
            <a:avLst/>
          </a:prstGeom>
        </p:spPr>
      </p:pic>
      <p:pic>
        <p:nvPicPr>
          <p:cNvPr id="6" name="Obrázek 5" descr="la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7" y="3857628"/>
            <a:ext cx="3591139" cy="2500330"/>
          </a:xfrm>
          <a:prstGeom prst="rect">
            <a:avLst/>
          </a:prstGeom>
        </p:spPr>
      </p:pic>
      <p:pic>
        <p:nvPicPr>
          <p:cNvPr id="7" name="Obrázek 6" descr="v_jantar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3" y="3857628"/>
            <a:ext cx="2500331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Vykazování odporu vůči ‘‘bílým límečkům‘‘</a:t>
            </a:r>
          </a:p>
          <a:p>
            <a:r>
              <a:rPr lang="cs-CZ" b="1" dirty="0" smtClean="0"/>
              <a:t>Džíny</a:t>
            </a:r>
            <a:r>
              <a:rPr lang="cs-CZ" dirty="0" smtClean="0"/>
              <a:t> – generační uniforma po celém světě</a:t>
            </a:r>
          </a:p>
          <a:p>
            <a:r>
              <a:rPr lang="cs-CZ" b="1" dirty="0" smtClean="0"/>
              <a:t>60. léta </a:t>
            </a:r>
            <a:r>
              <a:rPr lang="cs-CZ" dirty="0" smtClean="0"/>
              <a:t>- móda, která vzniká na ulici (Beatles, </a:t>
            </a:r>
            <a:r>
              <a:rPr lang="cs-CZ" dirty="0" err="1" smtClean="0"/>
              <a:t>Hippies</a:t>
            </a:r>
            <a:r>
              <a:rPr lang="cs-CZ" dirty="0" smtClean="0"/>
              <a:t>, Elvis </a:t>
            </a:r>
            <a:r>
              <a:rPr lang="cs-CZ" dirty="0" err="1" smtClean="0"/>
              <a:t>Presley</a:t>
            </a:r>
            <a:r>
              <a:rPr lang="cs-CZ" dirty="0" smtClean="0"/>
              <a:t>, </a:t>
            </a:r>
            <a:r>
              <a:rPr lang="cs-CZ" dirty="0" err="1" smtClean="0"/>
              <a:t>Bridgette</a:t>
            </a:r>
            <a:r>
              <a:rPr lang="cs-CZ" dirty="0" smtClean="0"/>
              <a:t> </a:t>
            </a:r>
            <a:r>
              <a:rPr lang="cs-CZ" dirty="0" err="1" smtClean="0"/>
              <a:t>Bardot</a:t>
            </a:r>
            <a:r>
              <a:rPr lang="cs-CZ" dirty="0" smtClean="0"/>
              <a:t>…)</a:t>
            </a:r>
          </a:p>
          <a:p>
            <a:r>
              <a:rPr lang="cs-CZ" dirty="0" err="1" smtClean="0"/>
              <a:t>Bikini</a:t>
            </a:r>
            <a:r>
              <a:rPr lang="cs-CZ" dirty="0" smtClean="0"/>
              <a:t>, minisukně, průhledné halenky</a:t>
            </a:r>
          </a:p>
          <a:p>
            <a:r>
              <a:rPr lang="cs-CZ" b="1" dirty="0" smtClean="0"/>
              <a:t>70. léta </a:t>
            </a:r>
            <a:r>
              <a:rPr lang="cs-CZ" dirty="0" smtClean="0"/>
              <a:t>džíny nabírají na síle</a:t>
            </a:r>
          </a:p>
          <a:p>
            <a:r>
              <a:rPr lang="cs-CZ" b="1" dirty="0" smtClean="0"/>
              <a:t>Od 80. let </a:t>
            </a:r>
            <a:r>
              <a:rPr lang="cs-CZ" dirty="0" smtClean="0"/>
              <a:t>– punk, </a:t>
            </a:r>
            <a:r>
              <a:rPr lang="cs-CZ" dirty="0" err="1" smtClean="0"/>
              <a:t>disco</a:t>
            </a:r>
            <a:r>
              <a:rPr lang="cs-CZ" dirty="0" smtClean="0"/>
              <a:t>, rap, metal, techno…</a:t>
            </a:r>
          </a:p>
          <a:p>
            <a:r>
              <a:rPr lang="cs-CZ" dirty="0" smtClean="0"/>
              <a:t>Napodobování celebrit </a:t>
            </a:r>
          </a:p>
          <a:p>
            <a:r>
              <a:rPr lang="cs-CZ" dirty="0" smtClean="0"/>
              <a:t>Sportovní móda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Teenagerové, rebelové atd.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0. lé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4273685" cy="2714644"/>
          </a:xfrm>
          <a:prstGeom prst="rect">
            <a:avLst/>
          </a:prstGeom>
        </p:spPr>
      </p:pic>
      <p:pic>
        <p:nvPicPr>
          <p:cNvPr id="5" name="Obrázek 4" descr="70.lé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510" y="1404796"/>
            <a:ext cx="3429024" cy="3429024"/>
          </a:xfrm>
          <a:prstGeom prst="rect">
            <a:avLst/>
          </a:prstGeom>
        </p:spPr>
      </p:pic>
      <p:pic>
        <p:nvPicPr>
          <p:cNvPr id="6" name="Obrázek 5" descr="70.léta.jp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86" y="3316295"/>
            <a:ext cx="4429156" cy="26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482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28600" y="1556792"/>
            <a:ext cx="8686800" cy="4572000"/>
          </a:xfrm>
        </p:spPr>
        <p:txBody>
          <a:bodyPr/>
          <a:lstStyle/>
          <a:p>
            <a:r>
              <a:rPr lang="cs-CZ" dirty="0" smtClean="0"/>
              <a:t>Video: https</a:t>
            </a:r>
            <a:r>
              <a:rPr lang="cs-CZ" dirty="0"/>
              <a:t>://www.youtube.com/embed/Xrp0zJZu0a4</a:t>
            </a:r>
          </a:p>
        </p:txBody>
      </p:sp>
    </p:spTree>
    <p:extLst>
      <p:ext uri="{BB962C8B-B14F-4D97-AF65-F5344CB8AC3E}">
        <p14:creationId xmlns:p14="http://schemas.microsoft.com/office/powerpoint/2010/main" xmlns="" val="4032895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1) Čím se začaly od románského období odlišovat vdané ženy od svobodných? </a:t>
            </a:r>
          </a:p>
          <a:p>
            <a:r>
              <a:rPr lang="cs-CZ" dirty="0" smtClean="0"/>
              <a:t>a) délkou šatstva</a:t>
            </a:r>
          </a:p>
          <a:p>
            <a:r>
              <a:rPr lang="cs-CZ" dirty="0" smtClean="0"/>
              <a:t>b) pokrývkou hlavy</a:t>
            </a:r>
          </a:p>
          <a:p>
            <a:r>
              <a:rPr lang="cs-CZ" dirty="0" smtClean="0"/>
              <a:t>c) vrstvami ošacení</a:t>
            </a:r>
          </a:p>
          <a:p>
            <a:endParaRPr lang="cs-CZ" dirty="0" smtClean="0"/>
          </a:p>
          <a:p>
            <a:r>
              <a:rPr lang="cs-CZ" dirty="0" smtClean="0"/>
              <a:t>2) Čím se především rozpoznávalo postavení a povolání římských občanů? </a:t>
            </a:r>
          </a:p>
          <a:p>
            <a:r>
              <a:rPr lang="cs-CZ" dirty="0" smtClean="0"/>
              <a:t>a) pokrývkou hlavy</a:t>
            </a:r>
          </a:p>
          <a:p>
            <a:r>
              <a:rPr lang="cs-CZ" dirty="0" smtClean="0"/>
              <a:t>b) délka pláště</a:t>
            </a:r>
          </a:p>
          <a:p>
            <a:r>
              <a:rPr lang="cs-CZ" dirty="0" smtClean="0"/>
              <a:t>c) barvou tuniky</a:t>
            </a:r>
          </a:p>
          <a:p>
            <a:endParaRPr lang="cs-CZ" dirty="0" smtClean="0"/>
          </a:p>
          <a:p>
            <a:r>
              <a:rPr lang="cs-CZ" dirty="0" smtClean="0"/>
              <a:t>3) Co je to </a:t>
            </a:r>
            <a:r>
              <a:rPr lang="cs-CZ" dirty="0" err="1" smtClean="0"/>
              <a:t>ferroniere</a:t>
            </a:r>
            <a:r>
              <a:rPr lang="cs-CZ" dirty="0" smtClean="0"/>
              <a:t>? </a:t>
            </a:r>
          </a:p>
          <a:p>
            <a:r>
              <a:rPr lang="cs-CZ" dirty="0" smtClean="0"/>
              <a:t>a) páska přes čelo</a:t>
            </a:r>
          </a:p>
          <a:p>
            <a:r>
              <a:rPr lang="cs-CZ" dirty="0" smtClean="0"/>
              <a:t>b) hudební nástroj</a:t>
            </a:r>
          </a:p>
          <a:p>
            <a:r>
              <a:rPr lang="cs-CZ" dirty="0" smtClean="0"/>
              <a:t>c) košile s krátkým rukávem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Otázky k testu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1) Čím se začaly od románského období odlišovat vdané ženy od svobodných? </a:t>
            </a:r>
          </a:p>
          <a:p>
            <a:r>
              <a:rPr lang="cs-CZ" dirty="0" smtClean="0"/>
              <a:t>a) délkou šatstva</a:t>
            </a:r>
          </a:p>
          <a:p>
            <a:r>
              <a:rPr lang="cs-CZ" dirty="0" smtClean="0"/>
              <a:t>b) pokrývkou hlavy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c) vrstvami ošacení</a:t>
            </a:r>
          </a:p>
          <a:p>
            <a:endParaRPr lang="cs-CZ" dirty="0" smtClean="0"/>
          </a:p>
          <a:p>
            <a:r>
              <a:rPr lang="cs-CZ" dirty="0" smtClean="0"/>
              <a:t>2) Čím se především rozpoznávalo postavení a povolání římských občanů? </a:t>
            </a:r>
          </a:p>
          <a:p>
            <a:r>
              <a:rPr lang="cs-CZ" dirty="0" smtClean="0"/>
              <a:t>a) pokrývkou hlavy</a:t>
            </a:r>
          </a:p>
          <a:p>
            <a:r>
              <a:rPr lang="cs-CZ" dirty="0" smtClean="0"/>
              <a:t>b) délka pláště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c) barvou tuniky</a:t>
            </a:r>
          </a:p>
          <a:p>
            <a:endParaRPr lang="cs-CZ" dirty="0" smtClean="0"/>
          </a:p>
          <a:p>
            <a:r>
              <a:rPr lang="cs-CZ" dirty="0" smtClean="0"/>
              <a:t>3) Co je to </a:t>
            </a:r>
            <a:r>
              <a:rPr lang="cs-CZ" dirty="0" err="1" smtClean="0"/>
              <a:t>ferroniere</a:t>
            </a:r>
            <a:r>
              <a:rPr lang="cs-CZ" dirty="0" smtClean="0"/>
              <a:t>? 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a) páska přes čelo</a:t>
            </a:r>
          </a:p>
          <a:p>
            <a:r>
              <a:rPr lang="cs-CZ" dirty="0" smtClean="0"/>
              <a:t>b) hudební nástroj</a:t>
            </a:r>
          </a:p>
          <a:p>
            <a:r>
              <a:rPr lang="cs-CZ" dirty="0" smtClean="0"/>
              <a:t>c) košile s krátkým rukávem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Otázky k testu</a:t>
            </a: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4) Pro které období bylo typické takzvané Husí břicho? </a:t>
            </a:r>
          </a:p>
          <a:p>
            <a:r>
              <a:rPr lang="cs-CZ" dirty="0" smtClean="0"/>
              <a:t>a) Renesance</a:t>
            </a:r>
          </a:p>
          <a:p>
            <a:r>
              <a:rPr lang="cs-CZ" dirty="0" smtClean="0"/>
              <a:t>b) Baroko</a:t>
            </a:r>
          </a:p>
          <a:p>
            <a:r>
              <a:rPr lang="cs-CZ" dirty="0" smtClean="0"/>
              <a:t>c) Rokoko</a:t>
            </a:r>
          </a:p>
          <a:p>
            <a:endParaRPr lang="cs-CZ" dirty="0" smtClean="0"/>
          </a:p>
          <a:p>
            <a:r>
              <a:rPr lang="cs-CZ" dirty="0" smtClean="0"/>
              <a:t>5) V jakém období se přestal nosit korzet? </a:t>
            </a:r>
          </a:p>
          <a:p>
            <a:r>
              <a:rPr lang="cs-CZ" dirty="0" smtClean="0"/>
              <a:t>a) Secese</a:t>
            </a:r>
          </a:p>
          <a:p>
            <a:r>
              <a:rPr lang="cs-CZ" dirty="0" smtClean="0"/>
              <a:t>b) Baroko</a:t>
            </a:r>
          </a:p>
          <a:p>
            <a:r>
              <a:rPr lang="cs-CZ" dirty="0" smtClean="0"/>
              <a:t>c) Řím</a:t>
            </a:r>
          </a:p>
          <a:p>
            <a:endParaRPr lang="cs-CZ" dirty="0" smtClean="0"/>
          </a:p>
          <a:p>
            <a:r>
              <a:rPr lang="cs-CZ" dirty="0" smtClean="0"/>
              <a:t>6) Kde byl vynalezen Nylon?</a:t>
            </a:r>
          </a:p>
          <a:p>
            <a:r>
              <a:rPr lang="cs-CZ" dirty="0" smtClean="0"/>
              <a:t>a) Francie</a:t>
            </a:r>
          </a:p>
          <a:p>
            <a:r>
              <a:rPr lang="cs-CZ" dirty="0" smtClean="0"/>
              <a:t>b) USA</a:t>
            </a:r>
          </a:p>
          <a:p>
            <a:r>
              <a:rPr lang="cs-CZ" dirty="0" smtClean="0"/>
              <a:t>c) Německo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Otázky k testu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4) Pro které období bylo typické takzvané Husí břicho? 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a) Renesance</a:t>
            </a:r>
          </a:p>
          <a:p>
            <a:r>
              <a:rPr lang="cs-CZ" dirty="0" smtClean="0"/>
              <a:t>b) Baroko</a:t>
            </a:r>
          </a:p>
          <a:p>
            <a:r>
              <a:rPr lang="cs-CZ" dirty="0" smtClean="0"/>
              <a:t>c) Rokoko</a:t>
            </a:r>
          </a:p>
          <a:p>
            <a:endParaRPr lang="cs-CZ" dirty="0" smtClean="0"/>
          </a:p>
          <a:p>
            <a:r>
              <a:rPr lang="cs-CZ" dirty="0" smtClean="0"/>
              <a:t>5) V jakém období se přestal nosit korzet? 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a) Secese</a:t>
            </a:r>
          </a:p>
          <a:p>
            <a:r>
              <a:rPr lang="cs-CZ" dirty="0" smtClean="0"/>
              <a:t>b) Baroko</a:t>
            </a:r>
          </a:p>
          <a:p>
            <a:r>
              <a:rPr lang="cs-CZ" dirty="0" smtClean="0"/>
              <a:t>c) Řím</a:t>
            </a:r>
          </a:p>
          <a:p>
            <a:endParaRPr lang="cs-CZ" dirty="0" smtClean="0"/>
          </a:p>
          <a:p>
            <a:r>
              <a:rPr lang="cs-CZ" dirty="0" smtClean="0"/>
              <a:t>6) Kde byl vynalezen Nylon?</a:t>
            </a:r>
          </a:p>
          <a:p>
            <a:r>
              <a:rPr lang="cs-CZ" dirty="0" smtClean="0"/>
              <a:t>a) Francie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b) USA</a:t>
            </a:r>
          </a:p>
          <a:p>
            <a:r>
              <a:rPr lang="cs-CZ" dirty="0" smtClean="0"/>
              <a:t>c) Německo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Otázky k testu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Důležitost </a:t>
            </a:r>
            <a:r>
              <a:rPr lang="cs-CZ" b="1" dirty="0" smtClean="0"/>
              <a:t>Nilu</a:t>
            </a:r>
            <a:r>
              <a:rPr lang="cs-CZ" dirty="0" smtClean="0"/>
              <a:t> – pěstování obilnin, lnu, rákosu a dalších plodin pro výrobu oděvu</a:t>
            </a:r>
          </a:p>
          <a:p>
            <a:r>
              <a:rPr lang="cs-CZ" dirty="0" smtClean="0"/>
              <a:t>Vývoj tkalcovství </a:t>
            </a:r>
          </a:p>
          <a:p>
            <a:r>
              <a:rPr lang="cs-CZ" dirty="0" smtClean="0"/>
              <a:t>Textilní materiál – egyptský </a:t>
            </a:r>
            <a:r>
              <a:rPr lang="cs-CZ" b="1" dirty="0" smtClean="0"/>
              <a:t>len</a:t>
            </a:r>
            <a:r>
              <a:rPr lang="cs-CZ" dirty="0" smtClean="0"/>
              <a:t>, </a:t>
            </a:r>
            <a:r>
              <a:rPr lang="cs-CZ" b="1" dirty="0" smtClean="0"/>
              <a:t>konopí</a:t>
            </a:r>
            <a:r>
              <a:rPr lang="cs-CZ" dirty="0" smtClean="0"/>
              <a:t>, </a:t>
            </a:r>
            <a:r>
              <a:rPr lang="cs-CZ" b="1" dirty="0" smtClean="0"/>
              <a:t>ovčí vlna</a:t>
            </a:r>
            <a:r>
              <a:rPr lang="cs-CZ" dirty="0" smtClean="0"/>
              <a:t>, později </a:t>
            </a:r>
            <a:r>
              <a:rPr lang="cs-CZ" b="1" dirty="0" smtClean="0"/>
              <a:t>bavlna</a:t>
            </a:r>
          </a:p>
          <a:p>
            <a:r>
              <a:rPr lang="cs-CZ" dirty="0" smtClean="0"/>
              <a:t>jemné někdy až průsvitné materiály, lehký a vzdušný oděv</a:t>
            </a:r>
          </a:p>
          <a:p>
            <a:r>
              <a:rPr lang="cs-CZ" dirty="0" smtClean="0"/>
              <a:t>Není přílišný rozdíl mezi muži a ženy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Egypt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5722" y="285730"/>
            <a:ext cx="8372476" cy="5214974"/>
          </a:xfrm>
        </p:spPr>
        <p:txBody>
          <a:bodyPr/>
          <a:lstStyle/>
          <a:p>
            <a:r>
              <a:rPr lang="cs-CZ" b="1" u="sng" dirty="0" smtClean="0">
                <a:solidFill>
                  <a:srgbClr val="002060"/>
                </a:solidFill>
              </a:rPr>
              <a:t>Muži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/>
              <a:t>- Bederní rouška –&gt; velmi jednoduchý, omotaný kus látky kolem boků, od pasu dolů do půlky stehen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400" b="1" u="sng" dirty="0" smtClean="0">
                <a:solidFill>
                  <a:srgbClr val="C00000"/>
                </a:solidFill>
              </a:rPr>
              <a:t>Ženy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kalasiris</a:t>
            </a:r>
            <a:r>
              <a:rPr lang="cs-CZ" sz="2400" dirty="0" smtClean="0"/>
              <a:t> – jemné plátno </a:t>
            </a:r>
            <a:endParaRPr lang="cs-CZ" sz="2400" b="1" u="sng" dirty="0"/>
          </a:p>
        </p:txBody>
      </p:sp>
      <p:pic>
        <p:nvPicPr>
          <p:cNvPr id="4" name="Obrázek 3" descr="Obrázek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9" y="1071546"/>
            <a:ext cx="2937097" cy="2071702"/>
          </a:xfrm>
          <a:prstGeom prst="rect">
            <a:avLst/>
          </a:prstGeom>
        </p:spPr>
      </p:pic>
      <p:pic>
        <p:nvPicPr>
          <p:cNvPr id="5" name="Obrázek 4" descr="kalasi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6" y="3643314"/>
            <a:ext cx="2041709" cy="2786082"/>
          </a:xfrm>
          <a:prstGeom prst="rect">
            <a:avLst/>
          </a:prstGeom>
        </p:spPr>
      </p:pic>
      <p:pic>
        <p:nvPicPr>
          <p:cNvPr id="6" name="Obrázek 5" descr="046ce3b543beb6ac32c1a297ac64916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9" y="1714489"/>
            <a:ext cx="3855793" cy="4418726"/>
          </a:xfrm>
          <a:prstGeom prst="rect">
            <a:avLst/>
          </a:prstGeom>
        </p:spPr>
      </p:pic>
      <p:pic>
        <p:nvPicPr>
          <p:cNvPr id="7" name="Obrázek 6" descr="2abe1f1afd3a6a58c681123782420c49--egyptian-fashion-tutankhamu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7" y="3786190"/>
            <a:ext cx="233249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72000"/>
          </a:xfrm>
        </p:spPr>
        <p:txBody>
          <a:bodyPr/>
          <a:lstStyle/>
          <a:p>
            <a:r>
              <a:rPr lang="cs-CZ" dirty="0" smtClean="0"/>
              <a:t>Oděv </a:t>
            </a:r>
            <a:r>
              <a:rPr lang="cs-CZ" b="1" dirty="0" smtClean="0"/>
              <a:t>faraona</a:t>
            </a:r>
            <a:r>
              <a:rPr lang="cs-CZ" dirty="0" smtClean="0"/>
              <a:t> – symbolizující moc a bohatství, prodloužená bederní rouška, geometrické ornamenty , šperky, královská koruna, božské symboly </a:t>
            </a:r>
          </a:p>
          <a:p>
            <a:r>
              <a:rPr lang="cs-CZ" b="1" dirty="0" smtClean="0"/>
              <a:t>Vezír</a:t>
            </a:r>
            <a:r>
              <a:rPr lang="cs-CZ" dirty="0" smtClean="0"/>
              <a:t> – nejvyšší úředník, paruka</a:t>
            </a:r>
          </a:p>
          <a:p>
            <a:r>
              <a:rPr lang="cs-CZ" b="1" dirty="0" smtClean="0"/>
              <a:t>Písaři</a:t>
            </a:r>
            <a:r>
              <a:rPr lang="cs-CZ" dirty="0" smtClean="0"/>
              <a:t> – taktéž významní, inteligence, čistý oděv</a:t>
            </a:r>
            <a:endParaRPr lang="cs-CZ" dirty="0"/>
          </a:p>
        </p:txBody>
      </p:sp>
      <p:pic>
        <p:nvPicPr>
          <p:cNvPr id="4" name="Obrázek 3" descr="797f2229ba63fae107119da08c59808e--egyptian-hieroglyphs-egyptian-myth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714620"/>
            <a:ext cx="2493668" cy="3286148"/>
          </a:xfrm>
          <a:prstGeom prst="rect">
            <a:avLst/>
          </a:prstGeom>
        </p:spPr>
      </p:pic>
      <p:pic>
        <p:nvPicPr>
          <p:cNvPr id="5" name="Obrázek 4" descr="Egyptian-Vizi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3" y="2786059"/>
            <a:ext cx="3635228" cy="3071834"/>
          </a:xfrm>
          <a:prstGeom prst="rect">
            <a:avLst/>
          </a:prstGeom>
        </p:spPr>
      </p:pic>
      <p:pic>
        <p:nvPicPr>
          <p:cNvPr id="6" name="Obrázek 5" descr="King and Qu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3" y="2571744"/>
            <a:ext cx="3429000" cy="2876550"/>
          </a:xfrm>
          <a:prstGeom prst="rect">
            <a:avLst/>
          </a:prstGeom>
        </p:spPr>
      </p:pic>
      <p:pic>
        <p:nvPicPr>
          <p:cNvPr id="7" name="Obrázek 6" descr="egypt ha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5502" y="5391150"/>
            <a:ext cx="323850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Oděvy dle linie těla, bez střihu i šití</a:t>
            </a:r>
          </a:p>
          <a:p>
            <a:r>
              <a:rPr lang="cs-CZ" sz="2400" dirty="0" smtClean="0"/>
              <a:t>Elegantní a praktické, </a:t>
            </a:r>
            <a:r>
              <a:rPr lang="cs-CZ" sz="2400" b="1" dirty="0" smtClean="0"/>
              <a:t>lidské tělo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Muži</a:t>
            </a:r>
            <a:r>
              <a:rPr lang="cs-CZ" sz="2400" dirty="0" smtClean="0"/>
              <a:t> – </a:t>
            </a:r>
            <a:r>
              <a:rPr lang="cs-CZ" sz="2400" b="1" dirty="0" smtClean="0"/>
              <a:t>chitón</a:t>
            </a:r>
            <a:r>
              <a:rPr lang="cs-CZ" sz="2400" dirty="0" smtClean="0"/>
              <a:t> – lněná látka, </a:t>
            </a:r>
          </a:p>
          <a:p>
            <a:pPr>
              <a:buNone/>
            </a:pPr>
            <a:r>
              <a:rPr lang="cs-CZ" sz="2400" dirty="0" smtClean="0"/>
              <a:t>	sepnutá na ramenou, krátký i delší</a:t>
            </a:r>
          </a:p>
          <a:p>
            <a:pPr>
              <a:buNone/>
            </a:pPr>
            <a:r>
              <a:rPr lang="cs-CZ" sz="2400" dirty="0" smtClean="0"/>
              <a:t>    </a:t>
            </a:r>
            <a:r>
              <a:rPr lang="cs-CZ" sz="2400" b="1" dirty="0" smtClean="0"/>
              <a:t>himation</a:t>
            </a:r>
            <a:r>
              <a:rPr lang="cs-CZ" sz="2400" dirty="0" smtClean="0"/>
              <a:t> – staří a vážení občané, </a:t>
            </a:r>
          </a:p>
          <a:p>
            <a:pPr>
              <a:buNone/>
            </a:pPr>
            <a:r>
              <a:rPr lang="cs-CZ" sz="2400" dirty="0" smtClean="0"/>
              <a:t>    dlouhý plášť, širší tkanina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b="1" dirty="0" smtClean="0"/>
              <a:t>chlamys </a:t>
            </a:r>
            <a:r>
              <a:rPr lang="cs-CZ" sz="2400" dirty="0" smtClean="0"/>
              <a:t>– krátký plášť sepnutý </a:t>
            </a:r>
          </a:p>
          <a:p>
            <a:pPr>
              <a:buNone/>
            </a:pPr>
            <a:r>
              <a:rPr lang="cs-CZ" sz="2400" dirty="0" smtClean="0"/>
              <a:t>    přes rameno, vojenský plášť </a:t>
            </a:r>
            <a:endParaRPr lang="cs-CZ" sz="24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1000108"/>
          </a:xfrm>
        </p:spPr>
        <p:txBody>
          <a:bodyPr/>
          <a:lstStyle/>
          <a:p>
            <a:pPr algn="ctr"/>
            <a:r>
              <a:rPr lang="cs-CZ" dirty="0" smtClean="0"/>
              <a:t>Antické Řecko</a:t>
            </a:r>
            <a:endParaRPr lang="cs-CZ" dirty="0"/>
          </a:p>
        </p:txBody>
      </p:sp>
      <p:pic>
        <p:nvPicPr>
          <p:cNvPr id="4" name="Obrázek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1" y="857232"/>
            <a:ext cx="2571768" cy="2571768"/>
          </a:xfrm>
          <a:prstGeom prst="rect">
            <a:avLst/>
          </a:prstGeom>
        </p:spPr>
      </p:pic>
      <p:pic>
        <p:nvPicPr>
          <p:cNvPr id="5" name="Obrázek 4" descr="abo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8" y="3429001"/>
            <a:ext cx="2281739" cy="3071834"/>
          </a:xfrm>
          <a:prstGeom prst="rect">
            <a:avLst/>
          </a:prstGeom>
        </p:spPr>
      </p:pic>
      <p:pic>
        <p:nvPicPr>
          <p:cNvPr id="6" name="Obrázek 5" descr="chlam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8870" y="3429001"/>
            <a:ext cx="1865132" cy="3071834"/>
          </a:xfrm>
          <a:prstGeom prst="rect">
            <a:avLst/>
          </a:prstGeom>
        </p:spPr>
      </p:pic>
      <p:pic>
        <p:nvPicPr>
          <p:cNvPr id="7" name="Obrázek 6" descr="sandals gree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7" y="4572010"/>
            <a:ext cx="2686056" cy="188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1137</TotalTime>
  <Words>1672</Words>
  <Application>Microsoft Office PowerPoint</Application>
  <PresentationFormat>Předvádění na obrazovce (4:3)</PresentationFormat>
  <Paragraphs>322</Paragraphs>
  <Slides>56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Papír</vt:lpstr>
      <vt:lpstr>Móda a její přesah do dnešní doby</vt:lpstr>
      <vt:lpstr>Pravěk</vt:lpstr>
      <vt:lpstr>Snímek 3</vt:lpstr>
      <vt:lpstr>Snímek 4</vt:lpstr>
      <vt:lpstr>Snímek 5</vt:lpstr>
      <vt:lpstr>Egypt</vt:lpstr>
      <vt:lpstr>Snímek 7</vt:lpstr>
      <vt:lpstr>Snímek 8</vt:lpstr>
      <vt:lpstr>Antické Řecko</vt:lpstr>
      <vt:lpstr>Snímek 10</vt:lpstr>
      <vt:lpstr> Účesy, střihy a hygiena </vt:lpstr>
      <vt:lpstr>Snímek 12</vt:lpstr>
      <vt:lpstr>Řím</vt:lpstr>
      <vt:lpstr>Snímek 14</vt:lpstr>
      <vt:lpstr>Snímek 15</vt:lpstr>
      <vt:lpstr>Snímek 16</vt:lpstr>
      <vt:lpstr>Snímek 17</vt:lpstr>
      <vt:lpstr>Účesy, střihy a hygiena</vt:lpstr>
      <vt:lpstr>Snímek 19</vt:lpstr>
      <vt:lpstr>Byzanc</vt:lpstr>
      <vt:lpstr>Snímek 21</vt:lpstr>
      <vt:lpstr>Snímek 22</vt:lpstr>
      <vt:lpstr>Románské období</vt:lpstr>
      <vt:lpstr>Snímek 24</vt:lpstr>
      <vt:lpstr>Snímek 25</vt:lpstr>
      <vt:lpstr>Snímek 26</vt:lpstr>
      <vt:lpstr>Gotické období</vt:lpstr>
      <vt:lpstr>Snímek 28</vt:lpstr>
      <vt:lpstr>Snímek 29</vt:lpstr>
      <vt:lpstr>Snímek 30</vt:lpstr>
      <vt:lpstr>Renesance  Muži</vt:lpstr>
      <vt:lpstr>Snímek 32</vt:lpstr>
      <vt:lpstr>Renesance  Ženy</vt:lpstr>
      <vt:lpstr>Snímek 34</vt:lpstr>
      <vt:lpstr>Rané Baroko</vt:lpstr>
      <vt:lpstr>Baroko - Doba Ludvíka XIV</vt:lpstr>
      <vt:lpstr>Snímek 37</vt:lpstr>
      <vt:lpstr>Rokoko</vt:lpstr>
      <vt:lpstr>Snímek 39</vt:lpstr>
      <vt:lpstr>Romantismus</vt:lpstr>
      <vt:lpstr>Snímek 41</vt:lpstr>
      <vt:lpstr>,,Druhé‘‘ rokoko</vt:lpstr>
      <vt:lpstr>Snímek 43</vt:lpstr>
      <vt:lpstr>Secese</vt:lpstr>
      <vt:lpstr>Snímek 45</vt:lpstr>
      <vt:lpstr>Období mezi světovými války</vt:lpstr>
      <vt:lpstr>Snímek 47</vt:lpstr>
      <vt:lpstr>Móda v druhé polovině 20. století</vt:lpstr>
      <vt:lpstr>Snímek 49</vt:lpstr>
      <vt:lpstr>Teenagerové, rebelové atd.</vt:lpstr>
      <vt:lpstr>Snímek 51</vt:lpstr>
      <vt:lpstr>Snímek 52</vt:lpstr>
      <vt:lpstr>Otázky k testu</vt:lpstr>
      <vt:lpstr>Otázky k testu</vt:lpstr>
      <vt:lpstr>Otázky k testu</vt:lpstr>
      <vt:lpstr>Otázky k testu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Móda a její přesah do dnešní doby</dc:title>
  <dc:creator>David</dc:creator>
  <cp:lastModifiedBy>David</cp:lastModifiedBy>
  <cp:revision>152</cp:revision>
  <dcterms:created xsi:type="dcterms:W3CDTF">2017-10-16T12:01:49Z</dcterms:created>
  <dcterms:modified xsi:type="dcterms:W3CDTF">2017-11-02T11:07:34Z</dcterms:modified>
</cp:coreProperties>
</file>