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62" r:id="rId3"/>
    <p:sldId id="257" r:id="rId4"/>
    <p:sldId id="261" r:id="rId5"/>
    <p:sldId id="259" r:id="rId6"/>
    <p:sldId id="258" r:id="rId7"/>
    <p:sldId id="280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81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1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95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654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63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7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69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33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3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67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0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2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23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8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6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sovatele.cz/claude-levistrauss" TargetMode="External"/><Relationship Id="rId2" Type="http://schemas.openxmlformats.org/officeDocument/2006/relationships/hyperlink" Target="http://www.hks.re/wiki/doku.php?id=claude_levi-strauss_-_smutne_tropy_-_simona_kucerov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claude+l%C3%A9vi+strauss&amp;source=lnms&amp;tbm=isch&amp;sa=X&amp;ved=0ahUKEwiZhf-3gfbXAhXH56QKHUOdBWoQ_AUICigB&amp;biw=1366&amp;bih=637#imgrc=" TargetMode="External"/><Relationship Id="rId4" Type="http://schemas.openxmlformats.org/officeDocument/2006/relationships/hyperlink" Target="http://www.wikipedia.c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06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CC7FE-CC65-4506-9E95-6280EFF7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>
                <a:solidFill>
                  <a:srgbClr val="6AAC90"/>
                </a:solidFill>
              </a:rPr>
              <a:t>II. Kapitola </a:t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cs-CZ" sz="3200" i="1">
                <a:solidFill>
                  <a:srgbClr val="6AAC90"/>
                </a:solidFill>
              </a:rPr>
              <a:t>Logika totemických klasifikací</a:t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4A45B1-3874-47F9-B3BF-F1A6B8D7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/>
              <a:t>Logika = ustanovení nutných vztahů</a:t>
            </a:r>
          </a:p>
          <a:p>
            <a:pPr marL="0" indent="0">
              <a:buNone/>
            </a:pPr>
            <a:r>
              <a:rPr lang="cs-CZ" err="1"/>
              <a:t>Totemisnus</a:t>
            </a:r>
            <a:r>
              <a:rPr lang="cs-CZ"/>
              <a:t> = jedna z raných forem náboženství </a:t>
            </a:r>
          </a:p>
          <a:p>
            <a:pPr>
              <a:buNone/>
            </a:pPr>
            <a:r>
              <a:rPr lang="cs-CZ"/>
              <a:t> </a:t>
            </a:r>
            <a:r>
              <a:rPr lang="cs-CZ" b="1"/>
              <a:t>→ </a:t>
            </a:r>
            <a:r>
              <a:rPr lang="cs-CZ"/>
              <a:t>založeno na představě, že jedinec nebo nějaká skupina lidí souvisí s nějakým společným prapředkem (nejčastěji živočichem či rostlinou) jenž je symbolizován.</a:t>
            </a:r>
          </a:p>
          <a:p>
            <a:r>
              <a:rPr lang="cs-CZ"/>
              <a:t>Kmeny mají složité uvědomělé klasifikační systémy - často se shodují s moderní vědou (Botanikou)</a:t>
            </a:r>
          </a:p>
          <a:p>
            <a:r>
              <a:rPr lang="cs-CZ"/>
              <a:t>Neuvěřitelné znalosti rostlin, živočichů</a:t>
            </a:r>
          </a:p>
          <a:p>
            <a:pPr>
              <a:buNone/>
            </a:pPr>
            <a:r>
              <a:rPr lang="cs-CZ" b="1"/>
              <a:t>→ </a:t>
            </a:r>
            <a:r>
              <a:rPr lang="cs-CZ"/>
              <a:t>u některých jedinců přesahuje znalost rostlin několik tisíc druhů.</a:t>
            </a:r>
          </a:p>
          <a:p>
            <a:r>
              <a:rPr lang="cs-CZ"/>
              <a:t>Taxonomie = vědní obor, který se zabývá teorií a praxí klasifikace organismů.</a:t>
            </a:r>
          </a:p>
        </p:txBody>
      </p:sp>
    </p:spTree>
    <p:extLst>
      <p:ext uri="{BB962C8B-B14F-4D97-AF65-F5344CB8AC3E}">
        <p14:creationId xmlns:p14="http://schemas.microsoft.com/office/powerpoint/2010/main" val="418389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348B6-E623-4EC6-9269-87C5FF59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>
                <a:solidFill>
                  <a:srgbClr val="6AAC90"/>
                </a:solidFill>
              </a:rPr>
              <a:t>III. Kapitola</a:t>
            </a:r>
            <a:r>
              <a:rPr lang="cs-CZ" b="1">
                <a:solidFill>
                  <a:srgbClr val="6AAC90"/>
                </a:solidFill>
              </a:rPr>
              <a:t> </a:t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cs-CZ" sz="3200" i="1">
                <a:solidFill>
                  <a:srgbClr val="6AAC90"/>
                </a:solidFill>
              </a:rPr>
              <a:t>Systémy transformací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D7601C-8DAA-4A2E-8214-0EB1F7E37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Život se řídí prakticko-teoretickými logikami.  </a:t>
            </a:r>
          </a:p>
          <a:p>
            <a:r>
              <a:rPr lang="cs-CZ" dirty="0"/>
              <a:t>Vztah mezi přírodními a sociálními podmínkami je zaveden tzv. "</a:t>
            </a:r>
            <a:r>
              <a:rPr lang="cs-CZ" i="1" dirty="0"/>
              <a:t>mýtickým systémem</a:t>
            </a:r>
            <a:r>
              <a:rPr lang="cs-CZ" dirty="0"/>
              <a:t>".</a:t>
            </a:r>
          </a:p>
          <a:p>
            <a:r>
              <a:rPr lang="cs-CZ" dirty="0"/>
              <a:t>V této kapitole je řešena problematika </a:t>
            </a:r>
            <a:r>
              <a:rPr lang="cs-CZ" b="1" i="1" dirty="0"/>
              <a:t>totemismu </a:t>
            </a:r>
          </a:p>
          <a:p>
            <a:pPr marL="0" indent="0">
              <a:buNone/>
            </a:pPr>
            <a:r>
              <a:rPr lang="cs-CZ" dirty="0"/>
              <a:t>→</a:t>
            </a:r>
            <a:r>
              <a:rPr lang="cs-CZ" b="1" i="1" dirty="0"/>
              <a:t> </a:t>
            </a:r>
            <a:r>
              <a:rPr lang="cs-CZ" dirty="0"/>
              <a:t>Jev, který zahrnuje užívání zvířecích či rostlinných pojmenování. </a:t>
            </a:r>
          </a:p>
          <a:p>
            <a:pPr>
              <a:buNone/>
            </a:pPr>
            <a:r>
              <a:rPr lang="cs-CZ" dirty="0"/>
              <a:t>→ Je spojován s totemickými zákazy. = Zákazy, které vyplívají z kolektivní příbuznosti s nějakým přírodním druhem.  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65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243F3-992E-40F9-87AD-5F1C2A1A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>
                <a:solidFill>
                  <a:srgbClr val="6AAC90"/>
                </a:solidFill>
              </a:rPr>
              <a:t>IV. Kapitola</a:t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cs-CZ" sz="3200" i="1">
                <a:solidFill>
                  <a:srgbClr val="6AAC90"/>
                </a:solidFill>
              </a:rPr>
              <a:t>Totem a kasta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6141CE-E194-464C-BA93-0D63E9B49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/>
              <a:t>Totem = příbuzenství, dávný předek, ochranný duch a jeho symbolické zobrazení - totemový kůl nebo sloup</a:t>
            </a:r>
          </a:p>
          <a:p>
            <a:pPr marL="0" indent="0">
              <a:buNone/>
            </a:pPr>
            <a:r>
              <a:rPr lang="cs-CZ"/>
              <a:t>Kasta = zvláštní výlučná skupina osob, jejich sociální status je předem dán zrozením</a:t>
            </a:r>
          </a:p>
          <a:p>
            <a:r>
              <a:rPr lang="cs-CZ"/>
              <a:t>Spojení endogamie a exogamie s totemickými institucemi a kastami</a:t>
            </a:r>
          </a:p>
          <a:p>
            <a:r>
              <a:rPr lang="cs-CZ"/>
              <a:t>Každý klan má určitý životní symbol – totem nebo božstvo </a:t>
            </a:r>
          </a:p>
          <a:p>
            <a:r>
              <a:rPr lang="cs-CZ"/>
              <a:t>Citace: "Kasty chápou samy sebe jako přírodní druhy, kdežto totemické skupiny chápou přírodní druhy jako skupiny."</a:t>
            </a:r>
          </a:p>
          <a:p>
            <a:r>
              <a:rPr lang="cs-CZ" err="1"/>
              <a:t>Endoagrikultura</a:t>
            </a:r>
            <a:r>
              <a:rPr lang="cs-CZ"/>
              <a:t> = endogamie v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19595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39E36-662E-4E78-9471-FCD370AA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>
                <a:solidFill>
                  <a:srgbClr val="6AAC90"/>
                </a:solidFill>
              </a:rPr>
              <a:t>V. Kapitola</a:t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cs-CZ" sz="3200" i="1">
                <a:solidFill>
                  <a:srgbClr val="6AAC90"/>
                </a:solidFill>
              </a:rPr>
              <a:t>Kategorie, živly, druhy, čísla</a:t>
            </a:r>
            <a:endParaRPr lang="cs-CZ" sz="2800" b="1">
              <a:solidFill>
                <a:srgbClr val="6AAC9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D9A2B6-6AFD-4D86-B2AC-A287A8668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/>
              <a:t>Souvisejí velmi úzce s jednotlivými pojmenováními.</a:t>
            </a:r>
          </a:p>
          <a:p>
            <a:r>
              <a:rPr lang="cs-CZ"/>
              <a:t>Mýtické myšlení je založeno na </a:t>
            </a:r>
            <a:r>
              <a:rPr lang="cs-CZ" b="1" i="1"/>
              <a:t>vyprávění</a:t>
            </a:r>
            <a:r>
              <a:rPr lang="cs-CZ"/>
              <a:t>. → Jedná se o vyprávění o lidech prostřednictvím zvířat a rostlin (=personifikace), tato typologie byla používaná nejčastěji.   </a:t>
            </a:r>
          </a:p>
          <a:p>
            <a:r>
              <a:rPr lang="cs-CZ"/>
              <a:t>Autor se vrací k názvů klanů a rozděluje je na: </a:t>
            </a:r>
          </a:p>
          <a:p>
            <a:pPr marL="0" indent="0">
              <a:buNone/>
            </a:pPr>
            <a:r>
              <a:rPr lang="cs-CZ"/>
              <a:t>→ </a:t>
            </a:r>
            <a:r>
              <a:rPr lang="cs-CZ" b="1" i="1">
                <a:solidFill>
                  <a:srgbClr val="C4E7EA"/>
                </a:solidFill>
              </a:rPr>
              <a:t>JEDNODUCHÉ</a:t>
            </a:r>
            <a:r>
              <a:rPr lang="cs-CZ"/>
              <a:t> Na každý klan připadá jedno jméno či totem.</a:t>
            </a:r>
          </a:p>
          <a:p>
            <a:pPr>
              <a:buNone/>
            </a:pPr>
            <a:r>
              <a:rPr lang="cs-CZ"/>
              <a:t>→ </a:t>
            </a:r>
            <a:r>
              <a:rPr lang="cs-CZ" b="1" i="1">
                <a:solidFill>
                  <a:srgbClr val="C4E7EA"/>
                </a:solidFill>
              </a:rPr>
              <a:t>VÍCENÁSOBNÉ</a:t>
            </a:r>
            <a:r>
              <a:rPr lang="cs-CZ"/>
              <a:t> Jmenují klan několika totemy např. Melanésie   </a:t>
            </a:r>
          </a:p>
          <a:p>
            <a:pPr>
              <a:buNone/>
            </a:pPr>
            <a:r>
              <a:rPr lang="cs-CZ"/>
              <a:t>→ </a:t>
            </a:r>
            <a:r>
              <a:rPr lang="cs-CZ" b="1" i="1">
                <a:solidFill>
                  <a:srgbClr val="C4E7EA"/>
                </a:solidFill>
              </a:rPr>
              <a:t>HOMOGENNÍ </a:t>
            </a:r>
            <a:r>
              <a:rPr lang="cs-CZ">
                <a:solidFill>
                  <a:srgbClr val="FFFFFF"/>
                </a:solidFill>
              </a:rPr>
              <a:t>Soubory totemů jsou tvořeny prvky téhož typu</a:t>
            </a:r>
            <a:r>
              <a:rPr lang="cs-CZ"/>
              <a:t> (hyena, sup, krajta...)</a:t>
            </a:r>
          </a:p>
          <a:p>
            <a:pPr>
              <a:buNone/>
            </a:pPr>
            <a:r>
              <a:rPr lang="cs-CZ"/>
              <a:t>→ </a:t>
            </a:r>
            <a:r>
              <a:rPr lang="cs-CZ" b="1" i="1">
                <a:solidFill>
                  <a:srgbClr val="C4E7EA"/>
                </a:solidFill>
              </a:rPr>
              <a:t>HETEROGENNÍ </a:t>
            </a:r>
            <a:r>
              <a:rPr lang="cs-CZ">
                <a:solidFill>
                  <a:srgbClr val="FFFFFF"/>
                </a:solidFill>
              </a:rPr>
              <a:t>Jeden totem je společný pro několik klanů</a:t>
            </a:r>
            <a:endParaRPr lang="cs-CZ"/>
          </a:p>
          <a:p>
            <a:r>
              <a:rPr lang="cs-CZ"/>
              <a:t>Původ totemů může souviset s historickými událostmi 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09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DD670-2A0D-41CD-8A18-46621B9A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>
                <a:solidFill>
                  <a:srgbClr val="6AAC90"/>
                </a:solidFill>
              </a:rPr>
              <a:t>VI. Kapitola</a:t>
            </a:r>
            <a:br>
              <a:rPr lang="en-US">
                <a:solidFill>
                  <a:schemeClr val="tx1"/>
                </a:solidFill>
              </a:rPr>
            </a:br>
            <a:r>
              <a:rPr lang="cs-CZ" sz="3200" i="1">
                <a:solidFill>
                  <a:srgbClr val="6AAC90"/>
                </a:solidFill>
              </a:rPr>
              <a:t>Univerzalizace a partikularizace</a:t>
            </a:r>
            <a:br>
              <a:rPr lang="en-US">
                <a:solidFill>
                  <a:schemeClr val="tx1"/>
                </a:solidFill>
              </a:rPr>
            </a:br>
            <a:endParaRPr lang="cs-CZ" sz="2800" b="1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D7B6C5-98AD-46BE-8F7D-5E387084A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77" y="1944903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/>
              <a:t>Univerzalizace = Proces rozšíření klasifikačního prostředku na oblasti, které byly vně výchozího souboru.</a:t>
            </a:r>
          </a:p>
          <a:p>
            <a:pPr marL="0" indent="0">
              <a:buNone/>
            </a:pPr>
            <a:r>
              <a:rPr lang="cs-CZ"/>
              <a:t>Partikularizace = Neexistuje jednotný řád, systém uvnitř např. národa.</a:t>
            </a:r>
          </a:p>
          <a:p>
            <a:r>
              <a:rPr lang="cs-CZ"/>
              <a:t>Každá organizovaná společnost třídí nejenom své lidské příslušníky, ale i věci a přírodní bytosti </a:t>
            </a:r>
          </a:p>
          <a:p>
            <a:r>
              <a:rPr lang="cs-CZ"/>
              <a:t>Název, nebo totem může být pro jednotlivce, nebo kolektivní</a:t>
            </a:r>
          </a:p>
          <a:p>
            <a:r>
              <a:rPr lang="cs-CZ"/>
              <a:t>Výjimky v systémech vlastních jmen- Irokézové</a:t>
            </a:r>
          </a:p>
          <a:p>
            <a:r>
              <a:rPr lang="cs-CZ"/>
              <a:t>Systém totemické příbuznosti  je tvořen třemi složkami – fyziologickou, sociální, klasifikační.</a:t>
            </a:r>
          </a:p>
          <a:p>
            <a:r>
              <a:rPr lang="cs-CZ"/>
              <a:t>V této kapitole je také zmíněn pojem  - mytická geografie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29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52AF-34CF-43F4-A12E-06B7BC85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>
                <a:solidFill>
                  <a:srgbClr val="6AAC90"/>
                </a:solidFill>
              </a:rPr>
              <a:t>VII. Kapitola</a:t>
            </a:r>
            <a:br>
              <a:rPr lang="en-US">
                <a:solidFill>
                  <a:schemeClr val="tx1"/>
                </a:solidFill>
              </a:rPr>
            </a:br>
            <a:r>
              <a:rPr lang="cs-CZ" sz="3200" i="1">
                <a:solidFill>
                  <a:srgbClr val="6AAC90"/>
                </a:solidFill>
              </a:rPr>
              <a:t>Jednotlivec jakožto druh</a:t>
            </a:r>
            <a:endParaRPr lang="cs-CZ" sz="2800" b="1">
              <a:solidFill>
                <a:srgbClr val="6AAC9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293939-953C-475B-8E7D-E369031AF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Clr>
                <a:srgbClr val="8AD0D6"/>
              </a:buClr>
            </a:pPr>
            <a:r>
              <a:rPr lang="cs-CZ"/>
              <a:t>Typy periodicity: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cs-CZ"/>
              <a:t>- Vzhledem ke svým předkům -&gt; od </a:t>
            </a:r>
            <a:r>
              <a:rPr lang="cs-CZ" err="1"/>
              <a:t>nekronyma</a:t>
            </a:r>
            <a:r>
              <a:rPr lang="cs-CZ"/>
              <a:t> k </a:t>
            </a:r>
            <a:r>
              <a:rPr lang="cs-CZ" err="1"/>
              <a:t>nekronymu</a:t>
            </a:r>
            <a:r>
              <a:rPr lang="cs-CZ"/>
              <a:t> </a:t>
            </a:r>
          </a:p>
          <a:p>
            <a:pPr marL="0" indent="0">
              <a:buNone/>
            </a:pPr>
            <a:r>
              <a:rPr lang="cs-CZ"/>
              <a:t>- Vzhledem ke svým sourozencům -&gt; od </a:t>
            </a:r>
            <a:r>
              <a:rPr lang="cs-CZ" err="1"/>
              <a:t>autonyma</a:t>
            </a:r>
            <a:r>
              <a:rPr lang="cs-CZ"/>
              <a:t> k </a:t>
            </a:r>
            <a:r>
              <a:rPr lang="cs-CZ" err="1"/>
              <a:t>nekronymu</a:t>
            </a:r>
            <a:r>
              <a:rPr lang="cs-CZ"/>
              <a:t> </a:t>
            </a:r>
          </a:p>
          <a:p>
            <a:pPr marL="0" indent="0">
              <a:buNone/>
            </a:pPr>
            <a:r>
              <a:rPr lang="cs-CZ"/>
              <a:t>- Vzhledem ke svým dětem -&gt; od </a:t>
            </a:r>
            <a:r>
              <a:rPr lang="cs-CZ" err="1"/>
              <a:t>teknonyma</a:t>
            </a:r>
            <a:r>
              <a:rPr lang="cs-CZ"/>
              <a:t> k </a:t>
            </a:r>
            <a:r>
              <a:rPr lang="cs-CZ" err="1"/>
              <a:t>nekronymu</a:t>
            </a:r>
            <a:r>
              <a:rPr lang="cs-CZ"/>
              <a:t> </a:t>
            </a:r>
          </a:p>
          <a:p>
            <a:pPr marL="0" indent="0">
              <a:buNone/>
            </a:pPr>
            <a:r>
              <a:rPr lang="cs-CZ" err="1"/>
              <a:t>Autonymum</a:t>
            </a:r>
            <a:r>
              <a:rPr lang="cs-CZ"/>
              <a:t> = Určuje pouze nějaké "já" a jeho rozdílnosti oproti ostatním "já" </a:t>
            </a:r>
          </a:p>
          <a:p>
            <a:pPr marL="0" indent="0">
              <a:buNone/>
            </a:pPr>
            <a:r>
              <a:rPr lang="cs-CZ" err="1"/>
              <a:t>Teknonymum</a:t>
            </a:r>
            <a:r>
              <a:rPr lang="cs-CZ"/>
              <a:t> = Obsahuje určité vlastní jméno. (není však vlastním jménem daného subjektu) -&gt; Je to vztah k nějakému druhému "já". Toto označení se dává rodičům při narození potomka. (Otec toho a toho) </a:t>
            </a:r>
          </a:p>
          <a:p>
            <a:pPr marL="0" indent="0">
              <a:buNone/>
            </a:pPr>
            <a:r>
              <a:rPr lang="cs-CZ" err="1"/>
              <a:t>Nekronymum</a:t>
            </a:r>
            <a:r>
              <a:rPr lang="cs-CZ"/>
              <a:t>= Neobsahuje  žádné vlastní jméno. Udává určitý typ vztahu k druhému. Tento vztah je ale negativní , protože </a:t>
            </a:r>
            <a:r>
              <a:rPr lang="cs-CZ" err="1"/>
              <a:t>nekronymum</a:t>
            </a:r>
            <a:r>
              <a:rPr lang="cs-CZ"/>
              <a:t> se o něm zmiňuje jen proto, aby jej prohlásilo za zrušený.  -&gt; Rodiče ho přijímají při smrti potomka. (Otec zemřelého)</a:t>
            </a:r>
          </a:p>
          <a:p>
            <a:r>
              <a:rPr lang="cs-CZ"/>
              <a:t>Individuální jméno se používá velmi málo, většinou je používáno pouze u dětí.</a:t>
            </a:r>
          </a:p>
          <a:p>
            <a:r>
              <a:rPr lang="cs-CZ"/>
              <a:t>Jména dospělých jsou dána společenským systémem.  </a:t>
            </a:r>
          </a:p>
        </p:txBody>
      </p:sp>
    </p:spTree>
    <p:extLst>
      <p:ext uri="{BB962C8B-B14F-4D97-AF65-F5344CB8AC3E}">
        <p14:creationId xmlns:p14="http://schemas.microsoft.com/office/powerpoint/2010/main" val="357446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BC558-97DA-4872-801F-BD1956A5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>
                <a:solidFill>
                  <a:srgbClr val="6AAC90"/>
                </a:solidFill>
              </a:rPr>
              <a:t>VIII. Kapitola</a:t>
            </a:r>
            <a:br>
              <a:rPr lang="en-US">
                <a:solidFill>
                  <a:schemeClr val="tx1"/>
                </a:solidFill>
              </a:rPr>
            </a:br>
            <a:r>
              <a:rPr lang="cs-CZ" sz="3200" i="1">
                <a:solidFill>
                  <a:srgbClr val="6AAC90"/>
                </a:solidFill>
              </a:rPr>
              <a:t>Čas znovu nalezený</a:t>
            </a:r>
            <a:endParaRPr lang="cs-CZ" sz="2800" b="1">
              <a:solidFill>
                <a:srgbClr val="6AAC9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2C713B-A16E-4E66-9ADC-759DB0EC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/>
              <a:t>Na rozdíl od nás je "primitivní" člověk silně spjat s minulostí, je věrný životnímu stylu svých předků.</a:t>
            </a:r>
          </a:p>
          <a:p>
            <a:r>
              <a:rPr lang="cs-CZ"/>
              <a:t>Nesnaží se ho změnit. Věrnost minulosti nesvědčí o žádném mravním či intelektuálním  nedostatku. </a:t>
            </a:r>
          </a:p>
          <a:p>
            <a:r>
              <a:rPr lang="cs-CZ"/>
              <a:t>V této kapitole se autor vrací k mýtům - popisuje jejich stručnost</a:t>
            </a:r>
          </a:p>
          <a:p>
            <a:r>
              <a:rPr lang="cs-CZ"/>
              <a:t>Comte popisoval „primitivní“ myšlení  jako časově dřívější formu duševní aktivity než myšlení „pěstované“ - avšak dnes víme,  že obě formy mohou existovat i vedle sebe a navzájem se prolínat. </a:t>
            </a:r>
          </a:p>
          <a:p>
            <a:pPr marL="0" indent="0">
              <a:buNone/>
            </a:pPr>
            <a:r>
              <a:rPr lang="cs-CZ"/>
              <a:t>Náboženství  - spočívá v humanizaci přírodních zákonů </a:t>
            </a:r>
          </a:p>
          <a:p>
            <a:pPr marL="0" indent="0">
              <a:buNone/>
            </a:pPr>
            <a:r>
              <a:rPr lang="cs-CZ"/>
              <a:t>Magie – naturalizace lidskych akcí </a:t>
            </a:r>
          </a:p>
          <a:p>
            <a:r>
              <a:rPr lang="cs-CZ"/>
              <a:t>Neexistuje náboženství bez magie a naopak.</a:t>
            </a:r>
          </a:p>
          <a:p>
            <a:pPr marL="0" indent="0">
              <a:buNone/>
            </a:pPr>
            <a:r>
              <a:rPr lang="cs-CZ"/>
              <a:t>Oběti =</a:t>
            </a:r>
            <a:r>
              <a:rPr lang="cs-CZ" sz="2100" b="0" i="0">
                <a:effectLst/>
                <a:latin typeface="+mn-lt"/>
              </a:rPr>
              <a:t>Oběť je náboženský úkon spočívající v „odevzdání/obětování“ cenných předmětů, zvířat nebo lidí bohům, duchům mrtvých či jiným nadpřirozeným bytostem.</a:t>
            </a:r>
          </a:p>
          <a:p>
            <a:r>
              <a:rPr lang="cs-CZ"/>
              <a:t>Obětní  systém je nezávislý na systému klanovych vztahů. </a:t>
            </a:r>
          </a:p>
          <a:p>
            <a:r>
              <a:rPr lang="cs-CZ"/>
              <a:t>Totemismus je systém referencí a oběť  systém operací. </a:t>
            </a:r>
          </a:p>
        </p:txBody>
      </p:sp>
    </p:spTree>
    <p:extLst>
      <p:ext uri="{BB962C8B-B14F-4D97-AF65-F5344CB8AC3E}">
        <p14:creationId xmlns:p14="http://schemas.microsoft.com/office/powerpoint/2010/main" val="247603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2E4B7-9F54-4CCE-BE96-454CF881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>
                <a:solidFill>
                  <a:srgbClr val="6AAC90"/>
                </a:solidFill>
              </a:rPr>
              <a:t>IX. Kapitola</a:t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cs-CZ" sz="3200" i="1">
                <a:solidFill>
                  <a:srgbClr val="6AAC90"/>
                </a:solidFill>
              </a:rPr>
              <a:t>Historie a dialektika</a:t>
            </a:r>
            <a:endParaRPr lang="cs-CZ" sz="3200" b="1" i="1">
              <a:solidFill>
                <a:srgbClr val="6AAC9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2280FC-0524-4A07-8FA0-211FD807B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Věnuje se zde dílu </a:t>
            </a:r>
            <a:r>
              <a:rPr lang="cs-CZ" b="1"/>
              <a:t>Jeana Paula </a:t>
            </a:r>
            <a:r>
              <a:rPr lang="cs-CZ" b="1" err="1"/>
              <a:t>Sarta</a:t>
            </a:r>
            <a:r>
              <a:rPr lang="cs-CZ"/>
              <a:t> – </a:t>
            </a:r>
            <a:r>
              <a:rPr lang="cs-CZ" i="1" u="sng"/>
              <a:t>Kritika dialektického myšlení</a:t>
            </a:r>
          </a:p>
          <a:p>
            <a:r>
              <a:rPr lang="cs-CZ"/>
              <a:t>Vyjadřuje zde svůj nesouhlas, týkající se filosofických základů antropologie. </a:t>
            </a:r>
            <a:endParaRPr lang="cs-CZ" i="1" u="sng"/>
          </a:p>
          <a:p>
            <a:pPr marL="0" indent="0">
              <a:buNone/>
            </a:pPr>
            <a:endParaRPr lang="cs-CZ" i="1" u="sng"/>
          </a:p>
        </p:txBody>
      </p:sp>
    </p:spTree>
    <p:extLst>
      <p:ext uri="{BB962C8B-B14F-4D97-AF65-F5344CB8AC3E}">
        <p14:creationId xmlns:p14="http://schemas.microsoft.com/office/powerpoint/2010/main" val="3161772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34D3F-1F2E-47C2-80FC-09DE79CF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FDFA32-33AE-4BF5-8892-178BBC4C5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správné pochopení myšlenek </a:t>
            </a:r>
            <a:r>
              <a:rPr lang="cs-CZ" dirty="0" err="1"/>
              <a:t>Lévi-Strausse</a:t>
            </a:r>
            <a:r>
              <a:rPr lang="cs-CZ" dirty="0"/>
              <a:t> (uvedených v tomto díle) je třeba nastudovat a kriticky  zhodnotit práce jiných vědců, které jsou zmíněny  v knize.</a:t>
            </a:r>
          </a:p>
          <a:p>
            <a:r>
              <a:rPr lang="cs-CZ" dirty="0"/>
              <a:t>Žádný klasifikační systém přírodních národů nebyl stvořen k tomu, aby byl aplikován „celosvětově“</a:t>
            </a:r>
          </a:p>
          <a:p>
            <a:r>
              <a:rPr lang="cs-CZ" dirty="0"/>
              <a:t>Existuje nespočet složitých systémů s různými transformacemi</a:t>
            </a:r>
          </a:p>
          <a:p>
            <a:r>
              <a:rPr lang="cs-CZ" dirty="0"/>
              <a:t>Myšlení přírodních národů není svou formou dřívější, klidně může fungovat souběžně s formou myšlení „moderní“.</a:t>
            </a:r>
          </a:p>
        </p:txBody>
      </p:sp>
    </p:spTree>
    <p:extLst>
      <p:ext uri="{BB962C8B-B14F-4D97-AF65-F5344CB8AC3E}">
        <p14:creationId xmlns:p14="http://schemas.microsoft.com/office/powerpoint/2010/main" val="731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45C4B-54D0-42B6-BDE0-2B50F049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268989-7470-4781-AD9B-E0F4FCF47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42" y="2066827"/>
            <a:ext cx="10112315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dirty="0"/>
              <a:t>Jakým druhem (směrem) antropologie se </a:t>
            </a:r>
            <a:r>
              <a:rPr lang="cs-CZ" sz="2400" dirty="0" err="1"/>
              <a:t>Lévi-Strauss</a:t>
            </a:r>
            <a:r>
              <a:rPr lang="cs-CZ" sz="2400" dirty="0"/>
              <a:t> zabýval? </a:t>
            </a:r>
          </a:p>
          <a:p>
            <a:pPr marL="457200" indent="-457200">
              <a:buAutoNum type="arabicPeriod"/>
            </a:pPr>
            <a:r>
              <a:rPr lang="cs-CZ" dirty="0"/>
              <a:t>Fyzická antropologie</a:t>
            </a:r>
          </a:p>
          <a:p>
            <a:pPr marL="457200" indent="-457200">
              <a:buAutoNum type="arabicPeriod"/>
            </a:pPr>
            <a:r>
              <a:rPr lang="cs-CZ" dirty="0"/>
              <a:t>Archeologická antropologie</a:t>
            </a:r>
          </a:p>
          <a:p>
            <a:pPr marL="457200" indent="-457200">
              <a:buAutoNum type="arabicPeriod"/>
            </a:pPr>
            <a:r>
              <a:rPr lang="cs-CZ" dirty="0"/>
              <a:t>Strukturální antropologie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 err="1"/>
              <a:t>Lévi-Strauss</a:t>
            </a:r>
            <a:r>
              <a:rPr lang="cs-CZ" sz="2400" dirty="0"/>
              <a:t>  na..?</a:t>
            </a:r>
            <a:endParaRPr lang="cs-CZ" dirty="0"/>
          </a:p>
          <a:p>
            <a:pPr marL="457200" indent="-457200">
              <a:buAutoNum type="arabicPeriod"/>
            </a:pPr>
            <a:r>
              <a:rPr lang="cs-CZ" dirty="0" err="1"/>
              <a:t>College</a:t>
            </a:r>
            <a:r>
              <a:rPr lang="cs-CZ" dirty="0"/>
              <a:t> de France</a:t>
            </a:r>
            <a:endParaRPr lang="cs-CZ" sz="2400" dirty="0"/>
          </a:p>
          <a:p>
            <a:pPr marL="457200" indent="-457200">
              <a:buAutoNum type="arabicPeriod"/>
            </a:pPr>
            <a:r>
              <a:rPr lang="cs-CZ" dirty="0"/>
              <a:t>Oxford </a:t>
            </a:r>
            <a:r>
              <a:rPr lang="cs-CZ" dirty="0" err="1"/>
              <a:t>Univesity</a:t>
            </a:r>
            <a:endParaRPr lang="cs-CZ" dirty="0"/>
          </a:p>
          <a:p>
            <a:pPr marL="457200" indent="-457200">
              <a:buAutoNum type="arabicPeriod"/>
            </a:pPr>
            <a:r>
              <a:rPr lang="cs-CZ" dirty="0"/>
              <a:t>Cambridge</a:t>
            </a:r>
          </a:p>
          <a:p>
            <a:pPr marL="457200" indent="-4572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98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9000"/>
                <a:hueMod val="108000"/>
                <a:satMod val="164000"/>
                <a:lumMod val="74000"/>
              </a:schemeClr>
              <a:schemeClr val="bg1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8">
            <a:extLst>
              <a:ext uri="{FF2B5EF4-FFF2-40B4-BE49-F238E27FC236}">
                <a16:creationId xmlns:a16="http://schemas.microsoft.com/office/drawing/2014/main" id="{91B28F63-CF00-448F-B141-FE33C33B18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7" name="Picture 70">
            <a:extLst>
              <a:ext uri="{FF2B5EF4-FFF2-40B4-BE49-F238E27FC236}">
                <a16:creationId xmlns:a16="http://schemas.microsoft.com/office/drawing/2014/main" id="{2AE609E2-8522-44E4-9077-980E5BCF3E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8" name="Oval 72">
            <a:extLst>
              <a:ext uri="{FF2B5EF4-FFF2-40B4-BE49-F238E27FC236}">
                <a16:creationId xmlns:a16="http://schemas.microsoft.com/office/drawing/2014/main" id="{4FA533C5-33E3-4611-AF9F-72811D8B2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0" name="Picture 74">
            <a:extLst>
              <a:ext uri="{FF2B5EF4-FFF2-40B4-BE49-F238E27FC236}">
                <a16:creationId xmlns:a16="http://schemas.microsoft.com/office/drawing/2014/main" id="{8949AD42-25FD-4C3D-9EEE-B7FEC5809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2" name="Picture 76">
            <a:extLst>
              <a:ext uri="{FF2B5EF4-FFF2-40B4-BE49-F238E27FC236}">
                <a16:creationId xmlns:a16="http://schemas.microsoft.com/office/drawing/2014/main" id="{6AC7D913-60B7-4603-881B-831DA5D3A9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C95569-4321-4597-B0F8-0C266EA4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Claude Lévi - Strauss 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15674C-C757-4287-83F7-93924B3B8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JEHO ŽIVOT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C52616-C2AA-47DC-9D3F-B73927B36890}"/>
              </a:ext>
            </a:extLst>
          </p:cNvPr>
          <p:cNvSpPr txBox="1"/>
          <p:nvPr/>
        </p:nvSpPr>
        <p:spPr>
          <a:xfrm>
            <a:off x="8222263" y="5250234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Anna Hamplová </a:t>
            </a:r>
            <a:endParaRPr lang="en-US" dirty="0"/>
          </a:p>
          <a:p>
            <a:r>
              <a:rPr lang="cs-CZ" dirty="0"/>
              <a:t>Natálie Vondráčková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50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21F79A-E1AE-4477-B48E-5D9D70D2F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783505"/>
            <a:ext cx="8947150" cy="5464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dirty="0"/>
              <a:t>Kniha Myšlení přírodních národů navazuje na...?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cs-CZ" dirty="0"/>
              <a:t>Smutné tropy</a:t>
            </a:r>
            <a:endParaRPr lang="en-US" dirty="0"/>
          </a:p>
          <a:p>
            <a:pPr marL="457200" indent="-457200">
              <a:buAutoNum type="arabicPeriod"/>
            </a:pPr>
            <a:r>
              <a:rPr lang="cs-CZ" dirty="0" err="1"/>
              <a:t>Mythologica</a:t>
            </a:r>
            <a:r>
              <a:rPr lang="cs-CZ" dirty="0"/>
              <a:t> I.</a:t>
            </a:r>
            <a:endParaRPr lang="en-US" dirty="0"/>
          </a:p>
          <a:p>
            <a:pPr marL="457200" indent="-457200">
              <a:buAutoNum type="arabicPeriod"/>
            </a:pPr>
            <a:r>
              <a:rPr lang="cs-CZ" dirty="0"/>
              <a:t>Totemismus dnes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Totemismus je...</a:t>
            </a:r>
            <a:endParaRPr lang="cs-CZ" dirty="0"/>
          </a:p>
          <a:p>
            <a:pPr marL="457200" indent="-457200">
              <a:buAutoNum type="arabicPeriod"/>
            </a:pPr>
            <a:r>
              <a:rPr lang="cs-CZ" dirty="0"/>
              <a:t>Jedna z raných forem náboženství</a:t>
            </a:r>
          </a:p>
          <a:p>
            <a:pPr marL="457200" indent="-457200">
              <a:buAutoNum type="arabicPeriod"/>
            </a:pPr>
            <a:r>
              <a:rPr lang="cs-CZ" dirty="0"/>
              <a:t>Vědní obor zabývající se klasifikací organismů</a:t>
            </a:r>
          </a:p>
          <a:p>
            <a:pPr marL="457200" indent="-457200">
              <a:buAutoNum type="arabicPeriod"/>
            </a:pPr>
            <a:r>
              <a:rPr lang="cs-CZ" dirty="0"/>
              <a:t>Filosofická disciplína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83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114A39-F46A-44F3-B53E-D25AEB2F9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575451"/>
            <a:ext cx="8947150" cy="56729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dirty="0"/>
              <a:t>Považoval </a:t>
            </a:r>
            <a:r>
              <a:rPr lang="cs-CZ" sz="2400" dirty="0" err="1"/>
              <a:t>Lévi-Strauss</a:t>
            </a:r>
            <a:r>
              <a:rPr lang="cs-CZ" sz="2400" dirty="0"/>
              <a:t> přírodní národy za zaostalé?</a:t>
            </a:r>
            <a:endParaRPr lang="cs-CZ" dirty="0"/>
          </a:p>
          <a:p>
            <a:pPr marL="457200" indent="-457200">
              <a:buAutoNum type="arabicPeriod"/>
            </a:pPr>
            <a:r>
              <a:rPr lang="cs-CZ" dirty="0"/>
              <a:t>Ano</a:t>
            </a:r>
          </a:p>
          <a:p>
            <a:pPr marL="457200" indent="-457200">
              <a:buAutoNum type="arabicPeriod"/>
            </a:pPr>
            <a:r>
              <a:rPr lang="cs-CZ" dirty="0"/>
              <a:t>Ne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Znalosti druhů rostlin u některých jedinců přírodních národů přesahovaly několik tisíc druhů.</a:t>
            </a:r>
          </a:p>
          <a:p>
            <a:pPr marL="457200" indent="-457200">
              <a:buAutoNum type="arabicPeriod"/>
            </a:pPr>
            <a:r>
              <a:rPr lang="cs-CZ" dirty="0"/>
              <a:t>Ano</a:t>
            </a:r>
          </a:p>
          <a:p>
            <a:pPr marL="457200" indent="-457200">
              <a:buAutoNum type="arabicPeriod"/>
            </a:pPr>
            <a:r>
              <a:rPr lang="cs-CZ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272116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061C6-0F43-4291-A4C8-ECA0876B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774661-EE73-4C61-8558-03CD9B11A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Životopis</a:t>
            </a:r>
          </a:p>
          <a:p>
            <a:pPr marL="0" indent="0">
              <a:buNone/>
            </a:pPr>
            <a:r>
              <a:rPr lang="cs-CZ"/>
              <a:t>→ </a:t>
            </a:r>
            <a:r>
              <a:rPr lang="cs-CZ">
                <a:hlinkClick r:id="rId2"/>
              </a:rPr>
              <a:t>http://www.hks.re/wiki/doku.php?id=claude_levi-strauss_-_smutne_tropy_-_simona_kucerova</a:t>
            </a:r>
          </a:p>
          <a:p>
            <a:pPr marL="0" indent="0">
              <a:buNone/>
            </a:pPr>
            <a:r>
              <a:rPr lang="cs-CZ"/>
              <a:t>→ </a:t>
            </a:r>
            <a:r>
              <a:rPr lang="cs-CZ">
                <a:hlinkClick r:id="rId3"/>
              </a:rPr>
              <a:t>http://www.spisovatele.cz/claude-levistrauss</a:t>
            </a:r>
          </a:p>
          <a:p>
            <a:r>
              <a:rPr lang="cs-CZ"/>
              <a:t>Vysvětlení pojmů</a:t>
            </a:r>
          </a:p>
          <a:p>
            <a:pPr marL="0" indent="0">
              <a:buNone/>
            </a:pPr>
            <a:r>
              <a:rPr lang="cs-CZ"/>
              <a:t> →   </a:t>
            </a:r>
            <a:r>
              <a:rPr lang="cs-CZ">
                <a:hlinkClick r:id="rId4"/>
              </a:rPr>
              <a:t>www.wikipedia.cz</a:t>
            </a:r>
          </a:p>
          <a:p>
            <a:r>
              <a:rPr lang="cs-CZ"/>
              <a:t>Obrázky</a:t>
            </a:r>
          </a:p>
          <a:p>
            <a:pPr>
              <a:buNone/>
            </a:pPr>
            <a:r>
              <a:rPr lang="cs-CZ" sz="1800"/>
              <a:t>→   </a:t>
            </a:r>
            <a:r>
              <a:rPr lang="cs-CZ" sz="1800">
                <a:hlinkClick r:id="rId5"/>
              </a:rPr>
              <a:t>https://www.google.cz/search?q=claude+l%C3%A9vi+strauss&amp;source=lnms&amp;tbm=isch&amp;sa=X&amp;ved=0ahUKEwiZhf-3gfbXAhXH56QKHUOdBWoQ_AUICigB&amp;biw=1366&amp;bih=637#imgrc=</a:t>
            </a:r>
            <a:endParaRPr lang="cs-CZ">
              <a:hlinkClick r:id="rId5"/>
            </a:endParaRPr>
          </a:p>
          <a:p>
            <a:pPr marL="0" indent="0">
              <a:buNone/>
            </a:pPr>
            <a:endParaRPr lang="cs-CZ" sz="180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048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9000"/>
                <a:hueMod val="108000"/>
                <a:satMod val="164000"/>
                <a:lumMod val="74000"/>
              </a:schemeClr>
              <a:schemeClr val="bg1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8">
            <a:extLst>
              <a:ext uri="{FF2B5EF4-FFF2-40B4-BE49-F238E27FC236}">
                <a16:creationId xmlns:a16="http://schemas.microsoft.com/office/drawing/2014/main" id="{91B28F63-CF00-448F-B141-FE33C33B18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7" name="Picture 70">
            <a:extLst>
              <a:ext uri="{FF2B5EF4-FFF2-40B4-BE49-F238E27FC236}">
                <a16:creationId xmlns:a16="http://schemas.microsoft.com/office/drawing/2014/main" id="{2AE609E2-8522-44E4-9077-980E5BCF3E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8" name="Oval 72">
            <a:extLst>
              <a:ext uri="{FF2B5EF4-FFF2-40B4-BE49-F238E27FC236}">
                <a16:creationId xmlns:a16="http://schemas.microsoft.com/office/drawing/2014/main" id="{4FA533C5-33E3-4611-AF9F-72811D8B2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0" name="Picture 74">
            <a:extLst>
              <a:ext uri="{FF2B5EF4-FFF2-40B4-BE49-F238E27FC236}">
                <a16:creationId xmlns:a16="http://schemas.microsoft.com/office/drawing/2014/main" id="{8949AD42-25FD-4C3D-9EEE-B7FEC5809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2" name="Picture 76">
            <a:extLst>
              <a:ext uri="{FF2B5EF4-FFF2-40B4-BE49-F238E27FC236}">
                <a16:creationId xmlns:a16="http://schemas.microsoft.com/office/drawing/2014/main" id="{6AC7D913-60B7-4603-881B-831DA5D3A9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C95569-4321-4597-B0F8-0C266EA4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166138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err="1"/>
              <a:t>Děkujeme</a:t>
            </a:r>
            <a:r>
              <a:rPr lang="en-US" sz="7200" dirty="0"/>
              <a:t> </a:t>
            </a:r>
            <a:r>
              <a:rPr lang="en-US" sz="7200" dirty="0" err="1"/>
              <a:t>za</a:t>
            </a:r>
            <a:r>
              <a:rPr lang="en-US" sz="7200" dirty="0"/>
              <a:t> </a:t>
            </a:r>
            <a:r>
              <a:rPr lang="en-US" sz="7200" dirty="0" err="1"/>
              <a:t>pozornost</a:t>
            </a:r>
            <a:r>
              <a:rPr lang="en-US" sz="7200" dirty="0"/>
              <a:t>. </a:t>
            </a:r>
            <a:endParaRPr lang="en-US" sz="7200" b="0" i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15674C-C757-4287-83F7-93924B3B8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:) ;)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7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Claude-Levi-Strauss-1965.jpg">
            <a:extLst>
              <a:ext uri="{FF2B5EF4-FFF2-40B4-BE49-F238E27FC236}">
                <a16:creationId xmlns:a16="http://schemas.microsoft.com/office/drawing/2014/main" id="{B19BB32B-3F50-408F-88C1-F6C268179C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22" r="17122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20DB62-27FC-4CEF-9038-0B73275B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06" y="304800"/>
            <a:ext cx="6948639" cy="59638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Francouzský antropolog, etnolog a lingvista. Je zakladatel francouzské školy</a:t>
            </a:r>
            <a:r>
              <a:rPr lang="cs-CZ" dirty="0">
                <a:solidFill>
                  <a:srgbClr val="C4E7EA"/>
                </a:solidFill>
              </a:rPr>
              <a:t> </a:t>
            </a:r>
            <a:r>
              <a:rPr lang="cs-CZ" u="sng" dirty="0">
                <a:solidFill>
                  <a:srgbClr val="C4E7EA"/>
                </a:solidFill>
              </a:rPr>
              <a:t>strukturální antropologie</a:t>
            </a:r>
            <a:r>
              <a:rPr lang="cs-CZ" dirty="0">
                <a:solidFill>
                  <a:srgbClr val="C4E7EA"/>
                </a:solidFill>
              </a:rPr>
              <a:t>.</a:t>
            </a:r>
            <a:endParaRPr lang="cs-CZ" u="sng" dirty="0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cs-CZ" dirty="0"/>
              <a:t>Narodil se </a:t>
            </a:r>
            <a:r>
              <a:rPr lang="cs-CZ" u="sng" dirty="0"/>
              <a:t>28. listopadu 1908</a:t>
            </a:r>
            <a:r>
              <a:rPr lang="cs-CZ" dirty="0"/>
              <a:t> v Bruselu v zámožné židovské rodině, nicméně vyrůstal v Paříži.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cs-CZ" dirty="0"/>
              <a:t> Vystudoval </a:t>
            </a:r>
            <a:r>
              <a:rPr lang="cs-CZ" u="sng" dirty="0"/>
              <a:t>práva a </a:t>
            </a:r>
            <a:r>
              <a:rPr lang="cs-CZ" u="sng" dirty="0" err="1"/>
              <a:t>fylosofii</a:t>
            </a:r>
            <a:r>
              <a:rPr lang="cs-CZ" dirty="0"/>
              <a:t> na </a:t>
            </a:r>
            <a:r>
              <a:rPr lang="cs-CZ" dirty="0" err="1"/>
              <a:t>Sorboně</a:t>
            </a:r>
            <a:r>
              <a:rPr lang="cs-CZ" dirty="0"/>
              <a:t>. Následně vyučoval na lyceích, ale tato činnost ho neuspokojovala. 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cs-CZ" dirty="0"/>
              <a:t>Na nově založené univerzitě v </a:t>
            </a:r>
            <a:r>
              <a:rPr lang="cs-CZ" dirty="0" err="1"/>
              <a:t>Sao</a:t>
            </a:r>
            <a:r>
              <a:rPr lang="cs-CZ" dirty="0"/>
              <a:t> Paulu (Brazílie) se </a:t>
            </a:r>
            <a:r>
              <a:rPr lang="cs-CZ" u="sng" dirty="0"/>
              <a:t>poprvé setkal s antropologií</a:t>
            </a:r>
            <a:r>
              <a:rPr lang="cs-CZ" dirty="0"/>
              <a:t>, která ho naprosto učarovala. </a:t>
            </a:r>
          </a:p>
          <a:p>
            <a:pPr marL="0" indent="0">
              <a:lnSpc>
                <a:spcPct val="90000"/>
              </a:lnSpc>
              <a:buClr>
                <a:srgbClr val="8AD0D6"/>
              </a:buClr>
              <a:buNone/>
            </a:pPr>
            <a:r>
              <a:rPr lang="cs-CZ" dirty="0"/>
              <a:t>→ V Brazilském vnitrozemí zahájil rozsáhlý terénní výzkum indiánských kmenů. Výsledky svého bádání zapsal do cestopisu "</a:t>
            </a:r>
            <a:r>
              <a:rPr lang="cs-CZ" b="1" dirty="0"/>
              <a:t>Smutné tropy</a:t>
            </a:r>
            <a:r>
              <a:rPr lang="cs-CZ" dirty="0"/>
              <a:t>" </a:t>
            </a:r>
          </a:p>
          <a:p>
            <a:pPr>
              <a:lnSpc>
                <a:spcPct val="90000"/>
              </a:lnSpc>
              <a:buClr>
                <a:srgbClr val="8AD0D6"/>
              </a:buClr>
              <a:buFont typeface="Wingdings 3"/>
              <a:buChar char=""/>
            </a:pPr>
            <a:r>
              <a:rPr lang="cs-CZ" dirty="0"/>
              <a:t>Před válkou se vrátil do Francie a v letech 1939 – 1940 sloužil jako dobrovolník ve francouzské armádě. </a:t>
            </a:r>
            <a:endParaRPr lang="en-US" dirty="0"/>
          </a:p>
          <a:p>
            <a:pPr>
              <a:lnSpc>
                <a:spcPct val="90000"/>
              </a:lnSpc>
              <a:buClr>
                <a:srgbClr val="8AD0D6"/>
              </a:buClr>
              <a:buFont typeface="Wingdings 3"/>
              <a:buChar char=""/>
            </a:pPr>
            <a:r>
              <a:rPr lang="cs-CZ" dirty="0"/>
              <a:t>Po Francouzské porážce se uchýlil do USA, kde přednášel na  </a:t>
            </a:r>
            <a:r>
              <a:rPr lang="cs-CZ" u="sng" dirty="0"/>
              <a:t>New </a:t>
            </a:r>
            <a:r>
              <a:rPr lang="cs-CZ" u="sng" dirty="0" err="1"/>
              <a:t>School</a:t>
            </a:r>
            <a:r>
              <a:rPr lang="cs-CZ" u="sng" dirty="0"/>
              <a:t>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Social</a:t>
            </a:r>
            <a:r>
              <a:rPr lang="cs-CZ" u="sng" dirty="0"/>
              <a:t> </a:t>
            </a:r>
            <a:r>
              <a:rPr lang="cs-CZ" u="sng" dirty="0" err="1"/>
              <a:t>Research</a:t>
            </a:r>
            <a:r>
              <a:rPr lang="cs-CZ" u="sng" dirty="0"/>
              <a:t> v New Yorku.</a:t>
            </a:r>
            <a:r>
              <a:rPr lang="cs-CZ" dirty="0"/>
              <a:t> </a:t>
            </a:r>
          </a:p>
          <a:p>
            <a:pPr marL="0" indent="0">
              <a:lnSpc>
                <a:spcPct val="90000"/>
              </a:lnSpc>
              <a:buClr>
                <a:srgbClr val="8AD0D6"/>
              </a:buClr>
              <a:buNone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2595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4" descr="c6d67b2ae839379894d45a647a102e62--levi-strauss-levis.jpg">
            <a:extLst>
              <a:ext uri="{FF2B5EF4-FFF2-40B4-BE49-F238E27FC236}">
                <a16:creationId xmlns:a16="http://schemas.microsoft.com/office/drawing/2014/main" id="{3432BE6C-97C7-478D-A40E-968298903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8" b="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40313" y="1104900"/>
            <a:ext cx="6398272" cy="50335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i="1" dirty="0">
                <a:solidFill>
                  <a:srgbClr val="C4E7EA"/>
                </a:solidFill>
              </a:rPr>
              <a:t>1959</a:t>
            </a:r>
            <a:r>
              <a:rPr lang="cs-CZ" dirty="0">
                <a:solidFill>
                  <a:srgbClr val="C4E7EA"/>
                </a:solidFill>
              </a:rPr>
              <a:t> </a:t>
            </a:r>
            <a:r>
              <a:rPr lang="cs-CZ" dirty="0">
                <a:solidFill>
                  <a:srgbClr val="FFFFFF"/>
                </a:solidFill>
              </a:rPr>
              <a:t>- založil laboratoř sociální antropologie na </a:t>
            </a:r>
            <a:r>
              <a:rPr lang="cs-CZ" dirty="0" err="1">
                <a:solidFill>
                  <a:srgbClr val="FFFFFF"/>
                </a:solidFill>
              </a:rPr>
              <a:t>Collége</a:t>
            </a:r>
            <a:r>
              <a:rPr lang="cs-CZ" dirty="0">
                <a:solidFill>
                  <a:srgbClr val="FFFFFF"/>
                </a:solidFill>
              </a:rPr>
              <a:t> de France a toto pracoviště řídil do roku 1982 → jedno z nejvýznamnějších center světové antropologie.</a:t>
            </a:r>
            <a:r>
              <a:rPr lang="cs-CZ" dirty="0">
                <a:solidFill>
                  <a:srgbClr val="C4E7EA"/>
                </a:solidFill>
              </a:rPr>
              <a:t> </a:t>
            </a:r>
            <a:endParaRPr lang="en-US" dirty="0">
              <a:solidFill>
                <a:srgbClr val="C4E7EA"/>
              </a:solidFill>
            </a:endParaRPr>
          </a:p>
          <a:p>
            <a:r>
              <a:rPr lang="en-US" b="1" i="1" dirty="0">
                <a:solidFill>
                  <a:srgbClr val="C4E7EA"/>
                </a:solidFill>
              </a:rPr>
              <a:t>1973</a:t>
            </a:r>
            <a:r>
              <a:rPr lang="en-US" dirty="0"/>
              <a:t> - </a:t>
            </a:r>
            <a:r>
              <a:rPr lang="en-US" dirty="0" err="1"/>
              <a:t>zvolen</a:t>
            </a:r>
            <a:r>
              <a:rPr lang="en-US" dirty="0"/>
              <a:t> </a:t>
            </a:r>
            <a:r>
              <a:rPr lang="en-US" dirty="0" err="1"/>
              <a:t>členem</a:t>
            </a:r>
            <a:r>
              <a:rPr lang="en-US" dirty="0"/>
              <a:t> </a:t>
            </a:r>
            <a:r>
              <a:rPr lang="en-US" u="sng" dirty="0" err="1"/>
              <a:t>Academie</a:t>
            </a:r>
            <a:r>
              <a:rPr lang="en-US" u="sng" dirty="0"/>
              <a:t> </a:t>
            </a:r>
            <a:r>
              <a:rPr lang="en-US" u="sng" dirty="0" err="1"/>
              <a:t>française</a:t>
            </a:r>
            <a:r>
              <a:rPr lang="en-US" dirty="0"/>
              <a:t>. </a:t>
            </a:r>
            <a:r>
              <a:rPr lang="cs-CZ" dirty="0"/>
              <a:t>→</a:t>
            </a:r>
            <a:r>
              <a:rPr lang="en-US" dirty="0"/>
              <a:t> </a:t>
            </a:r>
            <a:r>
              <a:rPr lang="en-US" dirty="0" err="1"/>
              <a:t>Čímž</a:t>
            </a:r>
            <a:r>
              <a:rPr lang="en-US" dirty="0"/>
              <a:t> </a:t>
            </a:r>
            <a:r>
              <a:rPr lang="en-US" dirty="0" err="1"/>
              <a:t>dosáhl</a:t>
            </a:r>
            <a:r>
              <a:rPr lang="en-US" dirty="0"/>
              <a:t> </a:t>
            </a:r>
            <a:r>
              <a:rPr lang="en-US" dirty="0" err="1"/>
              <a:t>jednoho</a:t>
            </a:r>
            <a:r>
              <a:rPr lang="en-US" dirty="0"/>
              <a:t> z </a:t>
            </a:r>
            <a:r>
              <a:rPr lang="en-US" dirty="0" err="1"/>
              <a:t>nejvyšších</a:t>
            </a:r>
            <a:r>
              <a:rPr lang="en-US" dirty="0"/>
              <a:t> </a:t>
            </a:r>
            <a:r>
              <a:rPr lang="en-US" dirty="0" err="1"/>
              <a:t>ocenění</a:t>
            </a:r>
            <a:r>
              <a:rPr lang="en-US" dirty="0"/>
              <a:t>. </a:t>
            </a:r>
          </a:p>
          <a:p>
            <a:r>
              <a:rPr lang="en-US" b="1" i="1" dirty="0" err="1">
                <a:solidFill>
                  <a:srgbClr val="C4E7EA"/>
                </a:solidFill>
              </a:rPr>
              <a:t>Shrnutí</a:t>
            </a:r>
            <a:r>
              <a:rPr lang="en-US" b="1" i="1" dirty="0">
                <a:solidFill>
                  <a:srgbClr val="C4E7EA"/>
                </a:solidFill>
              </a:rPr>
              <a:t>: </a:t>
            </a:r>
          </a:p>
          <a:p>
            <a:pPr marL="0" indent="274320">
              <a:buNone/>
            </a:pPr>
            <a:r>
              <a:rPr lang="cs-CZ" b="1" dirty="0">
                <a:solidFill>
                  <a:srgbClr val="C4E7EA"/>
                </a:solidFill>
              </a:rPr>
              <a:t>→</a:t>
            </a:r>
            <a:r>
              <a:rPr lang="cs-CZ" dirty="0"/>
              <a:t> </a:t>
            </a:r>
            <a:r>
              <a:rPr lang="en-US" dirty="0" err="1"/>
              <a:t>Vědce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se </a:t>
            </a:r>
            <a:r>
              <a:rPr lang="en-US" dirty="0" err="1"/>
              <a:t>zásadním</a:t>
            </a:r>
            <a:r>
              <a:rPr lang="en-US" dirty="0"/>
              <a:t> </a:t>
            </a:r>
            <a:r>
              <a:rPr lang="en-US" dirty="0" err="1"/>
              <a:t>způsobem</a:t>
            </a:r>
            <a:r>
              <a:rPr lang="en-US" dirty="0"/>
              <a:t> </a:t>
            </a:r>
            <a:r>
              <a:rPr lang="en-US" dirty="0" err="1"/>
              <a:t>ovlivnil</a:t>
            </a:r>
            <a:r>
              <a:rPr lang="en-US" dirty="0"/>
              <a:t> </a:t>
            </a:r>
            <a:r>
              <a:rPr lang="en-US" dirty="0" err="1"/>
              <a:t>poválečné</a:t>
            </a:r>
            <a:r>
              <a:rPr lang="en-US" dirty="0"/>
              <a:t> </a:t>
            </a:r>
            <a:r>
              <a:rPr lang="en-US" dirty="0" err="1"/>
              <a:t>západní</a:t>
            </a:r>
            <a:r>
              <a:rPr lang="en-US" dirty="0"/>
              <a:t> </a:t>
            </a:r>
            <a:r>
              <a:rPr lang="en-US" dirty="0" err="1"/>
              <a:t>myšlení</a:t>
            </a:r>
            <a:r>
              <a:rPr lang="en-US" dirty="0"/>
              <a:t>. </a:t>
            </a:r>
          </a:p>
          <a:p>
            <a:pPr marL="0" indent="274320">
              <a:buNone/>
            </a:pPr>
            <a:r>
              <a:rPr lang="cs-CZ" b="1" dirty="0">
                <a:solidFill>
                  <a:srgbClr val="C4E7EA"/>
                </a:solidFill>
              </a:rPr>
              <a:t>→</a:t>
            </a:r>
            <a:r>
              <a:rPr lang="cs-CZ" dirty="0"/>
              <a:t> 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označován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jednoho</a:t>
            </a:r>
            <a:r>
              <a:rPr lang="en-US" dirty="0"/>
              <a:t> z </a:t>
            </a:r>
            <a:r>
              <a:rPr lang="en-US" dirty="0" err="1"/>
              <a:t>otců</a:t>
            </a:r>
            <a:r>
              <a:rPr lang="en-US" dirty="0"/>
              <a:t> </a:t>
            </a:r>
            <a:r>
              <a:rPr lang="en-US" dirty="0" err="1"/>
              <a:t>strukturální</a:t>
            </a:r>
            <a:r>
              <a:rPr lang="en-US" dirty="0"/>
              <a:t> </a:t>
            </a:r>
            <a:r>
              <a:rPr lang="en-US" dirty="0" err="1"/>
              <a:t>antropologie</a:t>
            </a:r>
            <a:r>
              <a:rPr lang="en-US" dirty="0"/>
              <a:t>, </a:t>
            </a:r>
            <a:r>
              <a:rPr lang="en-US" dirty="0" err="1"/>
              <a:t>jež</a:t>
            </a:r>
            <a:r>
              <a:rPr lang="en-US" dirty="0"/>
              <a:t> </a:t>
            </a:r>
            <a:r>
              <a:rPr lang="en-US" dirty="0" err="1"/>
              <a:t>změnila</a:t>
            </a:r>
            <a:r>
              <a:rPr lang="en-US" dirty="0"/>
              <a:t> </a:t>
            </a:r>
            <a:r>
              <a:rPr lang="en-US" dirty="0" err="1"/>
              <a:t>pohled</a:t>
            </a:r>
            <a:r>
              <a:rPr lang="en-US" dirty="0"/>
              <a:t> </a:t>
            </a:r>
            <a:r>
              <a:rPr lang="en-US" dirty="0" err="1"/>
              <a:t>západní</a:t>
            </a:r>
            <a:r>
              <a:rPr lang="en-US" dirty="0"/>
              <a:t> </a:t>
            </a:r>
            <a:r>
              <a:rPr lang="en-US" dirty="0" err="1"/>
              <a:t>civilizace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přírodních</a:t>
            </a:r>
            <a:r>
              <a:rPr lang="en-US" dirty="0"/>
              <a:t> </a:t>
            </a:r>
            <a:r>
              <a:rPr lang="en-US" dirty="0" err="1"/>
              <a:t>národů</a:t>
            </a:r>
            <a:r>
              <a:rPr lang="en-US" dirty="0"/>
              <a:t>.</a:t>
            </a:r>
          </a:p>
          <a:p>
            <a:r>
              <a:rPr lang="en-US" dirty="0" err="1"/>
              <a:t>Zemřel</a:t>
            </a:r>
            <a:r>
              <a:rPr lang="en-US" dirty="0"/>
              <a:t> 30. </a:t>
            </a:r>
            <a:r>
              <a:rPr lang="en-US" dirty="0" err="1"/>
              <a:t>října</a:t>
            </a:r>
            <a:r>
              <a:rPr lang="en-US" dirty="0"/>
              <a:t> 2009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věku</a:t>
            </a:r>
            <a:r>
              <a:rPr lang="en-US" dirty="0"/>
              <a:t> 100 let.</a:t>
            </a:r>
          </a:p>
          <a:p>
            <a:pPr marL="0" indent="27432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658B2-BBEF-4D5E-9817-6D17AB9C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211199"/>
          </a:xfrm>
        </p:spPr>
        <p:txBody>
          <a:bodyPr/>
          <a:lstStyle/>
          <a:p>
            <a:pPr algn="ctr"/>
            <a:r>
              <a:rPr lang="cs-CZ" dirty="0"/>
              <a:t>Strukturalismus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8DDAB3-521A-4B00-803E-A3B04C11C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Vědecký obor i metoda v jazykovědě, literární vědě a jiných humanitních vědách.</a:t>
            </a:r>
          </a:p>
          <a:p>
            <a:r>
              <a:rPr lang="cs-CZ" dirty="0"/>
              <a:t>Vznikl ve 20. století</a:t>
            </a:r>
          </a:p>
          <a:p>
            <a:r>
              <a:rPr lang="cs-CZ" dirty="0"/>
              <a:t>Vychází z nepřetržité vzájemné souvislosti vědy s filosofií a na ní buduje.</a:t>
            </a:r>
          </a:p>
          <a:p>
            <a:r>
              <a:rPr lang="cs-CZ" dirty="0"/>
              <a:t>Zdůrazňuje význam struktur, tj. celkového uspořádání složitých systémů a vztahů mezi jejich prvky.</a:t>
            </a:r>
          </a:p>
          <a:p>
            <a:r>
              <a:rPr lang="cs-CZ" dirty="0"/>
              <a:t>C. </a:t>
            </a:r>
            <a:r>
              <a:rPr lang="cs-CZ" dirty="0" err="1"/>
              <a:t>Lévi-Strauss</a:t>
            </a:r>
            <a:r>
              <a:rPr lang="cs-CZ" dirty="0"/>
              <a:t> byl jeho významným průkopníkem. (navázal na sociologii E. </a:t>
            </a:r>
            <a:r>
              <a:rPr lang="cs-CZ" dirty="0" err="1"/>
              <a:t>Durkheima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→ Pokusil se aplikovat strukturální metody na zkoumání vztahů příbuzenství, ritů a mýtů společností bez písma a bez dějin.</a:t>
            </a:r>
          </a:p>
        </p:txBody>
      </p:sp>
    </p:spTree>
    <p:extLst>
      <p:ext uri="{BB962C8B-B14F-4D97-AF65-F5344CB8AC3E}">
        <p14:creationId xmlns:p14="http://schemas.microsoft.com/office/powerpoint/2010/main" val="31633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B0D23-C7A0-4688-890C-45A09964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Strukturální antropologie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cs-CZ" sz="2800" dirty="0"/>
              <a:t>(teoretický směr)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8671EB-799E-4459-B278-2AD2752A7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 err="1"/>
              <a:t>Lévi-Strauss</a:t>
            </a:r>
            <a:r>
              <a:rPr lang="cs-CZ" dirty="0"/>
              <a:t> tvrdí : Pozorovatelná a vědomá úroveň kulturní skutečnosti je pouhým východiskem zkoumání principů jejího uspořádání.</a:t>
            </a:r>
          </a:p>
          <a:p>
            <a:r>
              <a:rPr lang="cs-CZ" dirty="0"/>
              <a:t>Cíl : Odhalit myšlenkové struktury a logické zákonitosti řídící lidskou činnost.</a:t>
            </a:r>
          </a:p>
          <a:p>
            <a:r>
              <a:rPr lang="cs-CZ" dirty="0"/>
              <a:t>Studuje strukturní podobnosti různých společností.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Lévi-Strauss</a:t>
            </a:r>
            <a:r>
              <a:rPr lang="cs-CZ" dirty="0"/>
              <a:t>, C.: </a:t>
            </a:r>
            <a:r>
              <a:rPr lang="cs-CZ" i="1" dirty="0"/>
              <a:t>Myšlení přírodních národů</a:t>
            </a:r>
            <a:r>
              <a:rPr lang="cs-CZ" dirty="0"/>
              <a:t>. Liberec 1996</a:t>
            </a:r>
          </a:p>
          <a:p>
            <a:pPr marL="0" indent="0">
              <a:buNone/>
            </a:pPr>
            <a:r>
              <a:rPr lang="cs-CZ" dirty="0" err="1"/>
              <a:t>Lévi-Strauss</a:t>
            </a:r>
            <a:r>
              <a:rPr lang="cs-CZ" dirty="0"/>
              <a:t>, C.: </a:t>
            </a:r>
            <a:r>
              <a:rPr lang="cs-CZ" i="1" dirty="0"/>
              <a:t>Smutné tropy</a:t>
            </a:r>
            <a:r>
              <a:rPr lang="cs-CZ" dirty="0"/>
              <a:t>. Praha 1966</a:t>
            </a:r>
          </a:p>
          <a:p>
            <a:pPr marL="0" indent="0">
              <a:buNone/>
            </a:pPr>
            <a:r>
              <a:rPr lang="cs-CZ" dirty="0" err="1"/>
              <a:t>Lévi-Strauss</a:t>
            </a:r>
            <a:r>
              <a:rPr lang="cs-CZ" dirty="0"/>
              <a:t>, C.: </a:t>
            </a:r>
            <a:r>
              <a:rPr lang="cs-CZ" i="1" dirty="0"/>
              <a:t>Strukturální antropologie</a:t>
            </a:r>
            <a:r>
              <a:rPr lang="cs-CZ" dirty="0"/>
              <a:t>. Praha 2006</a:t>
            </a:r>
          </a:p>
          <a:p>
            <a:pPr>
              <a:buNone/>
            </a:pPr>
            <a:r>
              <a:rPr lang="cs-CZ" dirty="0" err="1"/>
              <a:t>Lévi-Strauss</a:t>
            </a:r>
            <a:r>
              <a:rPr lang="cs-CZ" dirty="0"/>
              <a:t>, C.: </a:t>
            </a:r>
            <a:r>
              <a:rPr lang="cs-CZ" dirty="0" err="1"/>
              <a:t>Mythologica</a:t>
            </a:r>
            <a:r>
              <a:rPr lang="cs-CZ" dirty="0"/>
              <a:t> I. - IV. 1964 - 1971</a:t>
            </a:r>
          </a:p>
        </p:txBody>
      </p:sp>
    </p:spTree>
    <p:extLst>
      <p:ext uri="{BB962C8B-B14F-4D97-AF65-F5344CB8AC3E}">
        <p14:creationId xmlns:p14="http://schemas.microsoft.com/office/powerpoint/2010/main" val="16588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9000"/>
                <a:hueMod val="108000"/>
                <a:satMod val="164000"/>
                <a:lumMod val="74000"/>
              </a:schemeClr>
              <a:schemeClr val="bg1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8">
            <a:extLst>
              <a:ext uri="{FF2B5EF4-FFF2-40B4-BE49-F238E27FC236}">
                <a16:creationId xmlns:a16="http://schemas.microsoft.com/office/drawing/2014/main" id="{91B28F63-CF00-448F-B141-FE33C33B18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7" name="Picture 70">
            <a:extLst>
              <a:ext uri="{FF2B5EF4-FFF2-40B4-BE49-F238E27FC236}">
                <a16:creationId xmlns:a16="http://schemas.microsoft.com/office/drawing/2014/main" id="{2AE609E2-8522-44E4-9077-980E5BCF3E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8" name="Oval 72">
            <a:extLst>
              <a:ext uri="{FF2B5EF4-FFF2-40B4-BE49-F238E27FC236}">
                <a16:creationId xmlns:a16="http://schemas.microsoft.com/office/drawing/2014/main" id="{4FA533C5-33E3-4611-AF9F-72811D8B2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0" name="Picture 74">
            <a:extLst>
              <a:ext uri="{FF2B5EF4-FFF2-40B4-BE49-F238E27FC236}">
                <a16:creationId xmlns:a16="http://schemas.microsoft.com/office/drawing/2014/main" id="{8949AD42-25FD-4C3D-9EEE-B7FEC5809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2" name="Picture 76">
            <a:extLst>
              <a:ext uri="{FF2B5EF4-FFF2-40B4-BE49-F238E27FC236}">
                <a16:creationId xmlns:a16="http://schemas.microsoft.com/office/drawing/2014/main" id="{6AC7D913-60B7-4603-881B-831DA5D3A9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C95569-4321-4597-B0F8-0C266EA4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err="1"/>
              <a:t>Myšlení</a:t>
            </a:r>
            <a:r>
              <a:rPr lang="en-US" sz="7200" dirty="0"/>
              <a:t> </a:t>
            </a:r>
            <a:r>
              <a:rPr lang="en-US" sz="7200" dirty="0" err="1"/>
              <a:t>přírodních</a:t>
            </a:r>
            <a:r>
              <a:rPr lang="en-US" sz="7200" dirty="0"/>
              <a:t> </a:t>
            </a:r>
            <a:r>
              <a:rPr lang="en-US" sz="7200" dirty="0" err="1"/>
              <a:t>národů</a:t>
            </a:r>
            <a:endParaRPr lang="en-US" sz="7200" b="0" i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15674C-C757-4287-83F7-93924B3B8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Claude Lévi - Strauss </a:t>
            </a:r>
            <a:endParaRPr lang="en-US" b="0" i="0" kern="12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4727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900286-7EE1-49D7-99EF-C4C5546D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EBEBEB"/>
                </a:solidFill>
              </a:rPr>
              <a:t>Myšlení přírodních národů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cs-CZ" sz="2800" b="1" dirty="0">
                <a:solidFill>
                  <a:srgbClr val="6AAC90"/>
                </a:solidFill>
              </a:rPr>
              <a:t>Věnování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9D73D4-7FF4-43E4-A868-6043308ED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Kniha byla věnována památce Maurice </a:t>
            </a:r>
            <a:r>
              <a:rPr lang="cs-CZ" dirty="0" err="1"/>
              <a:t>Merleau-Pontyho</a:t>
            </a:r>
            <a:r>
              <a:rPr lang="cs-CZ" dirty="0"/>
              <a:t> na důkaz věrnosti, uznání a přátelské sympatie.</a:t>
            </a:r>
          </a:p>
          <a:p>
            <a:r>
              <a:rPr lang="cs-CZ" dirty="0"/>
              <a:t>Byl to </a:t>
            </a:r>
            <a:r>
              <a:rPr lang="cs-CZ" dirty="0" err="1"/>
              <a:t>francouzký</a:t>
            </a:r>
            <a:r>
              <a:rPr lang="cs-CZ" dirty="0"/>
              <a:t> </a:t>
            </a:r>
            <a:r>
              <a:rPr lang="cs-CZ" dirty="0" err="1"/>
              <a:t>fenomelogický</a:t>
            </a:r>
            <a:r>
              <a:rPr lang="cs-CZ" dirty="0"/>
              <a:t> filosof </a:t>
            </a:r>
          </a:p>
          <a:p>
            <a:r>
              <a:rPr lang="cs-CZ" dirty="0"/>
              <a:t>Učil na </a:t>
            </a:r>
            <a:r>
              <a:rPr lang="cs-CZ" dirty="0" err="1"/>
              <a:t>College</a:t>
            </a:r>
            <a:r>
              <a:rPr lang="cs-CZ" dirty="0"/>
              <a:t> de France, kde se také setkal s </a:t>
            </a:r>
            <a:r>
              <a:rPr lang="cs-CZ" dirty="0" err="1"/>
              <a:t>Lévi-Straussem</a:t>
            </a:r>
            <a:endParaRPr lang="cs-CZ" dirty="0"/>
          </a:p>
          <a:p>
            <a:r>
              <a:rPr lang="cs-CZ" dirty="0"/>
              <a:t>Ve svém díle (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visible</a:t>
            </a:r>
            <a:r>
              <a:rPr lang="cs-CZ" i="1" dirty="0"/>
              <a:t> et </a:t>
            </a:r>
            <a:r>
              <a:rPr lang="cs-CZ" i="1" dirty="0" err="1"/>
              <a:t>l'invisible</a:t>
            </a:r>
            <a:r>
              <a:rPr lang="cs-CZ" i="1" dirty="0"/>
              <a:t>) </a:t>
            </a:r>
            <a:r>
              <a:rPr lang="cs-CZ" dirty="0"/>
              <a:t>chce proniknout za rovinu analýzy strukturování světa a pokouší se chápat samotný poměr viditelného a neviditelného jako to, co zakládá strukturní souvislost světa – tedy v ontologické rovině.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07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2AB98-BEE0-4502-AFA3-5D43729E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>
                <a:solidFill>
                  <a:srgbClr val="6AAC90"/>
                </a:solidFill>
              </a:rPr>
              <a:t>I.  Kapitola</a:t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cs-CZ" sz="3200" i="1">
                <a:solidFill>
                  <a:srgbClr val="6AAC90"/>
                </a:solidFill>
              </a:rPr>
              <a:t>Věda konkrétního</a:t>
            </a:r>
            <a:r>
              <a:rPr lang="cs-CZ" sz="3200" i="1">
                <a:solidFill>
                  <a:srgbClr val="8AD0D5"/>
                </a:solidFill>
              </a:rPr>
              <a:t> </a:t>
            </a:r>
            <a:endParaRPr lang="cs-CZ" sz="3200" b="1">
              <a:solidFill>
                <a:srgbClr val="8AD0D5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388616-0B04-4CD0-81A9-C11F260D7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80" y="1777472"/>
            <a:ext cx="9370483" cy="447092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/>
              <a:t>Seznamuje nás s abstraktním myšlením přírodních národů </a:t>
            </a:r>
          </a:p>
          <a:p>
            <a:r>
              <a:rPr lang="cs-CZ"/>
              <a:t>Pojmové členění je v každém jazyce jiné. U přírodních národů převládají druhová pojmenování nad obecnými. </a:t>
            </a:r>
            <a:r>
              <a:rPr lang="cs-CZ" b="1"/>
              <a:t>→ </a:t>
            </a:r>
            <a:r>
              <a:rPr lang="cs-CZ" b="1" i="1"/>
              <a:t>Popisují jen to co sami dobře znají. </a:t>
            </a:r>
            <a:r>
              <a:rPr lang="cs-CZ" b="1"/>
              <a:t>→</a:t>
            </a:r>
            <a:r>
              <a:rPr lang="cs-CZ"/>
              <a:t> Přírodní národy mají větší zájem o svět kolem sebe. </a:t>
            </a:r>
          </a:p>
          <a:p>
            <a:r>
              <a:rPr lang="cs-CZ"/>
              <a:t>Vše je spojováno s potřebou. Je však chybné si myslet, že "divoch" je ovlivňován jenom fyzickou nebo ekonomickou potřebou.</a:t>
            </a:r>
          </a:p>
          <a:p>
            <a:pPr marL="0" indent="0">
              <a:buNone/>
            </a:pPr>
            <a:r>
              <a:rPr lang="cs-CZ" b="1" i="1">
                <a:solidFill>
                  <a:srgbClr val="C4E7EA"/>
                </a:solidFill>
              </a:rPr>
              <a:t>Magie =</a:t>
            </a:r>
            <a:r>
              <a:rPr lang="cs-CZ"/>
              <a:t> systém přírodní </a:t>
            </a:r>
            <a:r>
              <a:rPr lang="cs-CZ" err="1"/>
              <a:t>fylosofie</a:t>
            </a:r>
            <a:r>
              <a:rPr lang="cs-CZ"/>
              <a:t> s </a:t>
            </a:r>
            <a:r>
              <a:rPr lang="cs-CZ" err="1"/>
              <a:t>příčinnostní</a:t>
            </a:r>
            <a:r>
              <a:rPr lang="cs-CZ"/>
              <a:t> teorií, aneb nehoda je výsledkem čarování, které je v souladu s přírodními silami.</a:t>
            </a:r>
          </a:p>
          <a:p>
            <a:pPr marL="0" indent="0">
              <a:buNone/>
            </a:pPr>
            <a:r>
              <a:rPr lang="cs-CZ"/>
              <a:t> </a:t>
            </a:r>
            <a:r>
              <a:rPr lang="cs-CZ" b="1">
                <a:solidFill>
                  <a:srgbClr val="C4E7EA"/>
                </a:solidFill>
              </a:rPr>
              <a:t>→</a:t>
            </a:r>
            <a:r>
              <a:rPr lang="cs-CZ"/>
              <a:t> Magické myšlení vypracovává </a:t>
            </a:r>
            <a:r>
              <a:rPr lang="cs-CZ" err="1"/>
              <a:t>struktorované</a:t>
            </a:r>
            <a:r>
              <a:rPr lang="cs-CZ"/>
              <a:t> soubory sestavené pomocí jazyku.</a:t>
            </a:r>
          </a:p>
          <a:p>
            <a:pPr marL="0" indent="0">
              <a:buNone/>
            </a:pPr>
            <a:r>
              <a:rPr lang="cs-CZ" b="1">
                <a:solidFill>
                  <a:srgbClr val="C4E7EA"/>
                </a:solidFill>
              </a:rPr>
              <a:t>Mýty =</a:t>
            </a:r>
            <a:r>
              <a:rPr lang="cs-CZ"/>
              <a:t> způsoby pozorování a uvažování, které jsou zakódovány v termínech smyslového poznání.</a:t>
            </a:r>
          </a:p>
          <a:p>
            <a:pPr marL="0" indent="0">
              <a:buNone/>
            </a:pPr>
            <a:r>
              <a:rPr lang="cs-CZ" b="1" i="1">
                <a:solidFill>
                  <a:srgbClr val="C4E7EA"/>
                </a:solidFill>
              </a:rPr>
              <a:t>Mýtus x Umění:</a:t>
            </a:r>
            <a:r>
              <a:rPr lang="cs-CZ"/>
              <a:t> "Umění vychází tedy od určitého souboru: (objekt +událost) a směřuje k </a:t>
            </a:r>
            <a:r>
              <a:rPr lang="cs-CZ" i="1"/>
              <a:t>objevení</a:t>
            </a:r>
            <a:r>
              <a:rPr lang="cs-CZ"/>
              <a:t> jeho struktury; mýtus vychází od určité struktury a s její pomocí přistupuje ke </a:t>
            </a:r>
            <a:r>
              <a:rPr lang="cs-CZ" i="1"/>
              <a:t>konstrukci</a:t>
            </a:r>
            <a:r>
              <a:rPr lang="cs-CZ"/>
              <a:t> určitého  souboru: (objekt + událost)."  [</a:t>
            </a:r>
            <a:r>
              <a:rPr lang="cs-CZ" err="1"/>
              <a:t>Lévi</a:t>
            </a:r>
            <a:r>
              <a:rPr lang="cs-CZ"/>
              <a:t> - </a:t>
            </a:r>
            <a:r>
              <a:rPr lang="cs-CZ" err="1"/>
              <a:t>Strauss</a:t>
            </a:r>
            <a:r>
              <a:rPr lang="cs-CZ"/>
              <a:t>, MPN - str. 44] </a:t>
            </a:r>
          </a:p>
          <a:p>
            <a:r>
              <a:rPr lang="cs-CZ"/>
              <a:t>Závěr této kapitoly je věnován problematice hry a ritu.</a:t>
            </a:r>
          </a:p>
        </p:txBody>
      </p:sp>
    </p:spTree>
    <p:extLst>
      <p:ext uri="{BB962C8B-B14F-4D97-AF65-F5344CB8AC3E}">
        <p14:creationId xmlns:p14="http://schemas.microsoft.com/office/powerpoint/2010/main" val="2840423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Širokoúhlá obrazovka</PresentationFormat>
  <Paragraphs>157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Prezentace aplikace PowerPoint</vt:lpstr>
      <vt:lpstr>Claude Lévi - Strauss </vt:lpstr>
      <vt:lpstr>Prezentace aplikace PowerPoint</vt:lpstr>
      <vt:lpstr>Prezentace aplikace PowerPoint</vt:lpstr>
      <vt:lpstr>Strukturalismus</vt:lpstr>
      <vt:lpstr>Strukturální antropologie (teoretický směr)</vt:lpstr>
      <vt:lpstr>Myšlení přírodních národů</vt:lpstr>
      <vt:lpstr>Myšlení přírodních národů Věnování</vt:lpstr>
      <vt:lpstr>I.  Kapitola Věda konkrétního </vt:lpstr>
      <vt:lpstr>II. Kapitola  Logika totemických klasifikací </vt:lpstr>
      <vt:lpstr>III. Kapitola  Systémy transformací</vt:lpstr>
      <vt:lpstr>IV. Kapitola Totem a kasta</vt:lpstr>
      <vt:lpstr>V. Kapitola Kategorie, živly, druhy, čísla</vt:lpstr>
      <vt:lpstr>VI. Kapitola Univerzalizace a partikularizace </vt:lpstr>
      <vt:lpstr>VII. Kapitola Jednotlivec jakožto druh</vt:lpstr>
      <vt:lpstr>VIII. Kapitola Čas znovu nalezený</vt:lpstr>
      <vt:lpstr>IX. Kapitola Historie a dialektika</vt:lpstr>
      <vt:lpstr>Závěr</vt:lpstr>
      <vt:lpstr>Otázky</vt:lpstr>
      <vt:lpstr>Prezentace aplikace PowerPoint</vt:lpstr>
      <vt:lpstr>Prezentace aplikace PowerPoint</vt:lpstr>
      <vt:lpstr>Zdroje</vt:lpstr>
      <vt:lpstr>Děkujeme za pozornost.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Hamplová</cp:lastModifiedBy>
  <cp:revision>2</cp:revision>
  <dcterms:modified xsi:type="dcterms:W3CDTF">2017-12-14T09:34:31Z</dcterms:modified>
</cp:coreProperties>
</file>