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63" r:id="rId2"/>
    <p:sldId id="264" r:id="rId3"/>
    <p:sldId id="265" r:id="rId4"/>
    <p:sldId id="271" r:id="rId5"/>
    <p:sldId id="267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60" r:id="rId14"/>
    <p:sldId id="261" r:id="rId15"/>
    <p:sldId id="259" r:id="rId16"/>
    <p:sldId id="258" r:id="rId17"/>
    <p:sldId id="268" r:id="rId18"/>
    <p:sldId id="269" r:id="rId19"/>
    <p:sldId id="270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2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5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35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24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376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02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19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33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441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0837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88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29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04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08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08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17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3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93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1D5D-776B-4CF5-A153-3EAE003345A5}" type="datetimeFigureOut">
              <a:rPr lang="cs-CZ" smtClean="0"/>
              <a:t>2. 11. 2017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FE6D1-D810-4D0A-9D3F-0B8B9FF334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28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tream.cz/slavnedny/10015293-den-cihostskeho-zazraku-11-prosinec-194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FAA6A-E77D-4F64-BFFF-A8068A1EB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235" y="1364498"/>
            <a:ext cx="8526308" cy="3029541"/>
          </a:xfrm>
        </p:spPr>
        <p:txBody>
          <a:bodyPr>
            <a:normAutofit/>
          </a:bodyPr>
          <a:lstStyle/>
          <a:p>
            <a:r>
              <a:rPr lang="cs-CZ" sz="4000" dirty="0"/>
              <a:t>Snaha o vykořenění křesťanské minulosti v době komunismu v Československu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1462D9-7867-4D92-BF5A-942B4C2A9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Tereza Plochová, Tereza Neuwirthová, James Hron</a:t>
            </a:r>
          </a:p>
        </p:txBody>
      </p:sp>
    </p:spTree>
    <p:extLst>
      <p:ext uri="{BB962C8B-B14F-4D97-AF65-F5344CB8AC3E}">
        <p14:creationId xmlns:p14="http://schemas.microsoft.com/office/powerpoint/2010/main" val="411974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lexej Čepičk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45030">
              <a:defRPr sz="6719"/>
            </a:pPr>
            <a:r>
              <a:rPr sz="3200" dirty="0" err="1"/>
              <a:t>Alexej</a:t>
            </a:r>
            <a:r>
              <a:rPr sz="3200" dirty="0"/>
              <a:t> </a:t>
            </a:r>
            <a:r>
              <a:rPr sz="3200" dirty="0" err="1"/>
              <a:t>Čepička</a:t>
            </a:r>
            <a:endParaRPr sz="3200" dirty="0"/>
          </a:p>
          <a:p>
            <a:pPr defTabSz="345030">
              <a:defRPr sz="6719"/>
            </a:pPr>
            <a:r>
              <a:rPr sz="3200" dirty="0"/>
              <a:t>(1910-1990)</a:t>
            </a:r>
          </a:p>
        </p:txBody>
      </p:sp>
      <p:sp>
        <p:nvSpPr>
          <p:cNvPr id="45" name="Zeť Klementa Gottwald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Zeť</a:t>
            </a:r>
            <a:r>
              <a:rPr dirty="0"/>
              <a:t> </a:t>
            </a:r>
            <a:r>
              <a:rPr dirty="0" err="1"/>
              <a:t>Klementa</a:t>
            </a:r>
            <a:r>
              <a:rPr dirty="0"/>
              <a:t> </a:t>
            </a:r>
            <a:r>
              <a:rPr dirty="0" err="1"/>
              <a:t>Gottwald</a:t>
            </a:r>
            <a:r>
              <a:rPr dirty="0"/>
              <a:t>.</a:t>
            </a:r>
          </a:p>
          <a:p>
            <a:r>
              <a:rPr dirty="0" err="1"/>
              <a:t>Ministr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KSČ.</a:t>
            </a:r>
          </a:p>
          <a:p>
            <a:r>
              <a:rPr dirty="0"/>
              <a:t>1949-1950 - </a:t>
            </a:r>
            <a:r>
              <a:rPr dirty="0" err="1"/>
              <a:t>předseda</a:t>
            </a:r>
            <a:r>
              <a:rPr dirty="0"/>
              <a:t> </a:t>
            </a:r>
            <a:r>
              <a:rPr dirty="0" err="1"/>
              <a:t>Státního</a:t>
            </a:r>
            <a:r>
              <a:rPr dirty="0"/>
              <a:t> </a:t>
            </a:r>
            <a:r>
              <a:rPr dirty="0" err="1"/>
              <a:t>úřadu</a:t>
            </a:r>
            <a:r>
              <a:rPr dirty="0"/>
              <a:t> pro </a:t>
            </a:r>
            <a:r>
              <a:rPr dirty="0" err="1"/>
              <a:t>věci</a:t>
            </a:r>
            <a:r>
              <a:rPr dirty="0"/>
              <a:t> </a:t>
            </a:r>
            <a:r>
              <a:rPr dirty="0" err="1"/>
              <a:t>církevní</a:t>
            </a:r>
            <a:endParaRPr dirty="0"/>
          </a:p>
          <a:p>
            <a:r>
              <a:rPr dirty="0"/>
              <a:t>1963 - </a:t>
            </a:r>
            <a:r>
              <a:rPr dirty="0" err="1"/>
              <a:t>vyloučen</a:t>
            </a:r>
            <a:r>
              <a:rPr dirty="0"/>
              <a:t> z KSČ.</a:t>
            </a:r>
          </a:p>
        </p:txBody>
      </p:sp>
      <p:pic>
        <p:nvPicPr>
          <p:cNvPr id="46" name="Cepicka.jpg" descr="Cepick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0641" y="2624294"/>
            <a:ext cx="3000531" cy="36876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103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Václav Kopecký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 defTabSz="345030">
              <a:defRPr sz="6719"/>
            </a:pPr>
            <a:r>
              <a:rPr sz="3200" dirty="0">
                <a:solidFill>
                  <a:schemeClr val="tx1"/>
                </a:solidFill>
              </a:rPr>
              <a:t>Václav </a:t>
            </a:r>
            <a:r>
              <a:rPr sz="3200" dirty="0" err="1">
                <a:solidFill>
                  <a:schemeClr val="tx1"/>
                </a:solidFill>
              </a:rPr>
              <a:t>Kopecký</a:t>
            </a:r>
            <a:endParaRPr sz="3200" dirty="0">
              <a:solidFill>
                <a:schemeClr val="tx1"/>
              </a:solidFill>
            </a:endParaRPr>
          </a:p>
          <a:p>
            <a:pPr lvl="1" defTabSz="345030">
              <a:defRPr sz="6719"/>
            </a:pPr>
            <a:r>
              <a:rPr sz="3200" dirty="0">
                <a:solidFill>
                  <a:schemeClr val="tx1"/>
                </a:solidFill>
              </a:rPr>
              <a:t>(1897-1961)</a:t>
            </a:r>
          </a:p>
        </p:txBody>
      </p:sp>
      <p:sp>
        <p:nvSpPr>
          <p:cNvPr id="49" name="Ideolog a propagandista strany.…"/>
          <p:cNvSpPr txBox="1">
            <a:spLocks noGrp="1"/>
          </p:cNvSpPr>
          <p:nvPr>
            <p:ph idx="1"/>
          </p:nvPr>
        </p:nvSpPr>
        <p:spPr>
          <a:xfrm>
            <a:off x="191806" y="2186561"/>
            <a:ext cx="9613861" cy="3599316"/>
          </a:xfrm>
          <a:prstGeom prst="rect">
            <a:avLst/>
          </a:prstGeom>
        </p:spPr>
        <p:txBody>
          <a:bodyPr/>
          <a:lstStyle/>
          <a:p>
            <a:r>
              <a:rPr dirty="0"/>
              <a:t>Ideolog a </a:t>
            </a:r>
            <a:r>
              <a:rPr dirty="0" err="1"/>
              <a:t>propagandista</a:t>
            </a:r>
            <a:r>
              <a:rPr dirty="0"/>
              <a:t> </a:t>
            </a:r>
            <a:r>
              <a:rPr dirty="0" err="1"/>
              <a:t>strany</a:t>
            </a:r>
            <a:r>
              <a:rPr dirty="0"/>
              <a:t>.</a:t>
            </a:r>
          </a:p>
          <a:p>
            <a:r>
              <a:rPr dirty="0" err="1"/>
              <a:t>Ministr</a:t>
            </a:r>
            <a:r>
              <a:rPr dirty="0"/>
              <a:t> </a:t>
            </a:r>
            <a:r>
              <a:rPr dirty="0" err="1"/>
              <a:t>informací</a:t>
            </a:r>
            <a:r>
              <a:rPr dirty="0"/>
              <a:t> a </a:t>
            </a:r>
            <a:r>
              <a:rPr dirty="0" err="1"/>
              <a:t>kultury</a:t>
            </a:r>
            <a:r>
              <a:rPr dirty="0"/>
              <a:t>.</a:t>
            </a:r>
          </a:p>
          <a:p>
            <a:r>
              <a:rPr dirty="0" err="1"/>
              <a:t>Zastánce</a:t>
            </a:r>
            <a:r>
              <a:rPr dirty="0"/>
              <a:t> </a:t>
            </a:r>
            <a:r>
              <a:rPr dirty="0" err="1"/>
              <a:t>stalinistické</a:t>
            </a:r>
            <a:r>
              <a:rPr dirty="0"/>
              <a:t> </a:t>
            </a:r>
            <a:r>
              <a:rPr dirty="0" err="1"/>
              <a:t>cesty</a:t>
            </a:r>
            <a:r>
              <a:rPr dirty="0"/>
              <a:t> </a:t>
            </a:r>
            <a:r>
              <a:rPr dirty="0" err="1"/>
              <a:t>socialismu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/>
              <a:t>jeho</a:t>
            </a:r>
            <a:r>
              <a:rPr dirty="0"/>
              <a:t> </a:t>
            </a:r>
            <a:r>
              <a:rPr dirty="0" err="1"/>
              <a:t>smrti</a:t>
            </a:r>
            <a:r>
              <a:rPr dirty="0"/>
              <a:t>.</a:t>
            </a:r>
          </a:p>
          <a:p>
            <a:r>
              <a:rPr dirty="0" err="1"/>
              <a:t>Hlavní</a:t>
            </a:r>
            <a:r>
              <a:rPr dirty="0"/>
              <a:t> </a:t>
            </a:r>
            <a:r>
              <a:rPr dirty="0" err="1"/>
              <a:t>propagátor</a:t>
            </a:r>
            <a:r>
              <a:rPr dirty="0"/>
              <a:t> </a:t>
            </a:r>
            <a:r>
              <a:rPr dirty="0" err="1"/>
              <a:t>trestu</a:t>
            </a:r>
            <a:r>
              <a:rPr dirty="0"/>
              <a:t> </a:t>
            </a:r>
            <a:r>
              <a:rPr dirty="0" err="1"/>
              <a:t>smrti</a:t>
            </a:r>
            <a:r>
              <a:rPr dirty="0"/>
              <a:t> a </a:t>
            </a:r>
            <a:r>
              <a:rPr dirty="0" err="1"/>
              <a:t>procesů</a:t>
            </a:r>
            <a:r>
              <a:rPr dirty="0"/>
              <a:t> </a:t>
            </a:r>
            <a:br>
              <a:rPr lang="cs-CZ" dirty="0"/>
            </a:br>
            <a:r>
              <a:rPr dirty="0" err="1"/>
              <a:t>proti</a:t>
            </a:r>
            <a:r>
              <a:rPr dirty="0"/>
              <a:t> </a:t>
            </a:r>
            <a:r>
              <a:rPr dirty="0" err="1"/>
              <a:t>stranickým</a:t>
            </a:r>
            <a:r>
              <a:rPr dirty="0"/>
              <a:t> </a:t>
            </a:r>
            <a:r>
              <a:rPr dirty="0" err="1"/>
              <a:t>nepřátelům</a:t>
            </a:r>
            <a:r>
              <a:rPr dirty="0"/>
              <a:t>.</a:t>
            </a:r>
          </a:p>
        </p:txBody>
      </p:sp>
      <p:pic>
        <p:nvPicPr>
          <p:cNvPr id="50" name="_kopecky.jpg" descr="_kopeck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9143" y="2907568"/>
            <a:ext cx="3342693" cy="36928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025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D8191-943A-4816-8C0F-A9BFF6CB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 Babice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5CFDB1-E9FD-46A8-9CEB-57DB97BD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Červenec 1951</a:t>
            </a:r>
          </a:p>
          <a:p>
            <a:r>
              <a:rPr lang="cs-CZ" dirty="0"/>
              <a:t>Vražda 3 funkcionářů MNV na Třebíčsku</a:t>
            </a:r>
          </a:p>
          <a:p>
            <a:r>
              <a:rPr lang="cs-CZ" dirty="0"/>
              <a:t>Záminka pro likvidaci rolníků a kněžích</a:t>
            </a:r>
          </a:p>
          <a:p>
            <a:r>
              <a:rPr lang="cs-CZ" dirty="0"/>
              <a:t>Vykonstruovaný proces</a:t>
            </a:r>
          </a:p>
          <a:p>
            <a:r>
              <a:rPr lang="cs-CZ" dirty="0"/>
              <a:t>11 testů smrti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43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15713-84DD-4474-B3AB-48DA0BF2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Milada Horáková</a:t>
            </a:r>
            <a:br>
              <a:rPr lang="cs-CZ" dirty="0"/>
            </a:br>
            <a:r>
              <a:rPr lang="cs-CZ" dirty="0"/>
              <a:t>(1901 – 1950)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1B3190-9E2C-4429-A7FB-94E22ECE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Hluboce věřící</a:t>
            </a:r>
          </a:p>
          <a:p>
            <a:r>
              <a:rPr lang="cs-CZ" dirty="0"/>
              <a:t>Politička, feministka</a:t>
            </a:r>
          </a:p>
          <a:p>
            <a:r>
              <a:rPr lang="cs-CZ" dirty="0"/>
              <a:t>Sociální politika</a:t>
            </a:r>
          </a:p>
          <a:p>
            <a:r>
              <a:rPr lang="cs-CZ" dirty="0"/>
              <a:t>R. 1945 poslanecký mandát</a:t>
            </a:r>
          </a:p>
          <a:p>
            <a:r>
              <a:rPr lang="cs-CZ" dirty="0"/>
              <a:t>R. 1948 vyloučena z veřejných funkcí</a:t>
            </a:r>
          </a:p>
          <a:p>
            <a:r>
              <a:rPr lang="cs-CZ" dirty="0"/>
              <a:t>Kontakty s exilovými politiky</a:t>
            </a:r>
          </a:p>
          <a:p>
            <a:r>
              <a:rPr lang="cs-CZ" dirty="0"/>
              <a:t>Podpora emigrantů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76F262-EA92-48FC-8022-6D838F63C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014" y="2145806"/>
            <a:ext cx="28860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E73E3-0F6B-4C5B-AB60-6498EAF9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s M. Horákovou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60C5B2-0801-45F7-8A54-E81A9812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Akce „Střed“</a:t>
            </a:r>
          </a:p>
          <a:p>
            <a:r>
              <a:rPr lang="cs-CZ" dirty="0"/>
              <a:t>27. 9. 1949 zatčena</a:t>
            </a:r>
          </a:p>
          <a:p>
            <a:r>
              <a:rPr lang="cs-CZ" b="1" dirty="0"/>
              <a:t>Proces </a:t>
            </a:r>
          </a:p>
          <a:p>
            <a:pPr lvl="1"/>
            <a:r>
              <a:rPr lang="cs-CZ" dirty="0"/>
              <a:t>8 dní (31. 5. – 8. 6. 1950)</a:t>
            </a:r>
          </a:p>
          <a:p>
            <a:pPr lvl="1"/>
            <a:r>
              <a:rPr lang="cs-CZ" dirty="0"/>
              <a:t>13 lidí včetně M. Horákové</a:t>
            </a:r>
          </a:p>
          <a:p>
            <a:pPr lvl="1"/>
            <a:r>
              <a:rPr lang="cs-CZ" dirty="0"/>
              <a:t>Dle scénáře</a:t>
            </a:r>
          </a:p>
          <a:p>
            <a:pPr lvl="1"/>
            <a:r>
              <a:rPr lang="cs-CZ" b="1" dirty="0"/>
              <a:t>Rozsudky: </a:t>
            </a:r>
          </a:p>
          <a:p>
            <a:pPr lvl="2"/>
            <a:r>
              <a:rPr lang="cs-CZ" dirty="0"/>
              <a:t>4x trest smrti oběšením</a:t>
            </a:r>
          </a:p>
          <a:p>
            <a:pPr lvl="2"/>
            <a:r>
              <a:rPr lang="cs-CZ" dirty="0"/>
              <a:t>4x odnětí svobody na doživotí</a:t>
            </a:r>
          </a:p>
          <a:p>
            <a:pPr lvl="2"/>
            <a:r>
              <a:rPr lang="cs-CZ" dirty="0"/>
              <a:t>5x odnětí svobody na 20 – 25 let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4183A7-6089-42EF-B3C4-47D557B7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781" y="2097363"/>
            <a:ext cx="6141893" cy="46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25CB5-FBB2-4547-AE2B-4D805240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Josef Toufar</a:t>
            </a:r>
            <a:br>
              <a:rPr lang="cs-CZ" dirty="0"/>
            </a:br>
            <a:r>
              <a:rPr lang="cs-CZ" dirty="0"/>
              <a:t>(1902 – 1950)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DC728B-56B1-408B-84E7-BB21ADF12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Římskokatolický kněz</a:t>
            </a:r>
          </a:p>
          <a:p>
            <a:r>
              <a:rPr lang="cs-CZ" dirty="0"/>
              <a:t>účastník číhošťského zázraku </a:t>
            </a:r>
          </a:p>
          <a:p>
            <a:r>
              <a:rPr lang="cs-CZ" dirty="0"/>
              <a:t>a oběť komunistického pronásledování </a:t>
            </a:r>
            <a:br>
              <a:rPr lang="cs-CZ" dirty="0"/>
            </a:br>
            <a:r>
              <a:rPr lang="cs-CZ" dirty="0"/>
              <a:t>katolické církve v Československu.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B5D245-0423-4BEB-9D5D-3D7A4863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687" y="1293697"/>
            <a:ext cx="3636194" cy="55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0CB27-81A7-41FB-AF58-4FD37DCD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Číhošťský zázrak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35E9B3-75F8-4664-A155-9181E52A0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přelomu let 1949 a 1950 v obci Číhošť</a:t>
            </a:r>
          </a:p>
          <a:p>
            <a:r>
              <a:rPr lang="cs-CZ" dirty="0"/>
              <a:t>Opakovaný pohyb kříže</a:t>
            </a:r>
          </a:p>
          <a:p>
            <a:r>
              <a:rPr lang="cs-CZ" dirty="0"/>
              <a:t>R. 1950 Toufar zatčen</a:t>
            </a:r>
          </a:p>
          <a:p>
            <a:r>
              <a:rPr lang="cs-CZ" dirty="0"/>
              <a:t>Donucen k přiznání</a:t>
            </a:r>
          </a:p>
          <a:p>
            <a:r>
              <a:rPr lang="cs-CZ" dirty="0"/>
              <a:t>Propagandistický film</a:t>
            </a:r>
          </a:p>
          <a:p>
            <a:r>
              <a:rPr lang="cs-CZ" dirty="0"/>
              <a:t>Toufar umučen k smrti</a:t>
            </a:r>
          </a:p>
          <a:p>
            <a:r>
              <a:rPr lang="cs-CZ" dirty="0">
                <a:hlinkClick r:id="rId2"/>
              </a:rPr>
              <a:t>https://www.stream.cz/slavnedny/10015293-den-cihostskeho-zazraku-11-prosinec-1949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94791C-57FE-40E6-A884-ADFC397A5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524" y="1554000"/>
            <a:ext cx="4724336" cy="34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7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DF292-EA6B-4224-B3A8-E9925307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4D7D68-3C93-45A8-961F-126715B48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kterém roce se konal soudní proces s J. Toufarem?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Kolik bylo vyneseno rozsudků smrti v případu Babice?</a:t>
            </a:r>
          </a:p>
          <a:p>
            <a:pPr marL="514350" indent="-514350">
              <a:buAutoNum type="alphaLcParenR"/>
            </a:pPr>
            <a:r>
              <a:rPr lang="cs-CZ" dirty="0"/>
              <a:t>3</a:t>
            </a:r>
          </a:p>
          <a:p>
            <a:pPr marL="514350" indent="-514350">
              <a:buAutoNum type="alphaLcParenR"/>
            </a:pPr>
            <a:r>
              <a:rPr lang="cs-CZ" dirty="0"/>
              <a:t>7</a:t>
            </a:r>
          </a:p>
          <a:p>
            <a:pPr marL="514350" indent="-514350">
              <a:buAutoNum type="alphaLcParenR"/>
            </a:pPr>
            <a:r>
              <a:rPr lang="cs-CZ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02998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F7934-655C-4984-8801-27D2DA57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C280B-4262-4F7D-B211-68ECBEAB7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Jaký postoj zaujímala katolická církev vůči komunismu? </a:t>
            </a:r>
          </a:p>
          <a:p>
            <a:pPr marL="0" indent="0">
              <a:buNone/>
            </a:pPr>
            <a:r>
              <a:rPr lang="cs-CZ" dirty="0"/>
              <a:t>	a) neutrální</a:t>
            </a:r>
          </a:p>
          <a:p>
            <a:pPr marL="0" indent="0">
              <a:buNone/>
            </a:pPr>
            <a:r>
              <a:rPr lang="cs-CZ" dirty="0"/>
              <a:t>	b) nepřátelský</a:t>
            </a:r>
          </a:p>
          <a:p>
            <a:pPr marL="0" indent="0">
              <a:buNone/>
            </a:pPr>
            <a:r>
              <a:rPr lang="cs-CZ" dirty="0"/>
              <a:t>	c) souhlasný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 jakém postavení byli duchovní za dob socialismu v ČSSR?</a:t>
            </a:r>
          </a:p>
          <a:p>
            <a:pPr marL="0" indent="0">
              <a:buNone/>
            </a:pPr>
            <a:r>
              <a:rPr lang="cs-CZ" dirty="0"/>
              <a:t>	a) byli státní zaměstnanci</a:t>
            </a:r>
          </a:p>
          <a:p>
            <a:pPr marL="0" indent="0">
              <a:buNone/>
            </a:pPr>
            <a:r>
              <a:rPr lang="cs-CZ" dirty="0"/>
              <a:t>	b) nesměli provádět svoji činnost</a:t>
            </a:r>
          </a:p>
          <a:p>
            <a:pPr marL="0" indent="0">
              <a:buNone/>
            </a:pPr>
            <a:r>
              <a:rPr lang="cs-CZ" dirty="0"/>
              <a:t>	c) byli tzv. „na volné noze“ </a:t>
            </a:r>
          </a:p>
        </p:txBody>
      </p:sp>
    </p:spTree>
    <p:extLst>
      <p:ext uri="{BB962C8B-B14F-4D97-AF65-F5344CB8AC3E}">
        <p14:creationId xmlns:p14="http://schemas.microsoft.com/office/powerpoint/2010/main" val="363577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781D8-AFF6-4409-8306-3D177434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94B8F1-E7CF-4800-9EAD-D8766FABE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odůvodnila strana zrušení církevního tisku?</a:t>
            </a:r>
          </a:p>
          <a:p>
            <a:pPr marL="0" indent="0">
              <a:buNone/>
            </a:pPr>
            <a:r>
              <a:rPr lang="cs-CZ" dirty="0"/>
              <a:t>	a) byl proti společnosti</a:t>
            </a:r>
          </a:p>
          <a:p>
            <a:pPr marL="0" indent="0">
              <a:buNone/>
            </a:pPr>
            <a:r>
              <a:rPr lang="cs-CZ" dirty="0"/>
              <a:t>	b) kvůli nedostatku papíru</a:t>
            </a:r>
          </a:p>
          <a:p>
            <a:pPr marL="0" indent="0">
              <a:buNone/>
            </a:pPr>
            <a:r>
              <a:rPr lang="cs-CZ" dirty="0"/>
              <a:t>	c) kvůli kolaboraci s nacismem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Kdo byl prvním předsedou Státního úřadu pro věci církevní?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17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B3CC6-E03E-4F71-AFCE-8010AD0C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Ideologie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09B25E6-5700-4436-8730-197673E06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Ideologie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877C13-5B02-42F2-B404-C6F319E993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soustava myšlenek, názorů, teorií i představ obvykle představujících náhled na svět nebo společnost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474E54B-A4D4-4A1C-94A2-8806638D4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Lenin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5F289C8-2371-4670-906F-1DBE4CE44A5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Proletářské ideologie</a:t>
            </a:r>
            <a:br>
              <a:rPr lang="cs-CZ" dirty="0"/>
            </a:br>
            <a:r>
              <a:rPr lang="cs-CZ" dirty="0"/>
              <a:t>= „socialistické/marxistické ideologie“</a:t>
            </a:r>
          </a:p>
        </p:txBody>
      </p:sp>
    </p:spTree>
    <p:extLst>
      <p:ext uri="{BB962C8B-B14F-4D97-AF65-F5344CB8AC3E}">
        <p14:creationId xmlns:p14="http://schemas.microsoft.com/office/powerpoint/2010/main" val="961423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A93C7-FFF0-4018-AACE-C1C18CBF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A20AB7-E5CF-4580-9C2A-57FEE6778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KOLOUCH, František. </a:t>
            </a:r>
            <a:r>
              <a:rPr lang="cs-CZ" i="1" dirty="0"/>
              <a:t>Oběť případu Babice, Jan Bula (1920-1952)</a:t>
            </a:r>
            <a:r>
              <a:rPr lang="cs-CZ" dirty="0"/>
              <a:t>. Biografie. Kostelní Vydří: Karmelitánské nakladatelství 2016. 310 s. ISBN 978-80-7195-858-1.</a:t>
            </a:r>
          </a:p>
          <a:p>
            <a:pPr lvl="0"/>
            <a:r>
              <a:rPr lang="cs-CZ" dirty="0"/>
              <a:t>STEHLÍK, Michal, Babické vraždy 1951, Academia 2016.</a:t>
            </a:r>
          </a:p>
          <a:p>
            <a:pPr lvl="0"/>
            <a:r>
              <a:rPr lang="cs-CZ" dirty="0"/>
              <a:t>DOLEŽAL, Miloš. Jako bychom dnes zemřít měli : Drama života, kněžství a mučednické smrti číhošťského faráře P. Josefa Toufara. Pelhřimov : Nová tiskárna Pelhřimov, c2012. 446 s. ISBN 9788074150661.</a:t>
            </a:r>
          </a:p>
          <a:p>
            <a:pPr lvl="0"/>
            <a:r>
              <a:rPr lang="cs-CZ" dirty="0"/>
              <a:t>DVOŘÁK, Miroslav; ČERNÝ, Jaroslav. Žoldnéři války: soudní proces s dr. Horákovou a spol. Praha : Mír, 1950.</a:t>
            </a:r>
          </a:p>
          <a:p>
            <a:pPr lvl="0"/>
            <a:r>
              <a:rPr lang="cs-CZ" dirty="0"/>
              <a:t>HORÁKOVÁ, Milada. Dopisy z cely smrti. Z pankrácké cely smrti 24.-27.6.1950.. Ústí nad Orlicí : Louč, 2000. S. 73. (česky)</a:t>
            </a:r>
          </a:p>
          <a:p>
            <a:pPr lvl="0"/>
            <a:r>
              <a:rPr lang="it-IT" dirty="0"/>
              <a:t>P</a:t>
            </a:r>
            <a:r>
              <a:rPr lang="cs-CZ" dirty="0"/>
              <a:t>IUS</a:t>
            </a:r>
            <a:r>
              <a:rPr lang="it-IT" dirty="0"/>
              <a:t> XI.: </a:t>
            </a:r>
            <a:r>
              <a:rPr lang="it-IT" i="1" dirty="0"/>
              <a:t>Divini Redemptoris</a:t>
            </a:r>
            <a:r>
              <a:rPr lang="it-IT" dirty="0"/>
              <a:t>, 1937</a:t>
            </a:r>
            <a:endParaRPr lang="cs-CZ" dirty="0"/>
          </a:p>
          <a:p>
            <a:pPr lvl="0"/>
            <a:r>
              <a:rPr lang="cs-CZ" i="1" dirty="0"/>
              <a:t>marxismus-leninismus </a:t>
            </a:r>
            <a:r>
              <a:rPr lang="cs-CZ" dirty="0"/>
              <a:t>[online]. Totalita.cz, [cit. 2017-11-02]. Dostupné online. (čeština)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87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B32E0-A613-4519-96F8-F9FC0BE0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Komunismus </a:t>
            </a:r>
            <a:r>
              <a:rPr lang="cs-CZ" dirty="0" err="1"/>
              <a:t>vs</a:t>
            </a:r>
            <a:r>
              <a:rPr lang="cs-CZ" dirty="0"/>
              <a:t> Katolicismus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AB3621-AE78-4571-97A4-B38A45025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Marx o náboženství:</a:t>
            </a:r>
            <a:br>
              <a:rPr lang="cs-CZ" dirty="0"/>
            </a:br>
            <a:r>
              <a:rPr lang="cs-CZ" i="1" dirty="0"/>
              <a:t>„Brání utlačovaným skupinám obyvatelstva rozpoznat vlastní společenskou situaci, místo které mu nabízí iluzorní únik do náboženských představ“</a:t>
            </a:r>
          </a:p>
          <a:p>
            <a:r>
              <a:rPr lang="cs-CZ" dirty="0"/>
              <a:t>Prohlášení </a:t>
            </a:r>
            <a:r>
              <a:rPr lang="cs-CZ" dirty="0" err="1"/>
              <a:t>Piuse</a:t>
            </a:r>
            <a:r>
              <a:rPr lang="cs-CZ" dirty="0"/>
              <a:t> XI. (1937)</a:t>
            </a:r>
            <a:br>
              <a:rPr lang="cs-CZ" dirty="0"/>
            </a:br>
            <a:r>
              <a:rPr lang="cs-CZ" dirty="0"/>
              <a:t>Komunismus je s křesťanstvím neslučitelná ideologie</a:t>
            </a:r>
          </a:p>
          <a:p>
            <a:r>
              <a:rPr lang="cs-CZ" dirty="0"/>
              <a:t>Pius XII. (1949)</a:t>
            </a:r>
            <a:br>
              <a:rPr lang="cs-CZ" dirty="0"/>
            </a:br>
            <a:r>
              <a:rPr lang="cs-CZ" dirty="0"/>
              <a:t>Exkomunikace členů komunistických stran</a:t>
            </a:r>
          </a:p>
        </p:txBody>
      </p:sp>
    </p:spTree>
    <p:extLst>
      <p:ext uri="{BB962C8B-B14F-4D97-AF65-F5344CB8AC3E}">
        <p14:creationId xmlns:p14="http://schemas.microsoft.com/office/powerpoint/2010/main" val="243190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52D99-7A67-4561-8A5D-C899D13C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Nástroje boje socialismu s Katolicismem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03265F-A4F5-4637-98F9-62FDC2949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b="1" dirty="0"/>
              <a:t>Ústava z 9. Května 1948</a:t>
            </a:r>
          </a:p>
          <a:p>
            <a:pPr lvl="1"/>
            <a:r>
              <a:rPr lang="cs-CZ" sz="2200" b="1" dirty="0"/>
              <a:t>Paragraf 14</a:t>
            </a:r>
            <a:r>
              <a:rPr lang="cs-CZ" sz="2200" dirty="0"/>
              <a:t>: výchova a vyučování musí být vedeno v souladu s vědeckým poznáním a nesmí být v rozporu se zájmy lidově demokratického zřízení.</a:t>
            </a:r>
            <a:br>
              <a:rPr lang="cs-CZ" sz="2200" dirty="0"/>
            </a:br>
            <a:endParaRPr lang="cs-CZ" sz="2200" dirty="0"/>
          </a:p>
          <a:p>
            <a:pPr lvl="1"/>
            <a:r>
              <a:rPr lang="cs-CZ" sz="2200" b="1" dirty="0"/>
              <a:t>Paragraf 16</a:t>
            </a:r>
            <a:r>
              <a:rPr lang="cs-CZ" sz="2200" dirty="0"/>
              <a:t>: občané s jakýmkoliv vyznáním i bez něj si jsou rovni.</a:t>
            </a:r>
            <a:br>
              <a:rPr lang="cs-CZ" sz="2200" dirty="0"/>
            </a:br>
            <a:endParaRPr lang="cs-CZ" sz="2200" dirty="0"/>
          </a:p>
          <a:p>
            <a:pPr lvl="1"/>
            <a:r>
              <a:rPr lang="cs-CZ" sz="2200" b="1" dirty="0"/>
              <a:t>Paragraf 17</a:t>
            </a:r>
            <a:r>
              <a:rPr lang="cs-CZ" sz="2200" dirty="0"/>
              <a:t>: svoboda konání náboženských úkonů, ale nelze je zneužívat k nenáboženským účelům, nebo je praktikovat v rozporu s veřejným pořádkem, nebo dobrými mravy</a:t>
            </a:r>
            <a:br>
              <a:rPr lang="cs-CZ" sz="2200" dirty="0"/>
            </a:br>
            <a:endParaRPr lang="cs-CZ" sz="2200" dirty="0"/>
          </a:p>
          <a:p>
            <a:pPr lvl="1"/>
            <a:r>
              <a:rPr lang="cs-CZ" sz="2200" b="1" dirty="0"/>
              <a:t>Paragraf 18:</a:t>
            </a:r>
            <a:r>
              <a:rPr lang="cs-CZ" sz="2200" dirty="0"/>
              <a:t> každý může v mezích zákona projevovat své mínění slovem, písmem, tiskem, obrazem nebo jakýmkoliv jiným způsobem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73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89DB1CC-3EFA-43ED-BBC0-01D1367C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Nástroje boje socialismu s Katolicismem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6F1D276-0612-44A9-89B6-D384454C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Církevní zákony</a:t>
            </a:r>
          </a:p>
          <a:p>
            <a:pPr lvl="1"/>
            <a:r>
              <a:rPr lang="cs-CZ" sz="2400" dirty="0"/>
              <a:t>Zákon o hospodářském zabezpečení církví</a:t>
            </a:r>
          </a:p>
          <a:p>
            <a:pPr lvl="1"/>
            <a:r>
              <a:rPr lang="cs-CZ" sz="2400" dirty="0"/>
              <a:t>Zákon o zřízení Státního úřadu pro věci církevní</a:t>
            </a:r>
          </a:p>
          <a:p>
            <a:pPr lvl="2"/>
            <a:r>
              <a:rPr lang="cs-CZ" sz="2400" dirty="0"/>
              <a:t>Udělování souhlasu k výkonu duchovenského povolání</a:t>
            </a:r>
          </a:p>
          <a:p>
            <a:pPr lvl="2"/>
            <a:r>
              <a:rPr lang="cs-CZ" sz="2400" dirty="0"/>
              <a:t>Faráři = státní zaměstnanci</a:t>
            </a:r>
          </a:p>
          <a:p>
            <a:r>
              <a:rPr lang="cs-CZ" sz="3200" dirty="0"/>
              <a:t>Sdružení </a:t>
            </a:r>
            <a:r>
              <a:rPr lang="cs-CZ" sz="3200" dirty="0" err="1"/>
              <a:t>Pacem</a:t>
            </a:r>
            <a:r>
              <a:rPr lang="cs-CZ" sz="3200" dirty="0"/>
              <a:t> in </a:t>
            </a:r>
            <a:r>
              <a:rPr lang="cs-CZ" sz="3200" dirty="0" err="1"/>
              <a:t>terris</a:t>
            </a:r>
            <a:r>
              <a:rPr lang="cs-CZ" sz="3200" dirty="0"/>
              <a:t> (1971-1989)</a:t>
            </a:r>
          </a:p>
        </p:txBody>
      </p:sp>
    </p:spTree>
    <p:extLst>
      <p:ext uri="{BB962C8B-B14F-4D97-AF65-F5344CB8AC3E}">
        <p14:creationId xmlns:p14="http://schemas.microsoft.com/office/powerpoint/2010/main" val="11765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Vývoj do roku 19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sz="3200" dirty="0" err="1">
                <a:solidFill>
                  <a:schemeClr val="tx1"/>
                </a:solidFill>
              </a:rPr>
              <a:t>Vývoj</a:t>
            </a:r>
            <a:r>
              <a:rPr sz="3200" dirty="0">
                <a:solidFill>
                  <a:schemeClr val="tx1"/>
                </a:solidFill>
              </a:rPr>
              <a:t> do </a:t>
            </a:r>
            <a:r>
              <a:rPr sz="3200" dirty="0" err="1">
                <a:solidFill>
                  <a:schemeClr val="tx1"/>
                </a:solidFill>
              </a:rPr>
              <a:t>roku</a:t>
            </a:r>
            <a:r>
              <a:rPr sz="3200" dirty="0">
                <a:solidFill>
                  <a:schemeClr val="tx1"/>
                </a:solidFill>
              </a:rPr>
              <a:t> 1948</a:t>
            </a:r>
          </a:p>
        </p:txBody>
      </p:sp>
      <p:sp>
        <p:nvSpPr>
          <p:cNvPr id="32" name="První kroky již na konci války na Slovensku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 err="1"/>
              <a:t>První</a:t>
            </a:r>
            <a:r>
              <a:rPr sz="2800" dirty="0"/>
              <a:t> </a:t>
            </a:r>
            <a:r>
              <a:rPr sz="2800" dirty="0" err="1"/>
              <a:t>kroky</a:t>
            </a:r>
            <a:r>
              <a:rPr sz="2800" dirty="0"/>
              <a:t> </a:t>
            </a:r>
            <a:r>
              <a:rPr sz="2800" dirty="0" err="1"/>
              <a:t>již</a:t>
            </a:r>
            <a:r>
              <a:rPr sz="2800" dirty="0"/>
              <a:t>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konci</a:t>
            </a:r>
            <a:r>
              <a:rPr sz="2800" dirty="0"/>
              <a:t> </a:t>
            </a:r>
            <a:r>
              <a:rPr sz="2800" dirty="0" err="1"/>
              <a:t>války</a:t>
            </a:r>
            <a:r>
              <a:rPr sz="2800" dirty="0"/>
              <a:t>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Slovensku</a:t>
            </a:r>
            <a:endParaRPr sz="2800" dirty="0"/>
          </a:p>
          <a:p>
            <a:r>
              <a:rPr sz="2800" dirty="0"/>
              <a:t>V </a:t>
            </a:r>
            <a:r>
              <a:rPr lang="cs-CZ" sz="2800" dirty="0"/>
              <a:t>Č</a:t>
            </a:r>
            <a:r>
              <a:rPr sz="2800" dirty="0" err="1"/>
              <a:t>echách</a:t>
            </a:r>
            <a:r>
              <a:rPr sz="2800" dirty="0"/>
              <a:t> </a:t>
            </a:r>
            <a:r>
              <a:rPr sz="2800" dirty="0" err="1"/>
              <a:t>až</a:t>
            </a:r>
            <a:r>
              <a:rPr sz="2800" dirty="0"/>
              <a:t> </a:t>
            </a:r>
            <a:r>
              <a:rPr sz="2800" dirty="0" err="1"/>
              <a:t>po</a:t>
            </a:r>
            <a:r>
              <a:rPr sz="2800" dirty="0"/>
              <a:t> </a:t>
            </a:r>
            <a:r>
              <a:rPr sz="2800" dirty="0" err="1"/>
              <a:t>Únorovém</a:t>
            </a:r>
            <a:r>
              <a:rPr sz="2800" dirty="0"/>
              <a:t> </a:t>
            </a:r>
            <a:r>
              <a:rPr sz="2800" dirty="0" err="1"/>
              <a:t>převratu</a:t>
            </a:r>
            <a:r>
              <a:rPr sz="2800" dirty="0"/>
              <a:t> - </a:t>
            </a:r>
            <a:r>
              <a:rPr sz="2800" dirty="0" err="1"/>
              <a:t>jediný</a:t>
            </a:r>
            <a:r>
              <a:rPr sz="2800" dirty="0"/>
              <a:t> </a:t>
            </a:r>
            <a:r>
              <a:rPr sz="2800" dirty="0" err="1"/>
              <a:t>odpor</a:t>
            </a:r>
            <a:r>
              <a:rPr sz="2800" dirty="0"/>
              <a:t> </a:t>
            </a:r>
            <a:r>
              <a:rPr sz="2800" dirty="0" err="1"/>
              <a:t>studentské</a:t>
            </a:r>
            <a:r>
              <a:rPr sz="2800" dirty="0"/>
              <a:t> </a:t>
            </a:r>
            <a:r>
              <a:rPr sz="2800" dirty="0" err="1"/>
              <a:t>organizace</a:t>
            </a:r>
            <a:endParaRPr sz="2800" dirty="0"/>
          </a:p>
          <a:p>
            <a:r>
              <a:rPr sz="2800" dirty="0" err="1"/>
              <a:t>Církev</a:t>
            </a:r>
            <a:r>
              <a:rPr sz="2800" dirty="0"/>
              <a:t> </a:t>
            </a:r>
            <a:r>
              <a:rPr sz="2800" dirty="0" err="1"/>
              <a:t>nebyla</a:t>
            </a:r>
            <a:r>
              <a:rPr sz="2800" dirty="0"/>
              <a:t> </a:t>
            </a:r>
            <a:r>
              <a:rPr sz="2800" dirty="0" err="1"/>
              <a:t>jednotná</a:t>
            </a:r>
            <a:r>
              <a:rPr sz="2800" dirty="0"/>
              <a:t> a </a:t>
            </a:r>
            <a:r>
              <a:rPr sz="2800" dirty="0" err="1"/>
              <a:t>spous</a:t>
            </a:r>
            <a:r>
              <a:rPr lang="cs-CZ" sz="2800" dirty="0"/>
              <a:t>t</a:t>
            </a:r>
            <a:r>
              <a:rPr sz="2800" dirty="0"/>
              <a:t>a </a:t>
            </a:r>
            <a:r>
              <a:rPr sz="2800" dirty="0" err="1"/>
              <a:t>lidí</a:t>
            </a:r>
            <a:r>
              <a:rPr sz="2800" dirty="0"/>
              <a:t> </a:t>
            </a:r>
            <a:r>
              <a:rPr sz="2800" dirty="0" err="1"/>
              <a:t>kolaborovala</a:t>
            </a:r>
            <a:r>
              <a:rPr sz="2800" dirty="0"/>
              <a:t> s KSČ</a:t>
            </a:r>
          </a:p>
        </p:txBody>
      </p:sp>
    </p:spTree>
    <p:extLst>
      <p:ext uri="{BB962C8B-B14F-4D97-AF65-F5344CB8AC3E}">
        <p14:creationId xmlns:p14="http://schemas.microsoft.com/office/powerpoint/2010/main" val="258339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Josef Plojhar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45030">
              <a:defRPr sz="6719"/>
            </a:pPr>
            <a:r>
              <a:rPr sz="3200" dirty="0"/>
              <a:t>Josef </a:t>
            </a:r>
            <a:r>
              <a:rPr sz="3200" dirty="0" err="1"/>
              <a:t>Plojhar</a:t>
            </a:r>
            <a:endParaRPr sz="3200" dirty="0"/>
          </a:p>
          <a:p>
            <a:pPr defTabSz="345030">
              <a:defRPr sz="6719"/>
            </a:pPr>
            <a:r>
              <a:rPr sz="3200" dirty="0"/>
              <a:t>(1902-1981)</a:t>
            </a:r>
          </a:p>
        </p:txBody>
      </p:sp>
      <p:sp>
        <p:nvSpPr>
          <p:cNvPr id="35" name="Katolický kněz a politik za ČSL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Katolický</a:t>
            </a:r>
            <a:r>
              <a:rPr dirty="0"/>
              <a:t> </a:t>
            </a:r>
            <a:r>
              <a:rPr dirty="0" err="1"/>
              <a:t>kněz</a:t>
            </a:r>
            <a:r>
              <a:rPr dirty="0"/>
              <a:t> a </a:t>
            </a:r>
            <a:r>
              <a:rPr dirty="0" err="1"/>
              <a:t>politik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ČSL.</a:t>
            </a:r>
          </a:p>
          <a:p>
            <a:r>
              <a:rPr dirty="0"/>
              <a:t>Od </a:t>
            </a:r>
            <a:r>
              <a:rPr dirty="0" err="1"/>
              <a:t>roku</a:t>
            </a:r>
            <a:r>
              <a:rPr dirty="0"/>
              <a:t> 1945 </a:t>
            </a:r>
            <a:r>
              <a:rPr dirty="0" err="1"/>
              <a:t>kolaboroval</a:t>
            </a:r>
            <a:r>
              <a:rPr dirty="0"/>
              <a:t> s KSČ </a:t>
            </a:r>
            <a:br>
              <a:rPr dirty="0"/>
            </a:br>
            <a:r>
              <a:rPr dirty="0"/>
              <a:t>a od </a:t>
            </a:r>
            <a:r>
              <a:rPr dirty="0" err="1"/>
              <a:t>roku</a:t>
            </a:r>
            <a:r>
              <a:rPr dirty="0"/>
              <a:t> 1948 </a:t>
            </a:r>
            <a:r>
              <a:rPr dirty="0" err="1"/>
              <a:t>byl</a:t>
            </a:r>
            <a:r>
              <a:rPr dirty="0"/>
              <a:t> </a:t>
            </a:r>
            <a:r>
              <a:rPr dirty="0" err="1"/>
              <a:t>členem</a:t>
            </a:r>
            <a:r>
              <a:rPr dirty="0"/>
              <a:t>.</a:t>
            </a:r>
          </a:p>
          <a:p>
            <a:r>
              <a:rPr dirty="0" err="1"/>
              <a:t>Účastni</a:t>
            </a:r>
            <a:r>
              <a:rPr lang="cs-CZ" dirty="0"/>
              <a:t>l</a:t>
            </a:r>
            <a:r>
              <a:rPr dirty="0"/>
              <a:t> se </a:t>
            </a:r>
            <a:r>
              <a:rPr dirty="0" err="1"/>
              <a:t>jednání</a:t>
            </a:r>
            <a:r>
              <a:rPr dirty="0"/>
              <a:t> </a:t>
            </a:r>
            <a:r>
              <a:rPr dirty="0" err="1"/>
              <a:t>strany</a:t>
            </a:r>
            <a:r>
              <a:rPr dirty="0"/>
              <a:t> s </a:t>
            </a:r>
            <a:r>
              <a:rPr dirty="0" err="1"/>
              <a:t>církví</a:t>
            </a:r>
            <a:r>
              <a:rPr dirty="0"/>
              <a:t> a </a:t>
            </a:r>
            <a:br>
              <a:rPr dirty="0"/>
            </a:br>
            <a:r>
              <a:rPr dirty="0" err="1"/>
              <a:t>byl</a:t>
            </a:r>
            <a:r>
              <a:rPr dirty="0"/>
              <a:t> </a:t>
            </a:r>
            <a:r>
              <a:rPr dirty="0" err="1"/>
              <a:t>exkomunikován</a:t>
            </a:r>
            <a:r>
              <a:rPr dirty="0"/>
              <a:t>.</a:t>
            </a:r>
          </a:p>
          <a:p>
            <a:r>
              <a:rPr dirty="0" err="1"/>
              <a:t>Předseda</a:t>
            </a:r>
            <a:r>
              <a:rPr dirty="0"/>
              <a:t> </a:t>
            </a:r>
            <a:r>
              <a:rPr dirty="0" err="1"/>
              <a:t>Mírového</a:t>
            </a:r>
            <a:r>
              <a:rPr dirty="0"/>
              <a:t> </a:t>
            </a:r>
            <a:r>
              <a:rPr dirty="0" err="1"/>
              <a:t>hnutí</a:t>
            </a:r>
            <a:r>
              <a:rPr dirty="0"/>
              <a:t> </a:t>
            </a:r>
            <a:r>
              <a:rPr dirty="0" err="1"/>
              <a:t>katolického</a:t>
            </a:r>
            <a:r>
              <a:rPr dirty="0"/>
              <a:t> </a:t>
            </a:r>
            <a:r>
              <a:rPr dirty="0" err="1"/>
              <a:t>duchovenstva</a:t>
            </a:r>
            <a:r>
              <a:rPr dirty="0"/>
              <a:t>.</a:t>
            </a:r>
          </a:p>
        </p:txBody>
      </p:sp>
      <p:pic>
        <p:nvPicPr>
          <p:cNvPr id="36" name="Bundesarchiv_Bild_183-58823-0005,_Dresden,_9._CDU-Parteitag,_2.Tag,_Plojhar_crop.jpg" descr="Bundesarchiv_Bild_183-58823-0005,_Dresden,_9._CDU-Parteitag,_2.Tag,_Plojhar_cro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0884" y="2119784"/>
            <a:ext cx="3306107" cy="4607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873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ůležité kroky proti církv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66674">
              <a:defRPr sz="7760"/>
            </a:lvl1pPr>
          </a:lstStyle>
          <a:p>
            <a:r>
              <a:rPr sz="3200" dirty="0" err="1"/>
              <a:t>Důležité</a:t>
            </a:r>
            <a:r>
              <a:rPr sz="3200" dirty="0"/>
              <a:t> </a:t>
            </a:r>
            <a:r>
              <a:rPr sz="3200" dirty="0" err="1"/>
              <a:t>kroky</a:t>
            </a:r>
            <a:r>
              <a:rPr sz="3200" dirty="0"/>
              <a:t> </a:t>
            </a:r>
            <a:r>
              <a:rPr sz="3200" dirty="0" err="1"/>
              <a:t>proti</a:t>
            </a:r>
            <a:r>
              <a:rPr sz="3200" dirty="0"/>
              <a:t> </a:t>
            </a:r>
            <a:r>
              <a:rPr sz="3200" dirty="0" err="1"/>
              <a:t>církvi</a:t>
            </a:r>
            <a:endParaRPr sz="3200" dirty="0"/>
          </a:p>
        </p:txBody>
      </p:sp>
      <p:sp>
        <p:nvSpPr>
          <p:cNvPr id="39" name="Zrušit církevní školství - buď školu zrušit nebo pod dohled nárovních výborů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Zrušit</a:t>
            </a:r>
            <a:r>
              <a:rPr dirty="0"/>
              <a:t> </a:t>
            </a:r>
            <a:r>
              <a:rPr dirty="0" err="1"/>
              <a:t>církevní</a:t>
            </a:r>
            <a:r>
              <a:rPr dirty="0"/>
              <a:t> </a:t>
            </a:r>
            <a:r>
              <a:rPr dirty="0" err="1"/>
              <a:t>školství</a:t>
            </a:r>
            <a:r>
              <a:rPr dirty="0"/>
              <a:t> - </a:t>
            </a:r>
            <a:r>
              <a:rPr dirty="0" err="1"/>
              <a:t>buď</a:t>
            </a:r>
            <a:r>
              <a:rPr dirty="0"/>
              <a:t> </a:t>
            </a:r>
            <a:r>
              <a:rPr dirty="0" err="1"/>
              <a:t>školu</a:t>
            </a:r>
            <a:r>
              <a:rPr dirty="0"/>
              <a:t> </a:t>
            </a:r>
            <a:r>
              <a:rPr dirty="0" err="1"/>
              <a:t>zrušit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pod </a:t>
            </a:r>
            <a:r>
              <a:rPr dirty="0" err="1"/>
              <a:t>dohled</a:t>
            </a:r>
            <a:r>
              <a:rPr dirty="0"/>
              <a:t> </a:t>
            </a:r>
            <a:r>
              <a:rPr dirty="0" err="1"/>
              <a:t>nárovních</a:t>
            </a:r>
            <a:r>
              <a:rPr dirty="0"/>
              <a:t> </a:t>
            </a:r>
            <a:r>
              <a:rPr dirty="0" err="1"/>
              <a:t>výborů</a:t>
            </a:r>
            <a:r>
              <a:rPr dirty="0"/>
              <a:t>.</a:t>
            </a:r>
          </a:p>
          <a:p>
            <a:r>
              <a:rPr dirty="0" err="1"/>
              <a:t>Zrušit</a:t>
            </a:r>
            <a:r>
              <a:rPr dirty="0"/>
              <a:t> </a:t>
            </a:r>
            <a:r>
              <a:rPr dirty="0" err="1"/>
              <a:t>církví</a:t>
            </a:r>
            <a:r>
              <a:rPr dirty="0"/>
              <a:t> </a:t>
            </a:r>
            <a:r>
              <a:rPr dirty="0" err="1"/>
              <a:t>kontrolovaný</a:t>
            </a:r>
            <a:r>
              <a:rPr dirty="0"/>
              <a:t> </a:t>
            </a:r>
            <a:r>
              <a:rPr dirty="0" err="1"/>
              <a:t>tisk</a:t>
            </a:r>
            <a:r>
              <a:rPr dirty="0"/>
              <a:t>.</a:t>
            </a:r>
          </a:p>
          <a:p>
            <a:r>
              <a:rPr dirty="0" err="1"/>
              <a:t>Zrušit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asimilovat</a:t>
            </a:r>
            <a:r>
              <a:rPr dirty="0"/>
              <a:t> c</a:t>
            </a:r>
            <a:r>
              <a:rPr lang="cs-CZ" dirty="0"/>
              <a:t>í</a:t>
            </a:r>
            <a:r>
              <a:rPr dirty="0" err="1"/>
              <a:t>rkevní</a:t>
            </a:r>
            <a:r>
              <a:rPr dirty="0"/>
              <a:t> </a:t>
            </a:r>
            <a:r>
              <a:rPr dirty="0" err="1"/>
              <a:t>spolky</a:t>
            </a:r>
            <a:r>
              <a:rPr dirty="0"/>
              <a:t> - Orel, </a:t>
            </a:r>
            <a:r>
              <a:rPr dirty="0" err="1"/>
              <a:t>Junák</a:t>
            </a:r>
            <a:r>
              <a:rPr dirty="0"/>
              <a:t> a </a:t>
            </a:r>
            <a:r>
              <a:rPr dirty="0" err="1"/>
              <a:t>Skaut</a:t>
            </a:r>
            <a:r>
              <a:rPr dirty="0"/>
              <a:t> -&gt; ČSM.</a:t>
            </a:r>
          </a:p>
          <a:p>
            <a:r>
              <a:rPr dirty="0" err="1"/>
              <a:t>Vznik</a:t>
            </a:r>
            <a:r>
              <a:rPr dirty="0"/>
              <a:t> </a:t>
            </a:r>
            <a:r>
              <a:rPr dirty="0" err="1"/>
              <a:t>Státního</a:t>
            </a:r>
            <a:r>
              <a:rPr dirty="0"/>
              <a:t> </a:t>
            </a:r>
            <a:r>
              <a:rPr dirty="0" err="1"/>
              <a:t>úřadu</a:t>
            </a:r>
            <a:r>
              <a:rPr dirty="0"/>
              <a:t> pro </a:t>
            </a:r>
            <a:r>
              <a:rPr dirty="0" err="1"/>
              <a:t>věci</a:t>
            </a:r>
            <a:r>
              <a:rPr dirty="0"/>
              <a:t> </a:t>
            </a:r>
            <a:r>
              <a:rPr dirty="0" err="1"/>
              <a:t>církevní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5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Vrchol sporu mezi stranou a církví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sz="4000" dirty="0" err="1"/>
              <a:t>Vrchol</a:t>
            </a:r>
            <a:r>
              <a:rPr sz="4000" dirty="0"/>
              <a:t> </a:t>
            </a:r>
            <a:r>
              <a:rPr sz="4000" dirty="0" err="1"/>
              <a:t>sporu</a:t>
            </a:r>
            <a:r>
              <a:rPr sz="4000" dirty="0"/>
              <a:t> </a:t>
            </a:r>
            <a:r>
              <a:rPr sz="4000" dirty="0" err="1"/>
              <a:t>mezi</a:t>
            </a:r>
            <a:r>
              <a:rPr sz="4000" dirty="0"/>
              <a:t> </a:t>
            </a:r>
            <a:r>
              <a:rPr sz="4000" dirty="0" err="1"/>
              <a:t>stranou</a:t>
            </a:r>
            <a:r>
              <a:rPr sz="4000" dirty="0"/>
              <a:t> a </a:t>
            </a:r>
            <a:r>
              <a:rPr sz="4000" dirty="0" err="1"/>
              <a:t>církví</a:t>
            </a:r>
            <a:endParaRPr sz="4000" dirty="0"/>
          </a:p>
        </p:txBody>
      </p:sp>
      <p:sp>
        <p:nvSpPr>
          <p:cNvPr id="42" name="Po 9.6.1948 začalo zatýkání v řadach církve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03152" indent="-303152" defTabSz="398428">
              <a:spcBef>
                <a:spcPts val="2812"/>
              </a:spcBef>
              <a:defRPr sz="3492"/>
            </a:pPr>
            <a:r>
              <a:rPr dirty="0"/>
              <a:t>Po 9.6.1948 </a:t>
            </a:r>
            <a:r>
              <a:rPr dirty="0" err="1"/>
              <a:t>začalo</a:t>
            </a:r>
            <a:r>
              <a:rPr dirty="0"/>
              <a:t> </a:t>
            </a:r>
            <a:r>
              <a:rPr dirty="0" err="1"/>
              <a:t>zatýkání</a:t>
            </a:r>
            <a:r>
              <a:rPr dirty="0"/>
              <a:t> v </a:t>
            </a:r>
            <a:r>
              <a:rPr dirty="0" err="1"/>
              <a:t>řad</a:t>
            </a:r>
            <a:r>
              <a:rPr lang="cs-CZ" dirty="0"/>
              <a:t>á</a:t>
            </a:r>
            <a:r>
              <a:rPr dirty="0" err="1"/>
              <a:t>ch</a:t>
            </a:r>
            <a:r>
              <a:rPr dirty="0"/>
              <a:t> </a:t>
            </a:r>
            <a:r>
              <a:rPr dirty="0" err="1"/>
              <a:t>církve</a:t>
            </a:r>
            <a:r>
              <a:rPr dirty="0"/>
              <a:t>.</a:t>
            </a:r>
          </a:p>
          <a:p>
            <a:pPr marL="303152" indent="-303152" defTabSz="398428">
              <a:spcBef>
                <a:spcPts val="2812"/>
              </a:spcBef>
              <a:defRPr sz="3492"/>
            </a:pPr>
            <a:r>
              <a:rPr dirty="0" err="1"/>
              <a:t>Představitelé</a:t>
            </a:r>
            <a:r>
              <a:rPr dirty="0"/>
              <a:t> </a:t>
            </a:r>
            <a:r>
              <a:rPr dirty="0" err="1"/>
              <a:t>církve</a:t>
            </a:r>
            <a:r>
              <a:rPr dirty="0"/>
              <a:t> </a:t>
            </a:r>
            <a:r>
              <a:rPr dirty="0" err="1"/>
              <a:t>získaly</a:t>
            </a:r>
            <a:r>
              <a:rPr dirty="0"/>
              <a:t> </a:t>
            </a:r>
            <a:r>
              <a:rPr dirty="0" err="1"/>
              <a:t>mexické</a:t>
            </a:r>
            <a:r>
              <a:rPr dirty="0"/>
              <a:t> </a:t>
            </a:r>
            <a:r>
              <a:rPr dirty="0" err="1"/>
              <a:t>fakulty</a:t>
            </a:r>
            <a:r>
              <a:rPr dirty="0"/>
              <a:t> od </a:t>
            </a:r>
            <a:r>
              <a:rPr dirty="0" err="1"/>
              <a:t>papeže</a:t>
            </a:r>
            <a:r>
              <a:rPr dirty="0"/>
              <a:t>.</a:t>
            </a:r>
          </a:p>
          <a:p>
            <a:pPr marL="303152" indent="-303152" defTabSz="398428">
              <a:spcBef>
                <a:spcPts val="2812"/>
              </a:spcBef>
              <a:defRPr sz="3492"/>
            </a:pPr>
            <a:r>
              <a:rPr dirty="0"/>
              <a:t>1949 - </a:t>
            </a:r>
            <a:r>
              <a:rPr dirty="0" err="1"/>
              <a:t>začátek</a:t>
            </a:r>
            <a:r>
              <a:rPr dirty="0"/>
              <a:t> </a:t>
            </a:r>
            <a:r>
              <a:rPr dirty="0" err="1"/>
              <a:t>Čepičkova</a:t>
            </a:r>
            <a:r>
              <a:rPr dirty="0"/>
              <a:t> </a:t>
            </a:r>
            <a:r>
              <a:rPr dirty="0" err="1"/>
              <a:t>plánu</a:t>
            </a:r>
            <a:r>
              <a:rPr dirty="0"/>
              <a:t> a </a:t>
            </a:r>
            <a:r>
              <a:rPr dirty="0" err="1"/>
              <a:t>následná</a:t>
            </a:r>
            <a:r>
              <a:rPr dirty="0"/>
              <a:t> </a:t>
            </a:r>
            <a:r>
              <a:rPr dirty="0" err="1"/>
              <a:t>exkomunikace</a:t>
            </a:r>
            <a:r>
              <a:rPr dirty="0"/>
              <a:t> KSČ a </a:t>
            </a:r>
            <a:r>
              <a:rPr dirty="0" err="1"/>
              <a:t>přerušení</a:t>
            </a:r>
            <a:r>
              <a:rPr dirty="0"/>
              <a:t> </a:t>
            </a:r>
            <a:r>
              <a:rPr dirty="0" err="1"/>
              <a:t>styků</a:t>
            </a:r>
            <a:r>
              <a:rPr dirty="0"/>
              <a:t> s </a:t>
            </a:r>
            <a:r>
              <a:rPr dirty="0" err="1"/>
              <a:t>Vatikánem</a:t>
            </a:r>
            <a:r>
              <a:rPr dirty="0"/>
              <a:t>.</a:t>
            </a:r>
          </a:p>
          <a:p>
            <a:pPr marL="303152" indent="-303152" defTabSz="398428">
              <a:spcBef>
                <a:spcPts val="2812"/>
              </a:spcBef>
              <a:defRPr sz="3492"/>
            </a:pPr>
            <a:r>
              <a:rPr dirty="0"/>
              <a:t>1950 - </a:t>
            </a:r>
            <a:r>
              <a:rPr dirty="0" err="1"/>
              <a:t>Procesy</a:t>
            </a:r>
            <a:r>
              <a:rPr dirty="0"/>
              <a:t> a </a:t>
            </a:r>
            <a:r>
              <a:rPr dirty="0" err="1"/>
              <a:t>Akce</a:t>
            </a:r>
            <a:r>
              <a:rPr dirty="0"/>
              <a:t> </a:t>
            </a:r>
            <a:r>
              <a:rPr dirty="0" err="1"/>
              <a:t>proti</a:t>
            </a:r>
            <a:r>
              <a:rPr dirty="0"/>
              <a:t> </a:t>
            </a:r>
            <a:r>
              <a:rPr dirty="0" err="1"/>
              <a:t>církvi</a:t>
            </a:r>
            <a:r>
              <a:rPr dirty="0"/>
              <a:t>. (K - </a:t>
            </a:r>
            <a:r>
              <a:rPr dirty="0" err="1"/>
              <a:t>zrušení</a:t>
            </a:r>
            <a:r>
              <a:rPr dirty="0"/>
              <a:t> </a:t>
            </a:r>
            <a:r>
              <a:rPr dirty="0" err="1"/>
              <a:t>klášterů</a:t>
            </a:r>
            <a:r>
              <a:rPr dirty="0"/>
              <a:t>, P - </a:t>
            </a:r>
            <a:r>
              <a:rPr dirty="0" err="1"/>
              <a:t>sjednocení</a:t>
            </a:r>
            <a:r>
              <a:rPr dirty="0"/>
              <a:t> </a:t>
            </a:r>
            <a:r>
              <a:rPr dirty="0" err="1"/>
              <a:t>řeckokatolické</a:t>
            </a:r>
            <a:r>
              <a:rPr dirty="0"/>
              <a:t> a </a:t>
            </a:r>
            <a:r>
              <a:rPr dirty="0" err="1"/>
              <a:t>pravoslavné</a:t>
            </a:r>
            <a:r>
              <a:rPr dirty="0"/>
              <a:t> </a:t>
            </a:r>
            <a:r>
              <a:rPr dirty="0" err="1"/>
              <a:t>církve</a:t>
            </a:r>
            <a:r>
              <a:rPr dirty="0"/>
              <a:t>, Ř - </a:t>
            </a:r>
            <a:r>
              <a:rPr dirty="0" err="1"/>
              <a:t>zrušení</a:t>
            </a:r>
            <a:r>
              <a:rPr dirty="0"/>
              <a:t> </a:t>
            </a:r>
            <a:r>
              <a:rPr dirty="0" err="1"/>
              <a:t>ženských</a:t>
            </a:r>
            <a:r>
              <a:rPr dirty="0"/>
              <a:t> </a:t>
            </a:r>
            <a:r>
              <a:rPr dirty="0" err="1"/>
              <a:t>řeholních</a:t>
            </a:r>
            <a:r>
              <a:rPr dirty="0"/>
              <a:t> </a:t>
            </a:r>
            <a:r>
              <a:rPr dirty="0" err="1"/>
              <a:t>společenstev</a:t>
            </a:r>
            <a:r>
              <a:rPr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61693756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157</TotalTime>
  <Words>543</Words>
  <Application>Microsoft Office PowerPoint</Application>
  <PresentationFormat>Širokoúhlá obrazovka</PresentationFormat>
  <Paragraphs>130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Berlín</vt:lpstr>
      <vt:lpstr>Snaha o vykořenění křesťanské minulosti v době komunismu v Československu</vt:lpstr>
      <vt:lpstr>Ideologie</vt:lpstr>
      <vt:lpstr>Komunismus vs Katolicismus</vt:lpstr>
      <vt:lpstr>Nástroje boje socialismu s Katolicismem</vt:lpstr>
      <vt:lpstr>Nástroje boje socialismu s Katolicismem</vt:lpstr>
      <vt:lpstr>Vývoj do roku 1948</vt:lpstr>
      <vt:lpstr>Josef Plojhar (1902-1981)</vt:lpstr>
      <vt:lpstr>Důležité kroky proti církvi</vt:lpstr>
      <vt:lpstr>Vrchol sporu mezi stranou a církví</vt:lpstr>
      <vt:lpstr>Alexej Čepička (1910-1990)</vt:lpstr>
      <vt:lpstr>Václav Kopecký (1897-1961)</vt:lpstr>
      <vt:lpstr>Případ Babice</vt:lpstr>
      <vt:lpstr>Milada Horáková (1901 – 1950)</vt:lpstr>
      <vt:lpstr>Proces s M. Horákovou</vt:lpstr>
      <vt:lpstr>Josef Toufar (1902 – 1950)</vt:lpstr>
      <vt:lpstr>Číhošťský zázrak</vt:lpstr>
      <vt:lpstr>Otázky</vt:lpstr>
      <vt:lpstr>Otázky</vt:lpstr>
      <vt:lpstr>Otázky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Případ Babice</dc:title>
  <dc:creator>Tereza Plochová</dc:creator>
  <cp:lastModifiedBy>Tereza Plochová</cp:lastModifiedBy>
  <cp:revision>38</cp:revision>
  <dcterms:created xsi:type="dcterms:W3CDTF">2017-11-01T19:27:26Z</dcterms:created>
  <dcterms:modified xsi:type="dcterms:W3CDTF">2017-11-02T10:51:00Z</dcterms:modified>
</cp:coreProperties>
</file>