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Source Code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2.xml"/><Relationship Id="rId18" Type="http://schemas.openxmlformats.org/officeDocument/2006/relationships/font" Target="fonts/AmaticS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8000"/>
              <a:buNone/>
              <a:defRPr sz="8000"/>
            </a:lvl1pPr>
            <a:lvl2pPr lvl="1" algn="ctr">
              <a:spcBef>
                <a:spcPts val="0"/>
              </a:spcBef>
              <a:buSzPts val="8000"/>
              <a:buNone/>
              <a:defRPr sz="8000"/>
            </a:lvl2pPr>
            <a:lvl3pPr lvl="2" algn="ctr">
              <a:spcBef>
                <a:spcPts val="0"/>
              </a:spcBef>
              <a:buSzPts val="8000"/>
              <a:buNone/>
              <a:defRPr sz="8000"/>
            </a:lvl3pPr>
            <a:lvl4pPr lvl="3" algn="ctr">
              <a:spcBef>
                <a:spcPts val="0"/>
              </a:spcBef>
              <a:buSzPts val="8000"/>
              <a:buNone/>
              <a:defRPr sz="8000"/>
            </a:lvl4pPr>
            <a:lvl5pPr lvl="4" algn="ctr">
              <a:spcBef>
                <a:spcPts val="0"/>
              </a:spcBef>
              <a:buSzPts val="8000"/>
              <a:buNone/>
              <a:defRPr sz="8000"/>
            </a:lvl5pPr>
            <a:lvl6pPr lvl="5" algn="ctr">
              <a:spcBef>
                <a:spcPts val="0"/>
              </a:spcBef>
              <a:buSzPts val="8000"/>
              <a:buNone/>
              <a:defRPr sz="8000"/>
            </a:lvl6pPr>
            <a:lvl7pPr lvl="6" algn="ctr">
              <a:spcBef>
                <a:spcPts val="0"/>
              </a:spcBef>
              <a:buSzPts val="8000"/>
              <a:buNone/>
              <a:defRPr sz="8000"/>
            </a:lvl7pPr>
            <a:lvl8pPr lvl="7" algn="ctr">
              <a:spcBef>
                <a:spcPts val="0"/>
              </a:spcBef>
              <a:buSzPts val="8000"/>
              <a:buNone/>
              <a:defRPr sz="8000"/>
            </a:lvl8pPr>
            <a:lvl9pPr lvl="8" algn="ctr">
              <a:spcBef>
                <a:spcPts val="0"/>
              </a:spcBef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000"/>
              <a:buNone/>
              <a:defRPr sz="4000"/>
            </a:lvl1pPr>
            <a:lvl2pPr lvl="1">
              <a:spcBef>
                <a:spcPts val="0"/>
              </a:spcBef>
              <a:buSzPts val="4000"/>
              <a:buNone/>
              <a:defRPr sz="4000"/>
            </a:lvl2pPr>
            <a:lvl3pPr lvl="2">
              <a:spcBef>
                <a:spcPts val="0"/>
              </a:spcBef>
              <a:buSzPts val="4000"/>
              <a:buNone/>
              <a:defRPr sz="4000"/>
            </a:lvl3pPr>
            <a:lvl4pPr lvl="3">
              <a:spcBef>
                <a:spcPts val="0"/>
              </a:spcBef>
              <a:buSzPts val="4000"/>
              <a:buNone/>
              <a:defRPr sz="4000"/>
            </a:lvl4pPr>
            <a:lvl5pPr lvl="4">
              <a:spcBef>
                <a:spcPts val="0"/>
              </a:spcBef>
              <a:buSzPts val="4000"/>
              <a:buNone/>
              <a:defRPr sz="4000"/>
            </a:lvl5pPr>
            <a:lvl6pPr lvl="5">
              <a:spcBef>
                <a:spcPts val="0"/>
              </a:spcBef>
              <a:buSzPts val="4000"/>
              <a:buNone/>
              <a:defRPr sz="4000"/>
            </a:lvl6pPr>
            <a:lvl7pPr lvl="6">
              <a:spcBef>
                <a:spcPts val="0"/>
              </a:spcBef>
              <a:buSzPts val="4000"/>
              <a:buNone/>
              <a:defRPr sz="4000"/>
            </a:lvl7pPr>
            <a:lvl8pPr lvl="7">
              <a:spcBef>
                <a:spcPts val="0"/>
              </a:spcBef>
              <a:buSzPts val="4000"/>
              <a:buNone/>
              <a:defRPr sz="4000"/>
            </a:lvl8pPr>
            <a:lvl9pPr lvl="8">
              <a:spcBef>
                <a:spcPts val="0"/>
              </a:spcBef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400"/>
              <a:buNone/>
              <a:defRPr sz="5400"/>
            </a:lvl1pPr>
            <a:lvl2pPr lvl="1" algn="ctr">
              <a:spcBef>
                <a:spcPts val="0"/>
              </a:spcBef>
              <a:buSzPts val="5400"/>
              <a:buNone/>
              <a:defRPr sz="5400"/>
            </a:lvl2pPr>
            <a:lvl3pPr lvl="2" algn="ctr">
              <a:spcBef>
                <a:spcPts val="0"/>
              </a:spcBef>
              <a:buSzPts val="5400"/>
              <a:buNone/>
              <a:defRPr sz="5400"/>
            </a:lvl3pPr>
            <a:lvl4pPr lvl="3" algn="ctr">
              <a:spcBef>
                <a:spcPts val="0"/>
              </a:spcBef>
              <a:buSzPts val="5400"/>
              <a:buNone/>
              <a:defRPr sz="5400"/>
            </a:lvl4pPr>
            <a:lvl5pPr lvl="4" algn="ctr">
              <a:spcBef>
                <a:spcPts val="0"/>
              </a:spcBef>
              <a:buSzPts val="5400"/>
              <a:buNone/>
              <a:defRPr sz="5400"/>
            </a:lvl5pPr>
            <a:lvl6pPr lvl="5" algn="ctr">
              <a:spcBef>
                <a:spcPts val="0"/>
              </a:spcBef>
              <a:buSzPts val="5400"/>
              <a:buNone/>
              <a:defRPr sz="5400"/>
            </a:lvl6pPr>
            <a:lvl7pPr lvl="6" algn="ctr">
              <a:spcBef>
                <a:spcPts val="0"/>
              </a:spcBef>
              <a:buSzPts val="5400"/>
              <a:buNone/>
              <a:defRPr sz="5400"/>
            </a:lvl7pPr>
            <a:lvl8pPr lvl="7" algn="ctr">
              <a:spcBef>
                <a:spcPts val="0"/>
              </a:spcBef>
              <a:buSzPts val="5400"/>
              <a:buNone/>
              <a:defRPr sz="5400"/>
            </a:lvl8pPr>
            <a:lvl9pPr lvl="8" algn="ctr">
              <a:spcBef>
                <a:spcPts val="0"/>
              </a:spcBef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dejepisvkostce.estranky.cz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s" sz="6000">
                <a:solidFill>
                  <a:srgbClr val="000000"/>
                </a:solidFill>
                <a:highlight>
                  <a:srgbClr val="FFFFFF"/>
                </a:highlight>
              </a:rPr>
              <a:t>Starověk a středověk v ústní tradici – jak dějiny ovlivnily ústní slovesnost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s" sz="1800"/>
              <a:t>Kristýna Nitschová a Barbora Náglová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cs">
                <a:solidFill>
                  <a:srgbClr val="F3F3F3"/>
                </a:solidFill>
              </a:rPr>
              <a:t>odpovědi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jakého biblického příběhu vzniklo označení “solný”?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b="1" i="1" lang="c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Sodomě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označení nevzniklo z biblického příběhu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Desatera božích přikázání</a:t>
            </a:r>
            <a:b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lidé vyjadřovali, když si sypali popel hlavu?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radost ze života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b="1" i="1" lang="c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smutek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popel si na hlavu nesypali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94825" y="338225"/>
            <a:ext cx="82575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23850" lvl="0" marL="457200" rtl="0">
              <a:lnSpc>
                <a:spcPct val="115000"/>
              </a:lnSpc>
              <a:spcBef>
                <a:spcPts val="900"/>
              </a:spcBef>
              <a:buSzPts val="1500"/>
              <a:buChar char="★"/>
            </a:pPr>
            <a:r>
              <a:rPr lang="cs" sz="1500"/>
              <a:t>FUČÍK, B., POKORNÝ, J. Zakopaný pes, aneb, O tom jak, proč a kde vznikla některá slova, jména, rčení, úsloví, pořekadla a přísloví. 2., dopln. vyd. Praha: Albatros, 1992, 253 s. ISBN 80-00-00294-9..</a:t>
            </a:r>
          </a:p>
          <a:p>
            <a:pPr indent="0" lvl="0" marL="0" rtl="0">
              <a:lnSpc>
                <a:spcPct val="115000"/>
              </a:lnSpc>
              <a:spcBef>
                <a:spcPts val="900"/>
              </a:spcBef>
              <a:buNone/>
            </a:pPr>
            <a:r>
              <a:t/>
            </a:r>
            <a:endParaRPr sz="1500"/>
          </a:p>
          <a:p>
            <a:pPr indent="-323850" lvl="0" marL="457200" rtl="0">
              <a:lnSpc>
                <a:spcPct val="115000"/>
              </a:lnSpc>
              <a:spcBef>
                <a:spcPts val="900"/>
              </a:spcBef>
              <a:buSzPts val="1500"/>
              <a:buChar char="★"/>
            </a:pPr>
            <a:r>
              <a:rPr lang="cs" sz="1500"/>
              <a:t>SCHNEEBERGER, Vilém. Začněme u Adama, aneb, Okřídlená biblická rčení. 1. vyd. Praha: Návrat domů, 2003. 181 s. ISBN 80-7255-090-X.</a:t>
            </a:r>
          </a:p>
          <a:p>
            <a:pPr indent="0" lvl="0" marL="0" rtl="0">
              <a:lnSpc>
                <a:spcPct val="115000"/>
              </a:lnSpc>
              <a:spcBef>
                <a:spcPts val="900"/>
              </a:spcBef>
              <a:buNone/>
            </a:pPr>
            <a:r>
              <a:t/>
            </a:r>
            <a:endParaRPr sz="1500"/>
          </a:p>
          <a:p>
            <a:pPr indent="-323850" lvl="0" marL="457200" rtl="0">
              <a:spcBef>
                <a:spcPts val="0"/>
              </a:spcBef>
              <a:buSzPts val="1500"/>
              <a:buChar char="★"/>
            </a:pPr>
            <a:r>
              <a:rPr lang="cs" sz="1500" u="sng">
                <a:hlinkClick r:id="rId3"/>
              </a:rPr>
              <a:t>http://www.dejepisvkostce.estranky.cz</a:t>
            </a:r>
            <a:r>
              <a:rPr lang="cs" sz="15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90250" y="526350"/>
            <a:ext cx="78723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cs"/>
              <a:t>děkujeme za pozornost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0" y="0"/>
            <a:ext cx="2099100" cy="97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s"/>
              <a:t>Starověk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618150" y="1551225"/>
            <a:ext cx="7919400" cy="3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s" sz="2000"/>
              <a:t>Doba vzniku a rozšíření písma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★"/>
            </a:pPr>
            <a:r>
              <a:rPr lang="cs" sz="2000"/>
              <a:t>Vznik prvních státních útvarů -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cs" sz="2000"/>
              <a:t>	Mezopotámie, Egypt..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s" sz="2000"/>
              <a:t>Klínové písmo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s" sz="2000"/>
              <a:t>Bible - Starý zákon (10.-5.st.př.n.l.)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s" sz="2000"/>
              <a:t>Epos o Gilgamešovi (1700 př.n.l.)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s" sz="2000"/>
              <a:t>Homér - Ilias a Odyssea (8.st.př.n.l.)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★"/>
            </a:pPr>
            <a:r>
              <a:rPr lang="cs" sz="2000"/>
              <a:t>Zánik západořímské říše 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cs" sz="2000"/>
              <a:t>(476 n. l.)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425" y="233424"/>
            <a:ext cx="1947800" cy="30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822" y="128075"/>
            <a:ext cx="1751995" cy="28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0475" y="2938780"/>
            <a:ext cx="1752000" cy="174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4224" y="2938775"/>
            <a:ext cx="1398826" cy="209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0" y="0"/>
            <a:ext cx="2379300" cy="1083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s"/>
              <a:t>středověk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653150" y="1469575"/>
            <a:ext cx="76860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s" sz="2000"/>
              <a:t>Začíná r. 476 n.l. pádem západořímské říše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s" sz="2000"/>
              <a:t>Formují se jednotlivé národy a jejich písemnictví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★"/>
            </a:pPr>
            <a:r>
              <a:rPr lang="cs" sz="2000"/>
              <a:t>Píseň o Rollandovi (9. století)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s" sz="2000"/>
              <a:t>Jacobus de Voragine - Legenda Aurea (13. století)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s" sz="2000"/>
              <a:t>Marco Polo - Milion (13. století)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★"/>
            </a:pPr>
            <a:r>
              <a:rPr lang="cs" sz="2000"/>
              <a:t>Zánik objevení Ameriky nebo 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cs" sz="2000"/>
              <a:t>pádem Konstantinopole r. 1453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14118" l="0" r="3670" t="0"/>
          <a:stretch/>
        </p:blipFill>
        <p:spPr>
          <a:xfrm>
            <a:off x="6652425" y="107725"/>
            <a:ext cx="1569075" cy="20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975" y="2789529"/>
            <a:ext cx="1569075" cy="222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7849" y="2210996"/>
            <a:ext cx="2050699" cy="2932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0" y="0"/>
            <a:ext cx="3312000" cy="954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s"/>
              <a:t>ústní tradice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90250" y="1422925"/>
            <a:ext cx="7674300" cy="3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s" sz="2000"/>
              <a:t>V dobách, kdy nebyla televize, noviny, časopisy a internet, se lidé scházeli ve společenských místnostech, chodili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cs" sz="2000"/>
              <a:t>na kázání a slýchali a učili se biblické příběhy.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cs" sz="2000"/>
              <a:t>Tyto příběhy dnes běžně používáme, aniž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cs" sz="2000"/>
              <a:t>bychom znali, jak vznikly. Všechna rčení,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cs" sz="2000"/>
              <a:t>přísloví a úsloví vznikly právě z Bible.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400" y="2036822"/>
            <a:ext cx="2005176" cy="289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0" y="0"/>
            <a:ext cx="3370200" cy="909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s"/>
              <a:t>biblická rčení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01525" y="1329600"/>
            <a:ext cx="5271900" cy="3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ts val="2000"/>
              <a:buChar char="★"/>
            </a:pPr>
            <a:r>
              <a:rPr lang="cs" sz="2000"/>
              <a:t>Stát jako solný sloup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ts val="2000"/>
              <a:buChar char="★"/>
            </a:pPr>
            <a:r>
              <a:rPr lang="cs" sz="2000"/>
              <a:t>Oko za oko, zub za zub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ts val="2000"/>
              <a:buChar char="★"/>
            </a:pPr>
            <a:r>
              <a:rPr lang="cs" sz="2000"/>
              <a:t>Hodného nepálí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ts val="2000"/>
              <a:buChar char="★"/>
            </a:pPr>
            <a:r>
              <a:rPr lang="cs" sz="2000"/>
              <a:t>Sypat si popel na hlavu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ts val="2000"/>
              <a:buChar char="★"/>
            </a:pPr>
            <a:r>
              <a:rPr lang="cs" sz="2000"/>
              <a:t>Co v srdci, to na jazyku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ts val="2000"/>
              <a:buChar char="★"/>
            </a:pPr>
            <a:r>
              <a:rPr lang="cs" sz="2000"/>
              <a:t>Víra hory přenáší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438" y="2621025"/>
            <a:ext cx="2652550" cy="22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200" y="199050"/>
            <a:ext cx="3065775" cy="230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0200" y="3257425"/>
            <a:ext cx="2492325" cy="13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s">
                <a:solidFill>
                  <a:srgbClr val="FFFFFF"/>
                </a:solidFill>
              </a:rPr>
              <a:t>Jak vznikla některá úsloví, které používáme dodnes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Držet palce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Dát někomu košem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Být pod pantoflem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Chytit příležitost za pačesy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O.K. - </a:t>
            </a: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 quai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[ó ké], </a:t>
            </a: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okeh, 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killed, all correct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★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Španělská vesnice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290" y="1093855"/>
            <a:ext cx="2133600" cy="156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968" y="1140125"/>
            <a:ext cx="2007344" cy="14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2300" y="3227025"/>
            <a:ext cx="2354150" cy="14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8438" y="2957425"/>
            <a:ext cx="1333475" cy="201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s">
                <a:solidFill>
                  <a:srgbClr val="FFFFFF"/>
                </a:solidFill>
              </a:rPr>
              <a:t>otázky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si lidé dříve vysvětlovali ‘držení palců’?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Zabránilo to úniku zlých démonů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Chtěli si zajistit větší úrodu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Nemohli vyzradit žádné tajemství</a:t>
            </a:r>
            <a:b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Které z následujících úsloví použil Goethe?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česká vesnice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ohavné až španělské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španělská vesnice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cs">
                <a:solidFill>
                  <a:srgbClr val="FFFFFF"/>
                </a:solidFill>
              </a:rPr>
              <a:t>otázky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jakého biblického příběhu vzniklo označení “solný”?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Sodomě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označení nevzniklo z biblického příběhu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Desatera božích přikázání</a:t>
            </a:r>
            <a:b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lidé vyjadřovali, když si sypali popel hlavu?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radost ze života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smutek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popel si na hlavu nesypali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s">
                <a:solidFill>
                  <a:srgbClr val="F3F3F3"/>
                </a:solidFill>
              </a:rPr>
              <a:t>odpovědi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si lidé dříve vysvětlovali ‘držení palců’?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b="1" lang="c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Zabránilo to úniku zlých démonů, kteří by mohli škodit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Chtěli si zajistit větší úrodu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Nemohli vyzradit žádné tajemství</a:t>
            </a:r>
            <a:b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i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Které z následujících úsloví použil Goethe?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česká vesnice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ohavné až španělské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b="1" lang="c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španělská vesnice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