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6" r:id="rId5"/>
    <p:sldId id="283" r:id="rId6"/>
    <p:sldId id="280" r:id="rId7"/>
    <p:sldId id="281" r:id="rId8"/>
    <p:sldId id="284" r:id="rId9"/>
    <p:sldId id="287" r:id="rId10"/>
    <p:sldId id="258" r:id="rId11"/>
    <p:sldId id="260" r:id="rId12"/>
    <p:sldId id="261" r:id="rId13"/>
    <p:sldId id="262" r:id="rId14"/>
    <p:sldId id="263" r:id="rId15"/>
    <p:sldId id="265" r:id="rId16"/>
    <p:sldId id="264" r:id="rId17"/>
    <p:sldId id="276" r:id="rId18"/>
    <p:sldId id="277" r:id="rId19"/>
    <p:sldId id="278" r:id="rId20"/>
    <p:sldId id="259" r:id="rId21"/>
    <p:sldId id="266" r:id="rId22"/>
    <p:sldId id="267" r:id="rId23"/>
    <p:sldId id="268" r:id="rId24"/>
    <p:sldId id="269" r:id="rId25"/>
    <p:sldId id="270" r:id="rId26"/>
    <p:sldId id="288" r:id="rId27"/>
    <p:sldId id="271" r:id="rId28"/>
    <p:sldId id="272" r:id="rId29"/>
    <p:sldId id="273" r:id="rId30"/>
    <p:sldId id="274" r:id="rId31"/>
    <p:sldId id="275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89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76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4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2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92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75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61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07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20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53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53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54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33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23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6D6BF9-0CA9-4857-B93E-F3C800B6E70C}" type="datetimeFigureOut">
              <a:rPr lang="cs-CZ" smtClean="0"/>
              <a:t>11. 11. 2018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D3A1-3015-4FDC-8095-63E83C149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71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E4C3A-262B-4363-AF9B-F4ED7A34B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Bohové mořští, pozemní a podsvětní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13C708-FC07-4D5E-A324-9A7E6C30A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Zita </a:t>
            </a:r>
            <a:r>
              <a:rPr lang="cs-CZ" dirty="0" err="1"/>
              <a:t>kovandová</a:t>
            </a:r>
            <a:r>
              <a:rPr lang="cs-CZ" dirty="0"/>
              <a:t>, </a:t>
            </a:r>
            <a:r>
              <a:rPr lang="cs-CZ" dirty="0" err="1"/>
              <a:t>klára</a:t>
            </a:r>
            <a:r>
              <a:rPr lang="cs-CZ" dirty="0"/>
              <a:t> </a:t>
            </a:r>
            <a:r>
              <a:rPr lang="cs-CZ" dirty="0" err="1"/>
              <a:t>tačnerová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40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0E70C-8141-44D2-9ECB-BA843955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r>
              <a:rPr lang="cs-CZ" dirty="0"/>
              <a:t>Mořští bohové</a:t>
            </a:r>
          </a:p>
        </p:txBody>
      </p:sp>
    </p:spTree>
    <p:extLst>
      <p:ext uri="{BB962C8B-B14F-4D97-AF65-F5344CB8AC3E}">
        <p14:creationId xmlns:p14="http://schemas.microsoft.com/office/powerpoint/2010/main" val="413334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36624-8DB4-4201-9A38-04035D6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Pontos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2270BC-C4B8-45E5-8AA0-3049236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Bůh hlubin vnitřního moře</a:t>
            </a:r>
          </a:p>
          <a:p>
            <a:r>
              <a:rPr lang="cs-CZ" dirty="0"/>
              <a:t>Jeden z nejstarších bohů</a:t>
            </a:r>
          </a:p>
          <a:p>
            <a:r>
              <a:rPr lang="cs-CZ" dirty="0"/>
              <a:t>Slovo </a:t>
            </a:r>
            <a:r>
              <a:rPr lang="cs-CZ" dirty="0" err="1"/>
              <a:t>pontos</a:t>
            </a:r>
            <a:r>
              <a:rPr lang="cs-CZ" dirty="0"/>
              <a:t>, </a:t>
            </a:r>
            <a:r>
              <a:rPr lang="cs-CZ" dirty="0" err="1"/>
              <a:t>pontus</a:t>
            </a:r>
            <a:r>
              <a:rPr lang="cs-CZ" dirty="0"/>
              <a:t> znamená v řečtině a latině moře</a:t>
            </a:r>
          </a:p>
          <a:p>
            <a:r>
              <a:rPr lang="cs-CZ" dirty="0"/>
              <a:t>Syn bohyně země </a:t>
            </a:r>
            <a:r>
              <a:rPr lang="cs-CZ" dirty="0" err="1"/>
              <a:t>Gaie</a:t>
            </a:r>
            <a:r>
              <a:rPr lang="cs-CZ" dirty="0"/>
              <a:t>, která ho zrodila sama ze sebe a pak s ním vstoupila do manželství </a:t>
            </a:r>
          </a:p>
        </p:txBody>
      </p:sp>
    </p:spTree>
    <p:extLst>
      <p:ext uri="{BB962C8B-B14F-4D97-AF65-F5344CB8AC3E}">
        <p14:creationId xmlns:p14="http://schemas.microsoft.com/office/powerpoint/2010/main" val="276731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6F891-8917-4D6D-B944-067C6AC1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Néreus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53ED51-8750-4F90-B2D0-EA1DAB3E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69167" cy="4195481"/>
          </a:xfrm>
        </p:spPr>
        <p:txBody>
          <a:bodyPr/>
          <a:lstStyle/>
          <a:p>
            <a:r>
              <a:rPr lang="cs-CZ" dirty="0"/>
              <a:t>Mořský bůh označován jako „Mořský stařec“</a:t>
            </a:r>
          </a:p>
          <a:p>
            <a:r>
              <a:rPr lang="cs-CZ" dirty="0"/>
              <a:t>Syn boha mořských hlubin Ponta a bohyně země </a:t>
            </a:r>
            <a:r>
              <a:rPr lang="cs-CZ" dirty="0" err="1"/>
              <a:t>Gaie</a:t>
            </a:r>
            <a:endParaRPr lang="cs-CZ" dirty="0"/>
          </a:p>
          <a:p>
            <a:r>
              <a:rPr lang="cs-CZ" dirty="0"/>
              <a:t>Manželka </a:t>
            </a:r>
            <a:r>
              <a:rPr lang="cs-CZ" dirty="0" err="1"/>
              <a:t>Dórida</a:t>
            </a:r>
            <a:endParaRPr lang="cs-CZ" dirty="0"/>
          </a:p>
          <a:p>
            <a:r>
              <a:rPr lang="cs-CZ" dirty="0"/>
              <a:t>Žil v Egejském moři</a:t>
            </a:r>
          </a:p>
          <a:p>
            <a:r>
              <a:rPr lang="cs-CZ" dirty="0"/>
              <a:t>Uměl měnit podobu, byl nadán věšteckým duchem a byl proslulý svou pravdomluvností</a:t>
            </a:r>
          </a:p>
          <a:p>
            <a:r>
              <a:rPr lang="cs-CZ" dirty="0"/>
              <a:t>K lidem byl velice přívětivý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VÃ½sledek obrÃ¡zku pro nÃ©reus">
            <a:extLst>
              <a:ext uri="{FF2B5EF4-FFF2-40B4-BE49-F238E27FC236}">
                <a16:creationId xmlns:a16="http://schemas.microsoft.com/office/drawing/2014/main" id="{2FABD990-706A-4210-90B1-EC8509AE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0" y="2052918"/>
            <a:ext cx="4769167" cy="339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9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DB2AE-9227-4FE0-9DFB-590C1CC1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Nereovny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F9C98-2E60-4532-8433-733F418B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872675" cy="4195481"/>
          </a:xfrm>
        </p:spPr>
        <p:txBody>
          <a:bodyPr/>
          <a:lstStyle/>
          <a:p>
            <a:r>
              <a:rPr lang="cs-CZ" dirty="0"/>
              <a:t>Dcery mořského boha </a:t>
            </a:r>
            <a:r>
              <a:rPr lang="cs-CZ" dirty="0" err="1"/>
              <a:t>Nérea</a:t>
            </a:r>
            <a:r>
              <a:rPr lang="cs-CZ" dirty="0"/>
              <a:t> a jeho manželky </a:t>
            </a:r>
            <a:r>
              <a:rPr lang="cs-CZ" dirty="0" err="1"/>
              <a:t>Dóridy</a:t>
            </a:r>
            <a:r>
              <a:rPr lang="cs-CZ" dirty="0"/>
              <a:t>, mořské nymfy</a:t>
            </a:r>
          </a:p>
          <a:p>
            <a:r>
              <a:rPr lang="cs-CZ" dirty="0"/>
              <a:t>Nižší mořské bohyně, které sídlily ve vnitřním moři ve stříbrných jeskyních na dně moře</a:t>
            </a:r>
          </a:p>
          <a:p>
            <a:r>
              <a:rPr lang="cs-CZ" dirty="0"/>
              <a:t>Zabývaly se hudbou a tancem</a:t>
            </a:r>
          </a:p>
          <a:p>
            <a:r>
              <a:rPr lang="cs-CZ" dirty="0"/>
              <a:t>Měli přívětivou povahu a chránily mořeplavce</a:t>
            </a:r>
          </a:p>
          <a:p>
            <a:r>
              <a:rPr lang="cs-CZ" dirty="0" err="1"/>
              <a:t>Amfitítra</a:t>
            </a:r>
            <a:r>
              <a:rPr lang="cs-CZ" dirty="0"/>
              <a:t>, </a:t>
            </a:r>
            <a:r>
              <a:rPr lang="cs-CZ" dirty="0" err="1"/>
              <a:t>Thetis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VÃ½sledek obrÃ¡zku pro amfitrÃ­ta">
            <a:extLst>
              <a:ext uri="{FF2B5EF4-FFF2-40B4-BE49-F238E27FC236}">
                <a16:creationId xmlns:a16="http://schemas.microsoft.com/office/drawing/2014/main" id="{44A1287B-3112-4481-99C8-706A45D6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73" y="1853248"/>
            <a:ext cx="3146611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8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A0400-D9D5-4C93-A091-9CF8B34E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Forkýs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163FE-59B8-41EA-BC15-BD2C9346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81294" cy="41954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Strážce moře a všech mořských oblud</a:t>
            </a:r>
          </a:p>
          <a:p>
            <a:r>
              <a:rPr lang="cs-CZ" dirty="0"/>
              <a:t>Syn boha mořských hlubin Ponta a bohyně země </a:t>
            </a:r>
            <a:r>
              <a:rPr lang="cs-CZ" dirty="0" err="1"/>
              <a:t>Gaie</a:t>
            </a:r>
            <a:endParaRPr lang="cs-CZ" dirty="0"/>
          </a:p>
          <a:p>
            <a:r>
              <a:rPr lang="cs-CZ" dirty="0"/>
              <a:t>S manželkou </a:t>
            </a:r>
            <a:r>
              <a:rPr lang="cs-CZ" dirty="0" err="1"/>
              <a:t>Kétou</a:t>
            </a:r>
            <a:r>
              <a:rPr lang="cs-CZ" dirty="0"/>
              <a:t> měl řady obludných potomků</a:t>
            </a:r>
          </a:p>
          <a:p>
            <a:pPr>
              <a:buFontTx/>
              <a:buChar char="-"/>
            </a:pPr>
            <a:r>
              <a:rPr lang="cs-CZ" dirty="0"/>
              <a:t>tři ohavné </a:t>
            </a:r>
            <a:r>
              <a:rPr lang="cs-CZ" dirty="0" err="1"/>
              <a:t>Graie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tři Gorgony</a:t>
            </a:r>
          </a:p>
          <a:p>
            <a:pPr>
              <a:buFontTx/>
              <a:buChar char="-"/>
            </a:pPr>
            <a:r>
              <a:rPr lang="cs-CZ" dirty="0"/>
              <a:t>draka </a:t>
            </a:r>
            <a:r>
              <a:rPr lang="cs-CZ" dirty="0" err="1"/>
              <a:t>Ládóna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nymfu </a:t>
            </a:r>
            <a:r>
              <a:rPr lang="cs-CZ" dirty="0" err="1"/>
              <a:t>Thoósu</a:t>
            </a:r>
            <a:endParaRPr lang="cs-CZ" dirty="0"/>
          </a:p>
          <a:p>
            <a:r>
              <a:rPr lang="cs-CZ" dirty="0"/>
              <a:t>S bohyní mořské síly </a:t>
            </a:r>
            <a:r>
              <a:rPr lang="cs-CZ" dirty="0" err="1"/>
              <a:t>Krataií</a:t>
            </a:r>
            <a:r>
              <a:rPr lang="cs-CZ" dirty="0"/>
              <a:t> měl dceru Skyllu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56F02FA2-00E7-46F1-81B8-093C1829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2918"/>
            <a:ext cx="4896216" cy="29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7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E9A7-F3B5-407A-96D5-5196BB70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Kétó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34E451-895F-4697-97F1-1FFF7E06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999630" cy="4195481"/>
          </a:xfrm>
        </p:spPr>
        <p:txBody>
          <a:bodyPr/>
          <a:lstStyle/>
          <a:p>
            <a:r>
              <a:rPr lang="cs-CZ" dirty="0"/>
              <a:t>Mořská bohyně</a:t>
            </a:r>
          </a:p>
          <a:p>
            <a:r>
              <a:rPr lang="cs-CZ" dirty="0"/>
              <a:t>Dcera boha mořských hlubin Ponta a bohyně země </a:t>
            </a:r>
            <a:r>
              <a:rPr lang="cs-CZ" dirty="0" err="1"/>
              <a:t>Gaie</a:t>
            </a:r>
            <a:endParaRPr lang="cs-CZ" dirty="0"/>
          </a:p>
          <a:p>
            <a:r>
              <a:rPr lang="cs-CZ" dirty="0"/>
              <a:t>Byla zosobněním všech hrůz a děsů na moři i v jeho hlubinách</a:t>
            </a:r>
          </a:p>
          <a:p>
            <a:r>
              <a:rPr lang="cs-CZ" dirty="0"/>
              <a:t>Ošklivá, už od narození stará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https://upload.wikimedia.org/wikipedia/commons/thumb/2/24/Perseus%2C_A_Book_of_Myths.jpg/220px-Perseus%2C_A_Book_of_Myths.jpg">
            <a:extLst>
              <a:ext uri="{FF2B5EF4-FFF2-40B4-BE49-F238E27FC236}">
                <a16:creationId xmlns:a16="http://schemas.microsoft.com/office/drawing/2014/main" id="{9194FA78-EBE6-450E-ABE2-0455A677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02" y="1902543"/>
            <a:ext cx="2930628" cy="41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gorgony">
            <a:extLst>
              <a:ext uri="{FF2B5EF4-FFF2-40B4-BE49-F238E27FC236}">
                <a16:creationId xmlns:a16="http://schemas.microsoft.com/office/drawing/2014/main" id="{EDD252B6-839C-4B4B-8221-BDB96876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89" y="1902543"/>
            <a:ext cx="2930628" cy="37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7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2191C-5074-4987-9739-D70339F6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Thaumás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F32D4F-2175-46BD-B87D-A9372E717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191359" cy="4195481"/>
          </a:xfrm>
        </p:spPr>
        <p:txBody>
          <a:bodyPr/>
          <a:lstStyle/>
          <a:p>
            <a:r>
              <a:rPr lang="cs-CZ" dirty="0"/>
              <a:t>Bůh přírodních úkazů na moři</a:t>
            </a:r>
          </a:p>
          <a:p>
            <a:r>
              <a:rPr lang="cs-CZ" dirty="0"/>
              <a:t>Syn boha mořských hlubin Ponta a bohyně země </a:t>
            </a:r>
            <a:r>
              <a:rPr lang="cs-CZ" dirty="0" err="1"/>
              <a:t>Gaie</a:t>
            </a:r>
            <a:endParaRPr lang="cs-CZ" dirty="0"/>
          </a:p>
          <a:p>
            <a:r>
              <a:rPr lang="cs-CZ" dirty="0"/>
              <a:t>Předváděl se lidem a byl jimi obdivován</a:t>
            </a:r>
          </a:p>
          <a:p>
            <a:r>
              <a:rPr lang="cs-CZ" dirty="0"/>
              <a:t>Jeho manželkou byla </a:t>
            </a:r>
            <a:r>
              <a:rPr lang="cs-CZ" dirty="0" err="1"/>
              <a:t>Ókeanovna</a:t>
            </a:r>
            <a:r>
              <a:rPr lang="cs-CZ" dirty="0"/>
              <a:t> </a:t>
            </a:r>
            <a:r>
              <a:rPr lang="cs-CZ" dirty="0" err="1"/>
              <a:t>Élektra</a:t>
            </a:r>
            <a:r>
              <a:rPr lang="cs-CZ" dirty="0"/>
              <a:t>, se kterou měl čtyři dcery, tři ohavné Harpyje a krásnou bohyni duhy Iris</a:t>
            </a:r>
          </a:p>
        </p:txBody>
      </p:sp>
      <p:pic>
        <p:nvPicPr>
          <p:cNvPr id="3074" name="Picture 2" descr="ÅeckÃ¡ bohynÄ duhy">
            <a:extLst>
              <a:ext uri="{FF2B5EF4-FFF2-40B4-BE49-F238E27FC236}">
                <a16:creationId xmlns:a16="http://schemas.microsoft.com/office/drawing/2014/main" id="{93597ECA-E0D9-4EEE-8E13-3856174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46" y="2052918"/>
            <a:ext cx="284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harpyje bÃ¡je a povÄsti">
            <a:extLst>
              <a:ext uri="{FF2B5EF4-FFF2-40B4-BE49-F238E27FC236}">
                <a16:creationId xmlns:a16="http://schemas.microsoft.com/office/drawing/2014/main" id="{EEC354D4-A1ED-4927-B510-55BCD8EB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1" y="2052918"/>
            <a:ext cx="2846559" cy="30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C71A7-3DD4-4BE7-9C07-03F1515B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Ókeanos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6B029A-7035-495C-AD93-780DF66C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677127" cy="4195481"/>
          </a:xfrm>
        </p:spPr>
        <p:txBody>
          <a:bodyPr/>
          <a:lstStyle/>
          <a:p>
            <a:r>
              <a:rPr lang="cs-CZ" dirty="0"/>
              <a:t>Syn boha nebe </a:t>
            </a:r>
            <a:r>
              <a:rPr lang="cs-CZ" dirty="0" err="1"/>
              <a:t>Úrana</a:t>
            </a:r>
            <a:r>
              <a:rPr lang="cs-CZ" dirty="0"/>
              <a:t> a matky země </a:t>
            </a:r>
            <a:r>
              <a:rPr lang="cs-CZ" dirty="0" err="1"/>
              <a:t>Gaie</a:t>
            </a:r>
            <a:endParaRPr lang="cs-CZ" dirty="0"/>
          </a:p>
          <a:p>
            <a:r>
              <a:rPr lang="cs-CZ" dirty="0"/>
              <a:t>Bůh nekonečných a nesmírně hlubokých vod kolem celé země, bůh vnějšího moře přístupného jen bohům</a:t>
            </a:r>
          </a:p>
          <a:p>
            <a:r>
              <a:rPr lang="cs-CZ" dirty="0"/>
              <a:t>S manželkou </a:t>
            </a:r>
            <a:r>
              <a:rPr lang="cs-CZ" dirty="0" err="1"/>
              <a:t>Téthyí</a:t>
            </a:r>
            <a:r>
              <a:rPr lang="cs-CZ" dirty="0"/>
              <a:t> měl šest tisíc dcer a synů</a:t>
            </a:r>
          </a:p>
          <a:p>
            <a:endParaRPr lang="cs-CZ" dirty="0"/>
          </a:p>
        </p:txBody>
      </p:sp>
      <p:pic>
        <p:nvPicPr>
          <p:cNvPr id="13314" name="Picture 2" descr="VÃ½sledek obrÃ¡zku pro okeanos fontÃ¡na di trevi">
            <a:extLst>
              <a:ext uri="{FF2B5EF4-FFF2-40B4-BE49-F238E27FC236}">
                <a16:creationId xmlns:a16="http://schemas.microsoft.com/office/drawing/2014/main" id="{6D16D79E-2573-4FD1-9650-7F78E269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29" y="826881"/>
            <a:ext cx="4009015" cy="54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8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78AE6-3E7D-441A-913D-93F8133A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Ókeanovny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AD335A-771A-4C86-9674-89B350349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Dcery Titána </a:t>
            </a:r>
            <a:r>
              <a:rPr lang="cs-CZ" dirty="0" err="1"/>
              <a:t>Ókeana</a:t>
            </a:r>
            <a:r>
              <a:rPr lang="cs-CZ" dirty="0"/>
              <a:t> a jeho manželky </a:t>
            </a:r>
            <a:r>
              <a:rPr lang="cs-CZ" dirty="0" err="1"/>
              <a:t>Téthye</a:t>
            </a:r>
            <a:r>
              <a:rPr lang="cs-CZ" dirty="0"/>
              <a:t>, mořské bohyně vnějšího moře</a:t>
            </a:r>
          </a:p>
          <a:p>
            <a:r>
              <a:rPr lang="cs-CZ" dirty="0"/>
              <a:t>Antičtí umělci zobrazovali </a:t>
            </a:r>
            <a:r>
              <a:rPr lang="cs-CZ" dirty="0" err="1"/>
              <a:t>Ókeanovny</a:t>
            </a:r>
            <a:r>
              <a:rPr lang="cs-CZ" dirty="0"/>
              <a:t> v podobě krásných dívek nebo mladých žen; vážná a zasmušilá bývala z nich jedině </a:t>
            </a:r>
            <a:r>
              <a:rPr lang="cs-CZ" dirty="0" err="1"/>
              <a:t>Styx</a:t>
            </a:r>
            <a:endParaRPr lang="cs-CZ" dirty="0"/>
          </a:p>
          <a:p>
            <a:r>
              <a:rPr lang="cs-CZ" dirty="0"/>
              <a:t>Podobaly se </a:t>
            </a:r>
            <a:r>
              <a:rPr lang="cs-CZ" dirty="0" err="1"/>
              <a:t>Néreovnám</a:t>
            </a:r>
            <a:r>
              <a:rPr lang="cs-CZ" dirty="0"/>
              <a:t>, které byly bohyněmi "vnitřního moře"</a:t>
            </a:r>
          </a:p>
        </p:txBody>
      </p:sp>
    </p:spTree>
    <p:extLst>
      <p:ext uri="{BB962C8B-B14F-4D97-AF65-F5344CB8AC3E}">
        <p14:creationId xmlns:p14="http://schemas.microsoft.com/office/powerpoint/2010/main" val="71375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02731-13A9-4A0B-85C4-EFA01AA6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Poseidón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AA49D-ED23-4EFA-80AB-6C321B18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863052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Syn Titána Krona a jeho manželky </a:t>
            </a:r>
            <a:r>
              <a:rPr lang="cs-CZ" dirty="0" err="1"/>
              <a:t>Rheie</a:t>
            </a:r>
            <a:r>
              <a:rPr lang="cs-CZ" dirty="0"/>
              <a:t>, bůh moře</a:t>
            </a:r>
          </a:p>
          <a:p>
            <a:r>
              <a:rPr lang="cs-CZ" dirty="0"/>
              <a:t>Všichni mořští bohové mu byli podřízeni, byl pánem všech mořských zvířat, rozhodoval nad vším, co se dělo na moři a v moři</a:t>
            </a:r>
          </a:p>
          <a:p>
            <a:r>
              <a:rPr lang="cs-CZ" dirty="0"/>
              <a:t>Povahu měl prudkou a nestálou</a:t>
            </a:r>
          </a:p>
          <a:p>
            <a:r>
              <a:rPr lang="cs-CZ" dirty="0"/>
              <a:t>Jeho sídlem byl palác v </a:t>
            </a:r>
            <a:r>
              <a:rPr lang="cs-CZ" dirty="0" err="1"/>
              <a:t>Aigách</a:t>
            </a:r>
            <a:r>
              <a:rPr lang="cs-CZ" dirty="0"/>
              <a:t> </a:t>
            </a:r>
          </a:p>
          <a:p>
            <a:r>
              <a:rPr lang="cs-CZ" dirty="0"/>
              <a:t>Vyjížděl na mořském voze taženém koňmi se zlatými hřívami na Olymp nebo kamkoli do své říše a jejího okolí, jezdil po mořské hladině a vlny před ním dobrovolně ustupovaly, obvykle ho provázeli mořští bohové a živočichové dokonce i mořské obludy</a:t>
            </a:r>
          </a:p>
        </p:txBody>
      </p:sp>
      <p:pic>
        <p:nvPicPr>
          <p:cNvPr id="14338" name="Picture 2" descr="SouvisejÃ­cÃ­ obrÃ¡zek">
            <a:extLst>
              <a:ext uri="{FF2B5EF4-FFF2-40B4-BE49-F238E27FC236}">
                <a16:creationId xmlns:a16="http://schemas.microsoft.com/office/drawing/2014/main" id="{25E40C37-BE25-4267-83FE-8A714D83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77" y="2052918"/>
            <a:ext cx="3443062" cy="37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5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DA2C5-62F5-43ED-86BE-78CAB2DC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r>
              <a:rPr lang="cs-CZ" dirty="0"/>
              <a:t>Pozemní bohové</a:t>
            </a:r>
          </a:p>
        </p:txBody>
      </p:sp>
    </p:spTree>
    <p:extLst>
      <p:ext uri="{BB962C8B-B14F-4D97-AF65-F5344CB8AC3E}">
        <p14:creationId xmlns:p14="http://schemas.microsoft.com/office/powerpoint/2010/main" val="172618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A18C4-D326-4FC8-8E4E-907D0ED7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84" y="2728735"/>
            <a:ext cx="9404723" cy="1400530"/>
          </a:xfrm>
        </p:spPr>
        <p:txBody>
          <a:bodyPr/>
          <a:lstStyle/>
          <a:p>
            <a:r>
              <a:rPr lang="cs-CZ" dirty="0"/>
              <a:t>Podsvětní bohové</a:t>
            </a:r>
          </a:p>
        </p:txBody>
      </p:sp>
    </p:spTree>
    <p:extLst>
      <p:ext uri="{BB962C8B-B14F-4D97-AF65-F5344CB8AC3E}">
        <p14:creationId xmlns:p14="http://schemas.microsoft.com/office/powerpoint/2010/main" val="141125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15644-405B-4E14-9E1D-1ED987DE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Erebos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550FA2-3394-4D1B-8362-38904D5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 prvopočátečního Chaosu</a:t>
            </a:r>
          </a:p>
          <a:p>
            <a:r>
              <a:rPr lang="cs-CZ" dirty="0"/>
              <a:t>Bůh věčné tmy a věčná tma sama</a:t>
            </a:r>
          </a:p>
          <a:p>
            <a:r>
              <a:rPr lang="cs-CZ" dirty="0"/>
              <a:t>Jeho jménem se nazývá nejhlubší část podsvětí, kde má svůj palác vládce podsvětí Hádes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97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1AACE-920E-4763-9AC2-EC4A9A6C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Nyx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062B8A-69A8-4F60-ADF4-823F56D3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713333" cy="4195481"/>
          </a:xfrm>
        </p:spPr>
        <p:txBody>
          <a:bodyPr/>
          <a:lstStyle/>
          <a:p>
            <a:r>
              <a:rPr lang="cs-CZ" dirty="0"/>
              <a:t>Dcera prvotního Chaosu, bohyně noci a zosobněná noc</a:t>
            </a:r>
          </a:p>
          <a:p>
            <a:r>
              <a:rPr lang="cs-CZ" dirty="0"/>
              <a:t>S bohem věčné tmy Erebem měla syna </a:t>
            </a:r>
            <a:r>
              <a:rPr lang="cs-CZ" dirty="0" err="1"/>
              <a:t>Aithera</a:t>
            </a:r>
            <a:r>
              <a:rPr lang="cs-CZ" dirty="0"/>
              <a:t>, boha věčného světla, dceru </a:t>
            </a:r>
            <a:r>
              <a:rPr lang="cs-CZ" dirty="0" err="1"/>
              <a:t>Hémeru</a:t>
            </a:r>
            <a:r>
              <a:rPr lang="cs-CZ" dirty="0"/>
              <a:t>, bohyni jasného dne, </a:t>
            </a:r>
            <a:r>
              <a:rPr lang="cs-CZ" dirty="0" err="1"/>
              <a:t>dcereu</a:t>
            </a:r>
            <a:r>
              <a:rPr lang="cs-CZ" dirty="0"/>
              <a:t> </a:t>
            </a:r>
            <a:r>
              <a:rPr lang="cs-CZ" dirty="0" err="1"/>
              <a:t>Nemesidu</a:t>
            </a:r>
            <a:r>
              <a:rPr lang="cs-CZ" dirty="0"/>
              <a:t> </a:t>
            </a:r>
            <a:r>
              <a:rPr lang="cs-CZ" dirty="0" err="1"/>
              <a:t>byhyni</a:t>
            </a:r>
            <a:r>
              <a:rPr lang="cs-CZ" dirty="0"/>
              <a:t> odplaty a syna </a:t>
            </a:r>
            <a:r>
              <a:rPr lang="cs-CZ" dirty="0" err="1"/>
              <a:t>Chárona</a:t>
            </a:r>
            <a:r>
              <a:rPr lang="cs-CZ" dirty="0"/>
              <a:t>, převozníka </a:t>
            </a:r>
            <a:r>
              <a:rPr lang="cs-CZ" dirty="0" err="1"/>
              <a:t>mrrtvých</a:t>
            </a:r>
            <a:r>
              <a:rPr lang="cs-CZ" dirty="0"/>
              <a:t> v podsvětí</a:t>
            </a:r>
          </a:p>
          <a:p>
            <a:r>
              <a:rPr lang="cs-CZ" dirty="0"/>
              <a:t>S bohem podsvětní temnoty Tartarem měla dceru Léthé, bohyni podsvětní řeky a syny </a:t>
            </a:r>
            <a:r>
              <a:rPr lang="cs-CZ" dirty="0" err="1"/>
              <a:t>Thanata</a:t>
            </a:r>
            <a:r>
              <a:rPr lang="cs-CZ" dirty="0"/>
              <a:t>, boha smrti a </a:t>
            </a:r>
            <a:r>
              <a:rPr lang="cs-CZ" dirty="0" err="1"/>
              <a:t>Hypna</a:t>
            </a:r>
            <a:r>
              <a:rPr lang="cs-CZ" dirty="0"/>
              <a:t>, boha spánku</a:t>
            </a:r>
          </a:p>
          <a:p>
            <a:r>
              <a:rPr lang="cs-CZ" dirty="0"/>
              <a:t>K lidem byla vlídná, mírnila rozpoutané vášně, ukolébávala ke klidu a osvěžovala mysl</a:t>
            </a:r>
          </a:p>
        </p:txBody>
      </p:sp>
      <p:pic>
        <p:nvPicPr>
          <p:cNvPr id="6146" name="Picture 2" descr="https://upload.wikimedia.org/wikipedia/commons/thumb/e/e3/William-Adolphe_Bouguereau_%281825-1905%29_-_La_Nuit_%281883%29.jpg/225px-William-Adolphe_Bouguereau_%281825-1905%29_-_La_Nuit_%281883%29.jpg">
            <a:extLst>
              <a:ext uri="{FF2B5EF4-FFF2-40B4-BE49-F238E27FC236}">
                <a16:creationId xmlns:a16="http://schemas.microsoft.com/office/drawing/2014/main" id="{D6752204-B0F8-4AC1-B2ED-F62B4A9D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11" y="1853248"/>
            <a:ext cx="2246218" cy="44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29236-8ACD-4A74-9551-7BB9365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Tartaros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4E977-B764-4B81-B26A-2DD222886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Bůh stejnojmenné bezedné propasti do věčné temnoty</a:t>
            </a:r>
          </a:p>
          <a:p>
            <a:r>
              <a:rPr lang="cs-CZ" dirty="0"/>
              <a:t>Propast byla rozlehlá jako svět živých a vládla v ní trojnásobná tma než v noci na světě, železná kovadlina by ze zemského povrchu padala na její dno devět dní a nocí.</a:t>
            </a:r>
          </a:p>
          <a:p>
            <a:r>
              <a:rPr lang="cs-CZ" dirty="0"/>
              <a:t>Svržení do ní patřilo mezi nejstrašnější tresty</a:t>
            </a:r>
          </a:p>
          <a:p>
            <a:r>
              <a:rPr lang="cs-CZ" dirty="0"/>
              <a:t>Tartaros se někdy nazývá i celé podsvětí nebo jeho nejtemnější místo se žalářem</a:t>
            </a:r>
          </a:p>
        </p:txBody>
      </p:sp>
    </p:spTree>
    <p:extLst>
      <p:ext uri="{BB962C8B-B14F-4D97-AF65-F5344CB8AC3E}">
        <p14:creationId xmlns:p14="http://schemas.microsoft.com/office/powerpoint/2010/main" val="4250168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617E3-6FD2-4B16-8786-3B0220B1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Léthé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1CF2B9-7E3A-4F93-BC3B-382AD968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294598" cy="4195481"/>
          </a:xfrm>
        </p:spPr>
        <p:txBody>
          <a:bodyPr/>
          <a:lstStyle/>
          <a:p>
            <a:r>
              <a:rPr lang="cs-CZ" dirty="0"/>
              <a:t>Bohyně stejnojmenné řeky v podsvětí</a:t>
            </a:r>
          </a:p>
          <a:p>
            <a:r>
              <a:rPr lang="cs-CZ" dirty="0"/>
              <a:t>Dcera boha podsvětní temnoty Tartara a bohyně noci </a:t>
            </a:r>
            <a:r>
              <a:rPr lang="cs-CZ" dirty="0" err="1"/>
              <a:t>Nykty</a:t>
            </a:r>
            <a:endParaRPr lang="cs-CZ" dirty="0"/>
          </a:p>
          <a:p>
            <a:r>
              <a:rPr lang="cs-CZ" dirty="0"/>
              <a:t>Řeka Léthé byla řeka zapomnění, z které pili duchové zemřelých, když je Charón převezl do Hádovy podsvětní říše, aby se zbavili vzpomínek na všechno dobré i zlé co prožili ve světě živých</a:t>
            </a:r>
          </a:p>
        </p:txBody>
      </p:sp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id="{1A95C7B8-90B3-47A6-A8FD-A05BA20F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18" y="2052918"/>
            <a:ext cx="56959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13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770C2-85E2-47B0-B66A-9036E2B1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Thanatos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0CE2B6-3486-46F3-A18A-021A7D2A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613670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Bůh smrti a smrt sama</a:t>
            </a:r>
          </a:p>
          <a:p>
            <a:r>
              <a:rPr lang="cs-CZ" dirty="0"/>
              <a:t>Syn bohyně noci </a:t>
            </a:r>
            <a:r>
              <a:rPr lang="cs-CZ" dirty="0" err="1"/>
              <a:t>Nykty</a:t>
            </a:r>
            <a:r>
              <a:rPr lang="cs-CZ" dirty="0"/>
              <a:t> a boha věčné temnoty Tartara</a:t>
            </a:r>
          </a:p>
          <a:p>
            <a:r>
              <a:rPr lang="cs-CZ" dirty="0"/>
              <a:t>Měl srdce ze železa, černá mrazivá křídla a neznal soucit ani slitování; koho uchvátil, byl beznadějně ztracen</a:t>
            </a:r>
          </a:p>
          <a:p>
            <a:r>
              <a:rPr lang="cs-CZ" dirty="0"/>
              <a:t>Vzbuzoval hrůzu nejen mezi lidmi, ale i mezi bohy, kteří byli nesmrtelní</a:t>
            </a:r>
          </a:p>
          <a:p>
            <a:r>
              <a:rPr lang="cs-CZ" dirty="0"/>
              <a:t>O smrti však nerozhodoval, den smrti byl určen osudem</a:t>
            </a:r>
          </a:p>
          <a:p>
            <a:r>
              <a:rPr lang="cs-CZ" dirty="0"/>
              <a:t>Vzal člověku duši, odnesl ji do podsvětí a odevzdal ji chmurnému Hádovi</a:t>
            </a:r>
          </a:p>
        </p:txBody>
      </p:sp>
      <p:pic>
        <p:nvPicPr>
          <p:cNvPr id="8194" name="Picture 2" descr="VÃ½sledek obrÃ¡zku pro thanatos">
            <a:extLst>
              <a:ext uri="{FF2B5EF4-FFF2-40B4-BE49-F238E27FC236}">
                <a16:creationId xmlns:a16="http://schemas.microsoft.com/office/drawing/2014/main" id="{78876D10-E151-488A-9E7B-E637AECD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27" y="2019819"/>
            <a:ext cx="3070946" cy="42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6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70316-F30A-47AE-B9E1-48C33DCE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Erínye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6C42B0-66EE-4B97-A37C-3938CCD8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Bohyně pomsty a kletby, služebnice boha podsvětí Háda a jeho manželky Persefony</a:t>
            </a:r>
          </a:p>
          <a:p>
            <a:r>
              <a:rPr lang="cs-CZ" dirty="0"/>
              <a:t>Hlavním úkolem </a:t>
            </a:r>
            <a:r>
              <a:rPr lang="cs-CZ" dirty="0" err="1"/>
              <a:t>Erínyí</a:t>
            </a:r>
            <a:r>
              <a:rPr lang="cs-CZ" dirty="0"/>
              <a:t> bylo stíhat krvavé zločiny a násilné porušování práva. Pronásledovaly vrahy, lupiče, křivopřísežníky, vzbouřence a rušitele rodinných svazků. Trestaly různá příkoří, ale také chránily ubohé a bezbranné, zejména cizince bez vlasti a sirotky</a:t>
            </a:r>
          </a:p>
          <a:p>
            <a:r>
              <a:rPr lang="cs-CZ" dirty="0"/>
              <a:t>Na svět přicházely z podsvětí zahalené v husté mlze, která je činila neviditelnými. Obcházely města, vesnice, i pustiny, pátraly po provinilcích, a když je dostihly, nemilosrdně je mučily</a:t>
            </a:r>
          </a:p>
          <a:p>
            <a:r>
              <a:rPr lang="cs-CZ" dirty="0"/>
              <a:t>Nebylo možné před nimi uniknout, dokonce ani do podsvětí, protože i tam měly stejnou moc jako na zemi, nechránila před nimi ani vladařská, kněžská či </a:t>
            </a:r>
            <a:r>
              <a:rPr lang="cs-CZ"/>
              <a:t>jiná hodnostuseli </a:t>
            </a:r>
            <a:r>
              <a:rPr lang="cs-CZ" dirty="0"/>
              <a:t>se mít před nimi na pozoru i bohové</a:t>
            </a:r>
          </a:p>
        </p:txBody>
      </p:sp>
    </p:spTree>
    <p:extLst>
      <p:ext uri="{BB962C8B-B14F-4D97-AF65-F5344CB8AC3E}">
        <p14:creationId xmlns:p14="http://schemas.microsoft.com/office/powerpoint/2010/main" val="182189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CF6FF-402F-4B41-9096-8A0DF80C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Hádes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E54E-6946-4AB5-9F6F-7FED6DC8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511743" cy="43523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Syn Titána Krona a jeho manželky </a:t>
            </a:r>
            <a:r>
              <a:rPr lang="cs-CZ" dirty="0" err="1"/>
              <a:t>Theie</a:t>
            </a:r>
            <a:r>
              <a:rPr lang="cs-CZ" dirty="0"/>
              <a:t>, bůh podsvětí</a:t>
            </a:r>
          </a:p>
          <a:p>
            <a:r>
              <a:rPr lang="cs-CZ" dirty="0"/>
              <a:t>Se svými bratry Diem a </a:t>
            </a:r>
            <a:r>
              <a:rPr lang="cs-CZ" dirty="0" err="1"/>
              <a:t>Poseidónem</a:t>
            </a:r>
            <a:r>
              <a:rPr lang="cs-CZ" dirty="0"/>
              <a:t> tvořil trojici nejvyšších bohů, otec ho ihned po narození pozřel a uvěznil ve svých útrobách společně s bratrem </a:t>
            </a:r>
            <a:r>
              <a:rPr lang="cs-CZ" dirty="0" err="1"/>
              <a:t>Poseidónem</a:t>
            </a:r>
            <a:r>
              <a:rPr lang="cs-CZ" dirty="0"/>
              <a:t>, Zeus se proti němu vzepřel a společně s bratry Krona porazili a zbavili vlády, po vítězství si dědictví rozdělili losem</a:t>
            </a:r>
          </a:p>
          <a:p>
            <a:r>
              <a:rPr lang="cs-CZ" dirty="0"/>
              <a:t>Řekové ho uctívali i jako dárce bohatství, jež pocházelo z hlubin země (zejména z hornictví, později ze zemědělství)</a:t>
            </a:r>
          </a:p>
          <a:p>
            <a:r>
              <a:rPr lang="cs-CZ" dirty="0"/>
              <a:t>Na západě podsvětní říše byly </a:t>
            </a:r>
            <a:r>
              <a:rPr lang="cs-CZ" dirty="0" err="1"/>
              <a:t>Élyjské</a:t>
            </a:r>
            <a:r>
              <a:rPr lang="cs-CZ" dirty="0"/>
              <a:t> nivy, kde žili svůj věčný život duchové spravedlivých, někde v hlubinách byl Tartaros, kde si odpykávali věčné tresty hříšníci, a v ohrazené části této říše byl Erebos, kde měl </a:t>
            </a:r>
            <a:r>
              <a:rPr lang="cs-CZ" dirty="0" err="1"/>
              <a:t>Hádés</a:t>
            </a:r>
            <a:r>
              <a:rPr lang="cs-CZ" dirty="0"/>
              <a:t> svůj palác, z nějž vládl s manželkou Persefonou podsvětním bohům a duchům mrtvých</a:t>
            </a:r>
          </a:p>
        </p:txBody>
      </p:sp>
      <p:pic>
        <p:nvPicPr>
          <p:cNvPr id="12290" name="Picture 2" descr="VÃ½sledek obrÃ¡zku pro hÃ¡des">
            <a:extLst>
              <a:ext uri="{FF2B5EF4-FFF2-40B4-BE49-F238E27FC236}">
                <a16:creationId xmlns:a16="http://schemas.microsoft.com/office/drawing/2014/main" id="{9005F05F-83BF-4B28-A76A-C0B9504F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93" y="1951326"/>
            <a:ext cx="21431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76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46841-E699-4F15-A865-D43165D2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Kerberos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EC62B3-C21F-4508-9EA4-CCE8EB4C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884324" cy="4195481"/>
          </a:xfrm>
        </p:spPr>
        <p:txBody>
          <a:bodyPr/>
          <a:lstStyle/>
          <a:p>
            <a:r>
              <a:rPr lang="cs-CZ" dirty="0"/>
              <a:t>Pes, který hlídal vstup do podsvětí</a:t>
            </a:r>
          </a:p>
          <a:p>
            <a:r>
              <a:rPr lang="cs-CZ" dirty="0"/>
              <a:t>Měl tři hlavy, kolem šíje se mu vinuli hadi a ocas mu končil dračí hlavou</a:t>
            </a:r>
          </a:p>
        </p:txBody>
      </p:sp>
      <p:pic>
        <p:nvPicPr>
          <p:cNvPr id="9218" name="Picture 2" descr="https://upload.wikimedia.org/wikipedia/commons/2/25/Cerberus-Blake.jpeg">
            <a:extLst>
              <a:ext uri="{FF2B5EF4-FFF2-40B4-BE49-F238E27FC236}">
                <a16:creationId xmlns:a16="http://schemas.microsoft.com/office/drawing/2014/main" id="{7FF57A0C-6B6E-4E2E-924B-6B0831E7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0" y="2052918"/>
            <a:ext cx="5633171" cy="39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76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E94CC-6DCE-429F-B7BC-799E9B65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Chárón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FC36CE-2CA1-4DF1-A931-72682117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214361" cy="4195481"/>
          </a:xfrm>
        </p:spPr>
        <p:txBody>
          <a:bodyPr/>
          <a:lstStyle/>
          <a:p>
            <a:r>
              <a:rPr lang="cs-CZ" dirty="0"/>
              <a:t>syn boha věčné tmy Ereba a bohyně noci </a:t>
            </a:r>
            <a:r>
              <a:rPr lang="cs-CZ" dirty="0" err="1"/>
              <a:t>Nykty</a:t>
            </a:r>
            <a:r>
              <a:rPr lang="cs-CZ" dirty="0"/>
              <a:t>, převozník mrtvých do podsvětí</a:t>
            </a:r>
          </a:p>
          <a:p>
            <a:r>
              <a:rPr lang="cs-CZ" dirty="0"/>
              <a:t>hrubý a nevlídný stařec</a:t>
            </a:r>
          </a:p>
          <a:p>
            <a:r>
              <a:rPr lang="cs-CZ" dirty="0"/>
              <a:t>službu poskytoval jedině duchům řádně pohřbených mrtvých; duchové nepohřbených museli bloudit navěky</a:t>
            </a:r>
          </a:p>
          <a:p>
            <a:r>
              <a:rPr lang="cs-CZ" dirty="0"/>
              <a:t>Za to, že převezl Hérakla, který se jako jeden z mála živých dostal do podsvětní říše, musel pak z rozkazu vládce podsvětí Háda sloužit po celý rok v okovech</a:t>
            </a:r>
          </a:p>
        </p:txBody>
      </p:sp>
      <p:pic>
        <p:nvPicPr>
          <p:cNvPr id="10242" name="Picture 2" descr="VÃ½sledek obrÃ¡zku pro chÃ¡rÃ³n">
            <a:extLst>
              <a:ext uri="{FF2B5EF4-FFF2-40B4-BE49-F238E27FC236}">
                <a16:creationId xmlns:a16="http://schemas.microsoft.com/office/drawing/2014/main" id="{69C1252B-A3B8-4A64-AEAC-F119804F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2" y="2052918"/>
            <a:ext cx="5153252" cy="27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4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7DD8B-228D-4D99-942B-0C513118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0C7E01-1A3C-4C74-81E0-27FDAD90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105871" cy="4195481"/>
          </a:xfrm>
        </p:spPr>
        <p:txBody>
          <a:bodyPr/>
          <a:lstStyle/>
          <a:p>
            <a:r>
              <a:rPr lang="cs-CZ" dirty="0"/>
              <a:t>Bohyně země a sama Země</a:t>
            </a:r>
          </a:p>
          <a:p>
            <a:r>
              <a:rPr lang="cs-CZ" dirty="0"/>
              <a:t>Zrodila sama sebe, hvězdnaté nebe </a:t>
            </a:r>
            <a:r>
              <a:rPr lang="cs-CZ" dirty="0" err="1"/>
              <a:t>Úrana</a:t>
            </a:r>
            <a:r>
              <a:rPr lang="cs-CZ" dirty="0"/>
              <a:t>, vysoké hory a moře Pontos</a:t>
            </a:r>
          </a:p>
          <a:p>
            <a:r>
              <a:rPr lang="cs-CZ" dirty="0"/>
              <a:t>Manželkou </a:t>
            </a:r>
            <a:r>
              <a:rPr lang="cs-CZ" dirty="0" err="1"/>
              <a:t>Úrana</a:t>
            </a:r>
            <a:endParaRPr lang="cs-CZ" dirty="0"/>
          </a:p>
          <a:p>
            <a:r>
              <a:rPr lang="cs-CZ" dirty="0"/>
              <a:t>Matka Titánů, Kyklopů a </a:t>
            </a:r>
            <a:r>
              <a:rPr lang="cs-CZ" dirty="0" err="1"/>
              <a:t>Hekatoncheirů</a:t>
            </a:r>
            <a:endParaRPr lang="cs-CZ" dirty="0"/>
          </a:p>
          <a:p>
            <a:r>
              <a:rPr lang="cs-CZ" dirty="0"/>
              <a:t>V umění </a:t>
            </a:r>
            <a:r>
              <a:rPr lang="cs-CZ" dirty="0" err="1"/>
              <a:t>Ílias</a:t>
            </a:r>
            <a:r>
              <a:rPr lang="cs-CZ" dirty="0"/>
              <a:t> a Odyssea (Homér) a Zrození bohů (</a:t>
            </a:r>
            <a:r>
              <a:rPr lang="cs-CZ" dirty="0" err="1"/>
              <a:t>Hésiodos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země, osoba, budova, vsedě&#10;&#10;Popis vygenerován s velmi vysokou mírou spolehlivosti">
            <a:extLst>
              <a:ext uri="{FF2B5EF4-FFF2-40B4-BE49-F238E27FC236}">
                <a16:creationId xmlns:a16="http://schemas.microsoft.com/office/drawing/2014/main" id="{00C2A579-73A8-40AC-B722-A7C18CAB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66" y="1305382"/>
            <a:ext cx="2815643" cy="49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099DE-A135-4506-AC85-DC3F1659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Persefona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042405-C69A-4BEC-8E3F-ED8E869A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Dcera nejvyššího boha Dia a bohyně </a:t>
            </a:r>
            <a:r>
              <a:rPr lang="cs-CZ" dirty="0" err="1"/>
              <a:t>Démétry</a:t>
            </a:r>
            <a:r>
              <a:rPr lang="cs-CZ" dirty="0"/>
              <a:t>, manželka vládce podsvětí Háda</a:t>
            </a:r>
          </a:p>
          <a:p>
            <a:r>
              <a:rPr lang="cs-CZ" dirty="0"/>
              <a:t>Byla neúprosná a nelítostná jako sám </a:t>
            </a:r>
            <a:r>
              <a:rPr lang="cs-CZ" dirty="0" err="1"/>
              <a:t>Hádés</a:t>
            </a:r>
            <a:r>
              <a:rPr lang="cs-CZ" dirty="0"/>
              <a:t>, neměla ráda lidi ani ostatní bohy</a:t>
            </a:r>
          </a:p>
          <a:p>
            <a:r>
              <a:rPr lang="cs-CZ" dirty="0"/>
              <a:t>Hádovou manželkou se stala Persefona proti své vůli, ale brzy si na nové postavení zvykla</a:t>
            </a:r>
          </a:p>
          <a:p>
            <a:r>
              <a:rPr lang="cs-CZ" dirty="0"/>
              <a:t>Před tímto svým povýšením byla milá a příjemná, žila ve společnosti nymf a bavila se s nimi tancem a zpěvem, když jednou při procházce se před ní rozestoupila země a z hlubin se vynořil bůh </a:t>
            </a:r>
            <a:r>
              <a:rPr lang="cs-CZ" dirty="0" err="1"/>
              <a:t>Hádés</a:t>
            </a:r>
            <a:r>
              <a:rPr lang="cs-CZ" dirty="0"/>
              <a:t>, v mžiku se jí zmocnil a doslova se s ní propadl do podsvětí</a:t>
            </a:r>
          </a:p>
          <a:p>
            <a:r>
              <a:rPr lang="cs-CZ" dirty="0" err="1"/>
              <a:t>Hádés</a:t>
            </a:r>
            <a:r>
              <a:rPr lang="cs-CZ" dirty="0"/>
              <a:t> se s Persefonou oženil a dal jí sníst jádra granátového jablka, jež bylo symbolem manželství, a když někdo něco v podsvětí snědl, nemohl se už vrátit mezi živé na svět</a:t>
            </a:r>
          </a:p>
        </p:txBody>
      </p:sp>
    </p:spTree>
    <p:extLst>
      <p:ext uri="{BB962C8B-B14F-4D97-AF65-F5344CB8AC3E}">
        <p14:creationId xmlns:p14="http://schemas.microsoft.com/office/powerpoint/2010/main" val="955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693AF-6202-45FB-87C0-91827F3E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Persefona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B80610-5B47-4698-8AD4-14048B17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611197" cy="4195481"/>
          </a:xfrm>
        </p:spPr>
        <p:txBody>
          <a:bodyPr>
            <a:normAutofit/>
          </a:bodyPr>
          <a:lstStyle/>
          <a:p>
            <a:r>
              <a:rPr lang="cs-CZ" dirty="0"/>
              <a:t>Po dlouhém vyjednávání dosáhl Zeus kompromisu. Démétér svolila, že její dcera zůstane Hádovou manželkou a bude s ním přebývat třetinu roku v podsvětí, a </a:t>
            </a:r>
            <a:r>
              <a:rPr lang="cs-CZ" dirty="0" err="1"/>
              <a:t>Hádés</a:t>
            </a:r>
            <a:r>
              <a:rPr lang="cs-CZ" dirty="0"/>
              <a:t> se zavázal, že ji vždy na dvě třetiny roku propustí na svět, aby tam žila se svou matkou. Na jaře přichází tedy Persefona na svět a Démétér dává z radosti z jejího návratu plodivou sílu rostlinám, aby ji celá příroda vítala květy a zelení. Když se pak na konci podzimu Persefona vrací do říše mrtvých, Démétér truchlí a s ní se odívá do smutečního šatu i celá příroda.</a:t>
            </a:r>
          </a:p>
          <a:p>
            <a:r>
              <a:rPr lang="cs-CZ" dirty="0"/>
              <a:t>Její každoroční sestup do podsvětí a opětovný návrat na svět symbolizoval zimní umírání a jarní vzkříšení přírody</a:t>
            </a:r>
          </a:p>
        </p:txBody>
      </p:sp>
      <p:pic>
        <p:nvPicPr>
          <p:cNvPr id="11266" name="Picture 2" descr="VÃ½sledek obrÃ¡zku pro persefona">
            <a:extLst>
              <a:ext uri="{FF2B5EF4-FFF2-40B4-BE49-F238E27FC236}">
                <a16:creationId xmlns:a16="http://schemas.microsoft.com/office/drawing/2014/main" id="{FCA74A3B-7B65-4E27-A760-B45D68E5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09" y="1853248"/>
            <a:ext cx="2407887" cy="43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3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7BA2-95AB-4B52-8551-9EFD475D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2C15D-94F0-407C-B0F8-B6E69EBB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8714"/>
            <a:ext cx="8946541" cy="4949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Kdo byl vládcem po prvopočátečním Chaosu?</a:t>
            </a:r>
            <a:br>
              <a:rPr lang="cs-CZ" dirty="0"/>
            </a:br>
            <a:r>
              <a:rPr lang="cs-CZ" dirty="0"/>
              <a:t>a) </a:t>
            </a:r>
            <a:r>
              <a:rPr lang="cs-CZ" dirty="0" err="1"/>
              <a:t>Úranos</a:t>
            </a:r>
            <a:br>
              <a:rPr lang="cs-CZ" dirty="0"/>
            </a:br>
            <a:r>
              <a:rPr lang="cs-CZ" dirty="0"/>
              <a:t>b) Erebos</a:t>
            </a:r>
            <a:br>
              <a:rPr lang="cs-CZ" dirty="0"/>
            </a:br>
            <a:r>
              <a:rPr lang="cs-CZ" dirty="0"/>
              <a:t>c) </a:t>
            </a:r>
            <a:r>
              <a:rPr lang="cs-CZ" dirty="0" err="1"/>
              <a:t>Forkýs</a:t>
            </a:r>
            <a:endParaRPr lang="cs-CZ" dirty="0"/>
          </a:p>
          <a:p>
            <a:r>
              <a:rPr lang="cs-CZ" dirty="0"/>
              <a:t>Kdo byl nazýván požíračem dětí?</a:t>
            </a:r>
            <a:br>
              <a:rPr lang="cs-CZ" dirty="0"/>
            </a:br>
            <a:r>
              <a:rPr lang="cs-CZ" dirty="0"/>
              <a:t>a) Poseidon</a:t>
            </a:r>
            <a:br>
              <a:rPr lang="cs-CZ" dirty="0"/>
            </a:br>
            <a:r>
              <a:rPr lang="cs-CZ" dirty="0"/>
              <a:t>b) Hádes</a:t>
            </a:r>
            <a:br>
              <a:rPr lang="cs-CZ" dirty="0"/>
            </a:br>
            <a:r>
              <a:rPr lang="cs-CZ" dirty="0"/>
              <a:t>c) Kronos</a:t>
            </a:r>
          </a:p>
          <a:p>
            <a:r>
              <a:rPr lang="cs-CZ" dirty="0"/>
              <a:t>Který bůh mohl rozbouřit moře trojzubcem?</a:t>
            </a:r>
            <a:br>
              <a:rPr lang="cs-CZ" dirty="0"/>
            </a:br>
            <a:r>
              <a:rPr lang="cs-CZ" dirty="0"/>
              <a:t>a) Kerberos</a:t>
            </a:r>
            <a:br>
              <a:rPr lang="cs-CZ" dirty="0"/>
            </a:br>
            <a:r>
              <a:rPr lang="cs-CZ" dirty="0"/>
              <a:t>b) Poseidon</a:t>
            </a:r>
            <a:br>
              <a:rPr lang="cs-CZ" dirty="0"/>
            </a:br>
            <a:r>
              <a:rPr lang="cs-CZ" dirty="0"/>
              <a:t>c) </a:t>
            </a:r>
            <a:r>
              <a:rPr lang="cs-CZ" dirty="0" err="1"/>
              <a:t>Chárón</a:t>
            </a:r>
            <a:endParaRPr lang="cs-CZ" dirty="0"/>
          </a:p>
          <a:p>
            <a:r>
              <a:rPr lang="cs-CZ" dirty="0"/>
              <a:t>Kdo vládl podsvětí?</a:t>
            </a:r>
            <a:br>
              <a:rPr lang="cs-CZ" dirty="0"/>
            </a:br>
            <a:r>
              <a:rPr lang="cs-CZ" dirty="0"/>
              <a:t>a) Hádes</a:t>
            </a:r>
            <a:br>
              <a:rPr lang="cs-CZ" dirty="0"/>
            </a:br>
            <a:r>
              <a:rPr lang="cs-CZ" dirty="0"/>
              <a:t>b) Kronos</a:t>
            </a:r>
            <a:br>
              <a:rPr lang="cs-CZ" dirty="0"/>
            </a:br>
            <a:r>
              <a:rPr lang="cs-CZ" dirty="0"/>
              <a:t>c) </a:t>
            </a:r>
            <a:r>
              <a:rPr lang="cs-CZ" dirty="0" err="1"/>
              <a:t>Thanatos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715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2178C-F1B5-4B1E-8288-F1547DDA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- odpovědi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8CF0DB-C279-4ECF-8AAC-F3CB98E7B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85462"/>
            <a:ext cx="8946541" cy="49629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Kdo byl vládcem po prvopočátečním Chaosu?</a:t>
            </a:r>
            <a:br>
              <a:rPr lang="cs-CZ" dirty="0"/>
            </a:br>
            <a:r>
              <a:rPr lang="cs-CZ" sz="2200" b="1" dirty="0"/>
              <a:t>a) </a:t>
            </a:r>
            <a:r>
              <a:rPr lang="cs-CZ" sz="2200" b="1" dirty="0" err="1"/>
              <a:t>Úranos</a:t>
            </a:r>
            <a:br>
              <a:rPr lang="cs-CZ" dirty="0"/>
            </a:br>
            <a:r>
              <a:rPr lang="cs-CZ" dirty="0"/>
              <a:t>b) Erebos</a:t>
            </a:r>
            <a:br>
              <a:rPr lang="cs-CZ" dirty="0"/>
            </a:br>
            <a:r>
              <a:rPr lang="cs-CZ" dirty="0"/>
              <a:t>c) </a:t>
            </a:r>
            <a:r>
              <a:rPr lang="cs-CZ" dirty="0" err="1"/>
              <a:t>Forkýs</a:t>
            </a:r>
            <a:endParaRPr lang="cs-CZ" dirty="0"/>
          </a:p>
          <a:p>
            <a:r>
              <a:rPr lang="cs-CZ" dirty="0"/>
              <a:t>Kdo byl nazýván požíračem dětí?</a:t>
            </a:r>
            <a:br>
              <a:rPr lang="cs-CZ" dirty="0"/>
            </a:br>
            <a:r>
              <a:rPr lang="cs-CZ" dirty="0"/>
              <a:t>a) Poseidon</a:t>
            </a:r>
            <a:br>
              <a:rPr lang="cs-CZ" dirty="0"/>
            </a:br>
            <a:r>
              <a:rPr lang="cs-CZ" dirty="0"/>
              <a:t>b) Hádes</a:t>
            </a:r>
            <a:br>
              <a:rPr lang="cs-CZ" dirty="0"/>
            </a:br>
            <a:r>
              <a:rPr lang="cs-CZ" sz="2200" b="1" dirty="0"/>
              <a:t>c) Kronos</a:t>
            </a:r>
          </a:p>
          <a:p>
            <a:r>
              <a:rPr lang="cs-CZ" dirty="0"/>
              <a:t>Který bůh mohl rozbouřit moře trojzubcem?</a:t>
            </a:r>
            <a:br>
              <a:rPr lang="cs-CZ" dirty="0"/>
            </a:br>
            <a:r>
              <a:rPr lang="cs-CZ" dirty="0"/>
              <a:t>a) Kerberos</a:t>
            </a:r>
            <a:br>
              <a:rPr lang="cs-CZ" dirty="0"/>
            </a:br>
            <a:r>
              <a:rPr lang="cs-CZ" sz="2200" b="1" dirty="0"/>
              <a:t>b) Poseidon</a:t>
            </a:r>
            <a:br>
              <a:rPr lang="cs-CZ" dirty="0"/>
            </a:br>
            <a:r>
              <a:rPr lang="cs-CZ" dirty="0"/>
              <a:t>c) </a:t>
            </a:r>
            <a:r>
              <a:rPr lang="cs-CZ" dirty="0" err="1"/>
              <a:t>Chárón</a:t>
            </a:r>
            <a:endParaRPr lang="cs-CZ" dirty="0"/>
          </a:p>
          <a:p>
            <a:r>
              <a:rPr lang="cs-CZ" dirty="0"/>
              <a:t>Kdo vládl podsvětí?</a:t>
            </a:r>
            <a:br>
              <a:rPr lang="cs-CZ" dirty="0"/>
            </a:br>
            <a:r>
              <a:rPr lang="cs-CZ" sz="2200" b="1" dirty="0"/>
              <a:t>a) Hádes</a:t>
            </a:r>
            <a:br>
              <a:rPr lang="cs-CZ" dirty="0"/>
            </a:br>
            <a:r>
              <a:rPr lang="cs-CZ" dirty="0"/>
              <a:t>b) Kronos</a:t>
            </a:r>
            <a:br>
              <a:rPr lang="cs-CZ" dirty="0"/>
            </a:br>
            <a:r>
              <a:rPr lang="cs-CZ" dirty="0"/>
              <a:t>c) </a:t>
            </a:r>
            <a:r>
              <a:rPr lang="cs-CZ" dirty="0" err="1"/>
              <a:t>Thanatos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20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B03E9-ACC8-4D08-926C-59051BB5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Úranos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3EAEEB-29A0-47B2-836A-1E663B84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960097" cy="4195481"/>
          </a:xfrm>
        </p:spPr>
        <p:txBody>
          <a:bodyPr/>
          <a:lstStyle/>
          <a:p>
            <a:r>
              <a:rPr lang="cs-CZ" dirty="0"/>
              <a:t>Bůh nebe a samo nebe</a:t>
            </a:r>
          </a:p>
          <a:p>
            <a:r>
              <a:rPr lang="cs-CZ" dirty="0"/>
              <a:t>Ovládl svět a pojal za manželku </a:t>
            </a:r>
            <a:r>
              <a:rPr lang="cs-CZ" dirty="0" err="1"/>
              <a:t>Gaiu</a:t>
            </a:r>
            <a:endParaRPr lang="cs-CZ" dirty="0"/>
          </a:p>
          <a:p>
            <a:r>
              <a:rPr lang="cs-CZ" dirty="0" err="1"/>
              <a:t>Hekatoncheiry</a:t>
            </a:r>
            <a:r>
              <a:rPr lang="cs-CZ" dirty="0"/>
              <a:t> uzavřel v útrobách země</a:t>
            </a:r>
          </a:p>
          <a:p>
            <a:r>
              <a:rPr lang="cs-CZ" dirty="0"/>
              <a:t>Svržen nejmladším Titánem Kronem</a:t>
            </a:r>
          </a:p>
          <a:p>
            <a:r>
              <a:rPr lang="cs-CZ" dirty="0"/>
              <a:t>Z jeho krve zrozeni obři Giganti a bohyně pomsty </a:t>
            </a:r>
            <a:r>
              <a:rPr lang="cs-CZ" dirty="0" err="1"/>
              <a:t>Erínye</a:t>
            </a:r>
            <a:endParaRPr lang="cs-CZ" dirty="0"/>
          </a:p>
          <a:p>
            <a:r>
              <a:rPr lang="cs-CZ" dirty="0"/>
              <a:t>Představitel tzv. první generace řeckých bohů, svržených povstáním</a:t>
            </a:r>
          </a:p>
          <a:p>
            <a:r>
              <a:rPr lang="cs-CZ" dirty="0"/>
              <a:t>Pojmenována po něm planeta Uran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2F1766-A39F-40B0-8F39-060A40EC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49" y="2052918"/>
            <a:ext cx="3737206" cy="33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9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FD033-EF9F-4F74-A481-54F2FB34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Kronos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7C1386-37B2-4450-BB15-B6716AD2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56522"/>
            <a:ext cx="5549279" cy="4748760"/>
          </a:xfrm>
        </p:spPr>
        <p:txBody>
          <a:bodyPr>
            <a:normAutofit/>
          </a:bodyPr>
          <a:lstStyle/>
          <a:p>
            <a:r>
              <a:rPr lang="cs-CZ" dirty="0"/>
              <a:t>Nejmladší z dvanácti Titánů</a:t>
            </a:r>
          </a:p>
          <a:p>
            <a:r>
              <a:rPr lang="cs-CZ" dirty="0"/>
              <a:t>Syn boha nebe </a:t>
            </a:r>
            <a:r>
              <a:rPr lang="cs-CZ" dirty="0" err="1"/>
              <a:t>Úrana</a:t>
            </a:r>
            <a:r>
              <a:rPr lang="cs-CZ" dirty="0"/>
              <a:t> a bohyně země </a:t>
            </a:r>
            <a:r>
              <a:rPr lang="cs-CZ" dirty="0" err="1"/>
              <a:t>Gaie</a:t>
            </a:r>
            <a:endParaRPr lang="cs-CZ" dirty="0"/>
          </a:p>
          <a:p>
            <a:r>
              <a:rPr lang="cs-CZ" dirty="0"/>
              <a:t>Pomstil uvržení </a:t>
            </a:r>
            <a:r>
              <a:rPr lang="cs-CZ" dirty="0" err="1"/>
              <a:t>Hekatoncheir</a:t>
            </a:r>
            <a:r>
              <a:rPr lang="cs-CZ" dirty="0"/>
              <a:t> do hlubin země</a:t>
            </a:r>
          </a:p>
          <a:p>
            <a:r>
              <a:rPr lang="cs-CZ" dirty="0"/>
              <a:t>Manželka a zároveň sestra </a:t>
            </a:r>
            <a:r>
              <a:rPr lang="cs-CZ" dirty="0" err="1"/>
              <a:t>Rheia</a:t>
            </a:r>
            <a:endParaRPr lang="cs-CZ" dirty="0"/>
          </a:p>
          <a:p>
            <a:r>
              <a:rPr lang="cs-CZ" dirty="0"/>
              <a:t>Potomci </a:t>
            </a:r>
            <a:r>
              <a:rPr lang="cs-CZ" dirty="0" err="1"/>
              <a:t>Hestia</a:t>
            </a:r>
            <a:r>
              <a:rPr lang="cs-CZ" dirty="0"/>
              <a:t>, Démétér, Héra, Hádes, </a:t>
            </a:r>
            <a:r>
              <a:rPr lang="cs-CZ" dirty="0" err="1"/>
              <a:t>Poseidón</a:t>
            </a:r>
            <a:r>
              <a:rPr lang="cs-CZ" dirty="0"/>
              <a:t> a Zeus</a:t>
            </a:r>
          </a:p>
          <a:p>
            <a:r>
              <a:rPr lang="cs-CZ" dirty="0"/>
              <a:t>Svržen do Tartaru</a:t>
            </a:r>
          </a:p>
          <a:p>
            <a:r>
              <a:rPr lang="cs-CZ" dirty="0"/>
              <a:t>Nebyl moc vyobrazován </a:t>
            </a:r>
          </a:p>
          <a:p>
            <a:r>
              <a:rPr lang="cs-CZ" i="1" dirty="0"/>
              <a:t>Saturn pohlcující jedno ze svých dětí</a:t>
            </a:r>
            <a:r>
              <a:rPr lang="cs-CZ" dirty="0"/>
              <a:t> a </a:t>
            </a:r>
            <a:r>
              <a:rPr lang="cs-CZ" i="1" dirty="0"/>
              <a:t>Saturn požírající vlastní dítě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4C024C-B7C9-4F72-8E2D-EB6BC3D3F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34" y="1338470"/>
            <a:ext cx="2774401" cy="49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B04F8-CCB3-4DBF-A4C9-8F3FD6E8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cs-CZ" dirty="0"/>
              <a:t>Zeus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1DA1A5-7A8B-4147-80C7-4265C1EB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691739" cy="4530762"/>
          </a:xfrm>
        </p:spPr>
        <p:txBody>
          <a:bodyPr/>
          <a:lstStyle/>
          <a:p>
            <a:r>
              <a:rPr lang="cs-CZ" dirty="0"/>
              <a:t>Syn Titána Krona a jeho manželky </a:t>
            </a:r>
            <a:r>
              <a:rPr lang="cs-CZ" dirty="0" err="1"/>
              <a:t>Rheie</a:t>
            </a:r>
            <a:endParaRPr lang="cs-CZ" dirty="0"/>
          </a:p>
          <a:p>
            <a:r>
              <a:rPr lang="cs-CZ" dirty="0"/>
              <a:t>Lidské vlastnosti a lidské povahové rysy</a:t>
            </a:r>
          </a:p>
          <a:p>
            <a:r>
              <a:rPr lang="cs-CZ" dirty="0"/>
              <a:t>Díky lsti matky nebyl pozřen Kronem a povstal proti němu</a:t>
            </a:r>
          </a:p>
          <a:p>
            <a:r>
              <a:rPr lang="cs-CZ" dirty="0"/>
              <a:t>Osvobodil své sourozence z útrob otce </a:t>
            </a:r>
          </a:p>
          <a:p>
            <a:r>
              <a:rPr lang="cs-CZ" dirty="0"/>
              <a:t>Svrhl Krona po desetiletém boji</a:t>
            </a:r>
          </a:p>
          <a:p>
            <a:r>
              <a:rPr lang="cs-CZ" dirty="0"/>
              <a:t>S bratry losoval o rozdělení vlády, postaral se aby si vytáhl nebe a zemi</a:t>
            </a:r>
          </a:p>
          <a:p>
            <a:r>
              <a:rPr lang="cs-CZ" dirty="0"/>
              <a:t>Chrámy, sochy, často zobrazován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CCFF02-6A1B-4CED-AB37-8566BCDD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110" y="1071967"/>
            <a:ext cx="2330089" cy="5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77A78-37AF-4014-9216-BA258E65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01BFE0-BE00-4EEA-9186-D90650D4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324430" cy="4195481"/>
          </a:xfrm>
        </p:spPr>
        <p:txBody>
          <a:bodyPr/>
          <a:lstStyle/>
          <a:p>
            <a:r>
              <a:rPr lang="cs-CZ" dirty="0"/>
              <a:t>Dcera Titána Krona a jeho manželky </a:t>
            </a:r>
            <a:r>
              <a:rPr lang="cs-CZ" dirty="0" err="1"/>
              <a:t>Rheie</a:t>
            </a:r>
            <a:endParaRPr lang="cs-CZ" dirty="0"/>
          </a:p>
          <a:p>
            <a:r>
              <a:rPr lang="cs-CZ" dirty="0"/>
              <a:t>Ochránkyně manželství</a:t>
            </a:r>
          </a:p>
          <a:p>
            <a:r>
              <a:rPr lang="cs-CZ" dirty="0"/>
              <a:t>Manželka a sestra Dia</a:t>
            </a:r>
          </a:p>
          <a:p>
            <a:r>
              <a:rPr lang="cs-CZ" dirty="0"/>
              <a:t>Potomci </a:t>
            </a:r>
            <a:r>
              <a:rPr lang="cs-CZ" dirty="0" err="1"/>
              <a:t>Arés</a:t>
            </a:r>
            <a:r>
              <a:rPr lang="cs-CZ" dirty="0"/>
              <a:t>, </a:t>
            </a:r>
            <a:r>
              <a:rPr lang="cs-CZ" dirty="0" err="1"/>
              <a:t>Héfaistos</a:t>
            </a:r>
            <a:r>
              <a:rPr lang="cs-CZ" dirty="0"/>
              <a:t>, </a:t>
            </a:r>
            <a:r>
              <a:rPr lang="cs-CZ" dirty="0" err="1"/>
              <a:t>Héba</a:t>
            </a:r>
            <a:endParaRPr lang="cs-CZ" dirty="0"/>
          </a:p>
          <a:p>
            <a:r>
              <a:rPr lang="cs-CZ" dirty="0"/>
              <a:t>Během války unesena bohyní </a:t>
            </a:r>
            <a:r>
              <a:rPr lang="cs-CZ" dirty="0" err="1"/>
              <a:t>Téthys</a:t>
            </a:r>
            <a:r>
              <a:rPr lang="cs-CZ" dirty="0"/>
              <a:t> na kraj světa</a:t>
            </a:r>
          </a:p>
          <a:p>
            <a:r>
              <a:rPr lang="cs-CZ" dirty="0"/>
              <a:t>Měnila lidské podoby a její zbraně byly mlha, blesky, hromy a bouře</a:t>
            </a:r>
          </a:p>
          <a:p>
            <a:r>
              <a:rPr lang="cs-CZ" dirty="0"/>
              <a:t>Svatyně, chrámy, malby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bohyně héra">
            <a:extLst>
              <a:ext uri="{FF2B5EF4-FFF2-40B4-BE49-F238E27FC236}">
                <a16:creationId xmlns:a16="http://schemas.microsoft.com/office/drawing/2014/main" id="{D2B445AE-0CFD-4282-9FE5-9167459C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44" y="1348058"/>
            <a:ext cx="2535775" cy="50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3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5D319-10D0-4B65-A026-B5CC64D5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Arés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1C79A1-41DF-458A-B068-E6F1010B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423923" cy="4195481"/>
          </a:xfrm>
        </p:spPr>
        <p:txBody>
          <a:bodyPr/>
          <a:lstStyle/>
          <a:p>
            <a:r>
              <a:rPr lang="cs-CZ" dirty="0"/>
              <a:t>Syn Dia a Héry</a:t>
            </a:r>
          </a:p>
          <a:p>
            <a:r>
              <a:rPr lang="cs-CZ" dirty="0"/>
              <a:t>Bůh války </a:t>
            </a:r>
          </a:p>
          <a:p>
            <a:r>
              <a:rPr lang="cs-CZ" dirty="0"/>
              <a:t>Zuřivé války, běsnění, podpora jakéhokoli konfliktu, vyžívání se v umírání bojovníků</a:t>
            </a:r>
          </a:p>
          <a:p>
            <a:r>
              <a:rPr lang="cs-CZ" dirty="0"/>
              <a:t>Nebyl oblíbený mezi bohy ani mezi lidmi</a:t>
            </a:r>
          </a:p>
          <a:p>
            <a:r>
              <a:rPr lang="cs-CZ" dirty="0"/>
              <a:t>S Afroditou měl potomky – Erós, </a:t>
            </a:r>
            <a:r>
              <a:rPr lang="cs-CZ" dirty="0" err="1"/>
              <a:t>Fobos</a:t>
            </a:r>
            <a:r>
              <a:rPr lang="cs-CZ" dirty="0"/>
              <a:t>, </a:t>
            </a:r>
            <a:r>
              <a:rPr lang="cs-CZ" dirty="0" err="1"/>
              <a:t>Deimos</a:t>
            </a:r>
            <a:r>
              <a:rPr lang="cs-CZ" dirty="0"/>
              <a:t>, Harmonia, </a:t>
            </a:r>
            <a:r>
              <a:rPr lang="cs-CZ" dirty="0" err="1"/>
              <a:t>Kyknos</a:t>
            </a:r>
            <a:endParaRPr lang="cs-CZ" dirty="0"/>
          </a:p>
          <a:p>
            <a:r>
              <a:rPr lang="cs-CZ" dirty="0"/>
              <a:t>Díky neoblíbenosti tolik nezobrazován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58D8C4-F359-4CBE-A9AA-B39E1363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4" y="1232091"/>
            <a:ext cx="2804742" cy="51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F3B6A-416F-4CF8-B42A-C71FBB02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Athéna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31AEA6-533E-4B64-B40A-D8932103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278148" cy="4195481"/>
          </a:xfrm>
        </p:spPr>
        <p:txBody>
          <a:bodyPr/>
          <a:lstStyle/>
          <a:p>
            <a:r>
              <a:rPr lang="cs-CZ" dirty="0"/>
              <a:t>Otec Zeus, matka nejasná (z Diovy hlavy)</a:t>
            </a:r>
          </a:p>
          <a:p>
            <a:r>
              <a:rPr lang="cs-CZ" dirty="0"/>
              <a:t>Bohyně moudrosti, vítězné války, ochránkyně práva, spravedlnosti a umění</a:t>
            </a:r>
          </a:p>
          <a:p>
            <a:r>
              <a:rPr lang="cs-CZ" dirty="0"/>
              <a:t>Zeus ji měl nejradši ze všech svých dětí</a:t>
            </a:r>
          </a:p>
          <a:p>
            <a:r>
              <a:rPr lang="cs-CZ" dirty="0"/>
              <a:t>Nikdy se neprovdala</a:t>
            </a:r>
          </a:p>
          <a:p>
            <a:r>
              <a:rPr lang="cs-CZ" dirty="0"/>
              <a:t>Války vedla moudře, ne nerozvážně jako </a:t>
            </a:r>
            <a:r>
              <a:rPr lang="cs-CZ" dirty="0" err="1"/>
              <a:t>Arés</a:t>
            </a:r>
            <a:r>
              <a:rPr lang="cs-CZ" dirty="0"/>
              <a:t> a na rozdíl od něj vždy vedla válku vítěznou</a:t>
            </a:r>
          </a:p>
          <a:p>
            <a:r>
              <a:rPr lang="cs-CZ" dirty="0"/>
              <a:t>v Athénách slavnosti </a:t>
            </a:r>
            <a:r>
              <a:rPr lang="cs-CZ" dirty="0" err="1"/>
              <a:t>panathénaje</a:t>
            </a:r>
            <a:endParaRPr lang="cs-CZ" dirty="0"/>
          </a:p>
          <a:p>
            <a:r>
              <a:rPr lang="cs-CZ" dirty="0"/>
              <a:t>Parthenón, chrám </a:t>
            </a:r>
            <a:r>
              <a:rPr lang="cs-CZ" dirty="0" err="1"/>
              <a:t>Níké</a:t>
            </a:r>
            <a:r>
              <a:rPr lang="cs-CZ" dirty="0"/>
              <a:t>, </a:t>
            </a:r>
            <a:r>
              <a:rPr lang="cs-CZ" dirty="0" err="1"/>
              <a:t>Feidiovy</a:t>
            </a:r>
            <a:r>
              <a:rPr lang="cs-CZ" dirty="0"/>
              <a:t> sochy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B5B3E1-775A-477E-B292-40EAA8BA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44" y="1141911"/>
            <a:ext cx="2794552" cy="53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5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1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FF"/>
      </a:accent1>
      <a:accent2>
        <a:srgbClr val="1B587C"/>
      </a:accent2>
      <a:accent3>
        <a:srgbClr val="CBCBCB"/>
      </a:accent3>
      <a:accent4>
        <a:srgbClr val="FCAE3B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384</TotalTime>
  <Words>1679</Words>
  <Application>Microsoft Office PowerPoint</Application>
  <PresentationFormat>Širokoúhlá obrazovka</PresentationFormat>
  <Paragraphs>173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</vt:lpstr>
      <vt:lpstr>Bohové mořští, pozemní a podsvětní</vt:lpstr>
      <vt:lpstr>Pozemní bohové</vt:lpstr>
      <vt:lpstr>Gaia</vt:lpstr>
      <vt:lpstr>Úranos</vt:lpstr>
      <vt:lpstr>Kronos</vt:lpstr>
      <vt:lpstr>Zeus</vt:lpstr>
      <vt:lpstr>Héra</vt:lpstr>
      <vt:lpstr>Arés</vt:lpstr>
      <vt:lpstr>Athéna</vt:lpstr>
      <vt:lpstr>Mořští bohové</vt:lpstr>
      <vt:lpstr>Pontos </vt:lpstr>
      <vt:lpstr>Néreus </vt:lpstr>
      <vt:lpstr>Nereovny </vt:lpstr>
      <vt:lpstr>Forkýs</vt:lpstr>
      <vt:lpstr>Kétó</vt:lpstr>
      <vt:lpstr>Thaumás</vt:lpstr>
      <vt:lpstr>Ókeanos </vt:lpstr>
      <vt:lpstr>Ókeanovny </vt:lpstr>
      <vt:lpstr>Poseidón</vt:lpstr>
      <vt:lpstr>Podsvětní bohové</vt:lpstr>
      <vt:lpstr>Erebos </vt:lpstr>
      <vt:lpstr>Nyx </vt:lpstr>
      <vt:lpstr>Tartaros </vt:lpstr>
      <vt:lpstr>Léthé </vt:lpstr>
      <vt:lpstr>Thanatos </vt:lpstr>
      <vt:lpstr>Erínye </vt:lpstr>
      <vt:lpstr>Hádes </vt:lpstr>
      <vt:lpstr>Kerberos </vt:lpstr>
      <vt:lpstr>Chárón </vt:lpstr>
      <vt:lpstr>Persefona </vt:lpstr>
      <vt:lpstr>Persefona</vt:lpstr>
      <vt:lpstr>Otázky</vt:lpstr>
      <vt:lpstr>Otázky - odpovědi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Bohové mořští, pozemní a pozemští</dc:title>
  <dc:creator>Klara</dc:creator>
  <cp:lastModifiedBy>User</cp:lastModifiedBy>
  <cp:revision>37</cp:revision>
  <dcterms:created xsi:type="dcterms:W3CDTF">2018-10-23T12:37:18Z</dcterms:created>
  <dcterms:modified xsi:type="dcterms:W3CDTF">2018-11-11T21:09:02Z</dcterms:modified>
</cp:coreProperties>
</file>