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81" r:id="rId4"/>
    <p:sldId id="282" r:id="rId5"/>
    <p:sldId id="283" r:id="rId6"/>
    <p:sldId id="263" r:id="rId7"/>
    <p:sldId id="265" r:id="rId8"/>
    <p:sldId id="299" r:id="rId9"/>
    <p:sldId id="286" r:id="rId10"/>
    <p:sldId id="287" r:id="rId11"/>
    <p:sldId id="278" r:id="rId12"/>
    <p:sldId id="280" r:id="rId13"/>
    <p:sldId id="288" r:id="rId14"/>
    <p:sldId id="289" r:id="rId15"/>
    <p:sldId id="266" r:id="rId16"/>
    <p:sldId id="267" r:id="rId17"/>
    <p:sldId id="290" r:id="rId18"/>
    <p:sldId id="271" r:id="rId19"/>
    <p:sldId id="292" r:id="rId20"/>
    <p:sldId id="268" r:id="rId21"/>
    <p:sldId id="291" r:id="rId22"/>
    <p:sldId id="269" r:id="rId23"/>
    <p:sldId id="270" r:id="rId24"/>
    <p:sldId id="300" r:id="rId25"/>
    <p:sldId id="272" r:id="rId26"/>
    <p:sldId id="294" r:id="rId27"/>
    <p:sldId id="293" r:id="rId28"/>
    <p:sldId id="295" r:id="rId29"/>
    <p:sldId id="301" r:id="rId30"/>
    <p:sldId id="273" r:id="rId31"/>
    <p:sldId id="298" r:id="rId32"/>
    <p:sldId id="274" r:id="rId33"/>
    <p:sldId id="296" r:id="rId34"/>
    <p:sldId id="275" r:id="rId35"/>
    <p:sldId id="264" r:id="rId36"/>
    <p:sldId id="297" r:id="rId37"/>
    <p:sldId id="277" r:id="rId38"/>
    <p:sldId id="302" r:id="rId39"/>
    <p:sldId id="279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028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ABDF8B8-EC29-4238-9FFA-B7936D40A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905C59B-08B2-4E02-BDC3-21EDA8763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AF74780-66DD-4FBC-B7BC-F2B3D1884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F799-5820-4B81-88C4-88773B62FABB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CF6000A-BE96-403B-956C-AD94F50C6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4842963-E8B5-48B5-AEAC-40153D806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3AD5-E263-4812-A4B7-F273B01E9C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9598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E36F3D4-362B-4FA9-80BA-FD348ED88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AEB37AD-DAC7-4A4B-9685-CCB06CC0F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9144C2D-24E6-4F11-8EF8-30EB66ECD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F799-5820-4B81-88C4-88773B62FABB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D748C11-649A-44DB-BCB4-FD83EAE56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9CDCED4-C723-4908-9E61-0B12AAF39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3AD5-E263-4812-A4B7-F273B01E9C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8874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42FA1DEB-D5D0-4514-932E-D3FE145B6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EBB444E-78CD-4B42-A9F8-6235E114C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CF784F58-C68B-4B7F-9CFB-EDD89BDB5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F799-5820-4B81-88C4-88773B62FABB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84C8B9C-00CF-481C-86C2-0A1F17CB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8B25785-1B92-4E09-BC95-55B1F0F54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3AD5-E263-4812-A4B7-F273B01E9C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1571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C777292-3C87-40ED-A771-B28AF981B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095EE4D-C4EA-4B5E-98DF-D834C70ED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65EFC5D-92A6-49B8-BFCF-293531D1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F799-5820-4B81-88C4-88773B62FABB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2C2CB7F8-B4DA-4A6D-874E-61D4A759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A84E9E8-1476-45A8-A322-83708BFFD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3AD5-E263-4812-A4B7-F273B01E9C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8368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A3FCE2-C2A7-4D43-B8CE-66E39D198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6B2EBD6C-84B5-4AD1-81B8-21FAE6659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9CDDA70-AD42-4059-84EF-03950E6F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F799-5820-4B81-88C4-88773B62FABB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690031E-5EBD-4D22-B67E-F2A6488A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8DBDA3D-5BDA-4839-8A55-7CA4CF28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3AD5-E263-4812-A4B7-F273B01E9C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9920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6A5F3E4-4CFC-46F4-A1D9-ECE6033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44B6E44-4C1E-4209-B182-D98D58E34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4ABC63B2-C5E3-4B86-92AB-774E9FE86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AC394AA7-0A3A-4C98-814E-DDD0C241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F799-5820-4B81-88C4-88773B62FABB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81CBFCEA-E33F-42B4-806F-8706381F3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C4738D08-7030-4574-8586-D3EB1498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3AD5-E263-4812-A4B7-F273B01E9C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9161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279E844-B6A7-4465-A2E4-734505EE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A867FA76-25AF-486F-98AA-4B33AE69F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9EB56F28-3A67-4199-9BD1-E63FB20AD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941EA08D-0CD6-4A54-A313-FD6C3600B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F43F7572-36C0-4F95-B6BB-8FB4B6160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70FA2C9E-DB0D-4237-92BA-3928C90D6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F799-5820-4B81-88C4-88773B62FABB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0D7C14A3-8AE8-4F26-93C6-0D0063374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8417EDF9-8E35-403D-9FC7-F4C12B40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3AD5-E263-4812-A4B7-F273B01E9C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2768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027BA3-64E8-4A4F-8EF9-5F7A59D1E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4BFD504B-1F26-4B6B-98C6-1CF791E96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F799-5820-4B81-88C4-88773B62FABB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31AA8B43-CC73-44FA-B09C-631F676E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DB74EB16-79A4-4D21-8218-FDBB3240B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3AD5-E263-4812-A4B7-F273B01E9C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10954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67AB7D30-C88C-487B-B7AC-DEBC72A4B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F799-5820-4B81-88C4-88773B62FABB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2996BAF2-BAE0-47CE-94A0-B3A8DDF2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24AE86B7-11E4-4CD0-BB6D-6F86EEBB9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3AD5-E263-4812-A4B7-F273B01E9C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47911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6FA32D8-2BA3-4C9D-A943-EE5BFC2C0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4D657A8-5442-40FB-8D95-B8EDAF53B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2EC7C683-43CB-4744-870E-5FEE662B5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D5807F12-E0FA-4C76-8699-4805F16E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F799-5820-4B81-88C4-88773B62FABB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F1B99F1E-355E-4B8D-A2E0-D5743D6E5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4E40655-1D96-4FA6-900C-88B6CF13D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3AD5-E263-4812-A4B7-F273B01E9C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0438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2B6753D-51FC-401E-AF2F-B6596CC56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105453E3-59F0-418A-B95B-FFC348868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A46B9CCE-E9F4-4EA4-AD55-7F1829E98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5680C437-5C0F-48A9-B1EF-CD4113567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F799-5820-4B81-88C4-88773B62FABB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042F204-FE01-4674-AFEA-DB1F9D7B1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460CF969-E18B-464F-82C6-AE6F0109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3AD5-E263-4812-A4B7-F273B01E9C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8946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A2CCF5E-6AF1-43B3-8D83-11A191780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24634B20-8F9A-40CF-81E2-9DB978007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886536F-FBC9-4E5F-9780-56E0EE3B3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8F799-5820-4B81-88C4-88773B62FABB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E18D598-F835-49E1-8044-6DD0611EB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078AABB-64BB-4CA5-821A-01E2B4C40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C3AD5-E263-4812-A4B7-F273B01E9C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542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www.google.com/url?sa=i&amp;url=https://artchive.ru/artists/955~Aleksej_Petrovich_Antropov/works/35390~Portret_Petra_I&amp;psig=AOvVaw1fKXlEDqblnM37FYUpMHr1&amp;ust=1574027786047000&amp;source=images&amp;cd=vfe&amp;ved=0CAIQjRxqFwoTCNj_tdjc7-UCFQAAAAAdAAAAABAD" TargetMode="External"/><Relationship Id="rId7" Type="http://schemas.openxmlformats.org/officeDocument/2006/relationships/hyperlink" Target="https://www.google.com/url?sa=i&amp;url=https://www.pinterest.com/pin/336925615852181839/&amp;psig=AOvVaw10Z2TjyS2P55IH-WkwthPs&amp;ust=1574030456969000&amp;source=images&amp;cd=vfe&amp;ved=0CAIQjRxqFwoTCIi78vHm7-UCFQAAAAAdAAAAABA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hyperlink" Target="http://novogodnieotkrytki.ru/starinnyeotkrytki8.html" TargetMode="Externa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ru.depositphotos.com/238175686/stock-photo-petropavlovsk-kazakhstan-january-2018-christian.html&amp;psig=AOvVaw3DHLANCsN-lsEWI4kSsJpa&amp;ust=1574030964957000&amp;source=images&amp;cd=vfe&amp;ved=0CAIQjRxqFwoTCJD249Lo7-UCFQAAAAAdAAAAABA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hyperlink" Target="https://www.google.com/url?sa=i&amp;url=https://minsknews.by/ioanna-krestitelya-chtut-hristiane-7-iyulya-gde-v-minske-otkryityi-hramyi-v-ego-chest/&amp;psig=AOvVaw1TuHhUeaXkPznBaD0IAocX&amp;ust=1574032136366000&amp;source=images&amp;cd=vfe&amp;ved=0CAIQjRxqFwoTCJi8iP3s7-UCFQAAAAAdAAAAABAD" TargetMode="Externa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catholic.org/saints/saint.php?saint_id=159&amp;psig=AOvVaw3SX0Ov3EiB1eLxATWsoSWO&amp;ust=1574032595196000&amp;source=images&amp;cd=vfe&amp;ved=0CAIQjRxqFwoTCMij8dXu7-UCFQAAAAAdAAAAABA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hyperlink" Target="https://www.google.com/url?sa=i&amp;url=https://buketland.com.ua/bouquets/bukety-iz-cvetov/bukety-iz-101-rozy&amp;psig=AOvVaw1BNdAQTdSHR7y6gJia92l-&amp;ust=1574033129877000&amp;source=images&amp;cd=vfe&amp;ved=0CAIQjRxqFwoTCIDOptjw7-UCFQAAAAAdAAAAABAi" TargetMode="Externa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hyperlink" Target="https://www.google.com/url?sa=i&amp;url=https://sovetnews.com/ne-zhite-a-maslenica/&amp;psig=AOvVaw16sd_cltAG5NRFZFXju3oL&amp;ust=1574037876485000&amp;source=images&amp;cd=vfe&amp;ved=0CAIQjRxqFwoTCOj64aaC8OUCFQAAAAAdAAAAABAL" TargetMode="Externa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hyperlink" Target="https://www.google.com/url?sa=i&amp;url=http://1ul.ru/city_online/obshchestvo/news/gotovim_bliny_na_maslenicu_recept_ot_brendshefa_gruppy_kompaniy_drugie_restoran/&amp;psig=AOvVaw1rhq6gWOmRnZDje3tfJvK5&amp;ust=1574067619094000&amp;source=images&amp;cd=vfe&amp;ved=0CAIQjRxqFwoTCMiUuYTx8OUCFQAAAAAdAAAAABAD" TargetMode="External"/><Relationship Id="rId3" Type="http://schemas.openxmlformats.org/officeDocument/2006/relationships/hyperlink" Target="https://www.google.com/url?sa=i&amp;url=https://ru.depositphotos.com/stock-photos/%D0%B1%D0%BB%D0%B8%D0%BD%D1%8B-%D1%81-%D0%B8%D0%BA%D1%80%D0%BE%D0%B9.html&amp;psig=AOvVaw3Hvuo591-hkqVX8W1cCBhU&amp;ust=1574036963009000&amp;source=images&amp;cd=vfe&amp;ved=0CAIQjRxqFwoTCOjB6Yn_7-UCFQAAAAAdAAAAABAD" TargetMode="External"/><Relationship Id="rId7" Type="http://schemas.openxmlformats.org/officeDocument/2006/relationships/hyperlink" Target="https://www.google.com/url?sa=i&amp;url=https://www.gastronom.ru/recipe/26860/bliny-s-myasom&amp;psig=AOvVaw2BkC6nWbe9hjz1E0wy2o15&amp;ust=1574037532992000&amp;source=images&amp;cd=vfe&amp;ved=0CAIQjRxqFwoTCMCyoYeB8OUCFQAAAAAdAAAAABAD" TargetMode="External"/><Relationship Id="rId12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hyperlink" Target="https://www.google.com/url?sa=i&amp;url=http://astrolibra.com/sonnik/eda/k-chemu-snitsya-blinyi.html&amp;psig=AOvVaw3woratJZo49DF3Xt8A2K6J&amp;ust=1574037701283000&amp;source=images&amp;cd=vfe&amp;ved=0CAIQjRxqFwoTCMi669OB8OUCFQAAAAAdAAAAABAE" TargetMode="External"/><Relationship Id="rId5" Type="http://schemas.openxmlformats.org/officeDocument/2006/relationships/hyperlink" Target="https://www.google.com/url?sa=i&amp;url=http://24slavyanka.ru/pancakes/&amp;psig=AOvVaw2Bzac52_912gYoCQopilCj&amp;ust=1574037406521000&amp;source=images&amp;cd=vfe&amp;ved=0CAIQjRxqFwoTCOit8cuA8OUCFQAAAAAdAAAAABAE" TargetMode="External"/><Relationship Id="rId10" Type="http://schemas.openxmlformats.org/officeDocument/2006/relationships/image" Target="../media/image31.jpeg"/><Relationship Id="rId4" Type="http://schemas.openxmlformats.org/officeDocument/2006/relationships/image" Target="../media/image28.jpeg"/><Relationship Id="rId9" Type="http://schemas.openxmlformats.org/officeDocument/2006/relationships/hyperlink" Target="https://www.google.com/url?sa=i&amp;url=https://www.gastronom.ru/recipe/33726/blinchiki-s-gribami-i-kuricej&amp;psig=AOvVaw1Pe1QfHVwwVm0CjSFnxoUZ&amp;ust=1574037623358000&amp;source=images&amp;cd=vfe&amp;ved=0CAIQjRxqFwoTCPCw9aGB8OUCFQAAAAAdAAAAABAD" TargetMode="External"/><Relationship Id="rId1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hyperlink" Target="https://www.google.com/url?sa=i&amp;url=http://www.akorda.kz/ru/events/akorda_news/meetings_and_receptions/vstrecha-s-predstavitelnicami-zhenskoi-obshchestvennosti-kazahstana-koktem-shuagy-2&amp;psig=AOvVaw3OsckdGjxawPcROIeJkL5u&amp;ust=1574068645888000&amp;source=images&amp;cd=vfe&amp;ved=0CAIQjRxqFwoTCIid3fL08OUCFQAAAAAdAAAAABA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kohuku.ru/uploads/posts/2013-06/1371809580_bezymyannyy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hyperlink" Target="https://www.google.com/url?sa=i&amp;url=https://www.tumblr.com/tagged/Nauryz&amp;psig=AOvVaw2IDqqGth20eCKMdLjsg_NN&amp;ust=1574069916426000&amp;source=images&amp;cd=vfe&amp;ved=0CAIQjRxqFwoTCMDzkMz58OUCFQAAAAAdAAAAABAu" TargetMode="Externa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hyperlink" Target="https://www.google.com/url?sa=i&amp;url=https://www.caravan.kz/gazeta/nauryzkozhe-o-kak-zhe-ehto-vkusno-527670/&amp;psig=AOvVaw2iPbHFJYbL_1YuXj3xGwee&amp;ust=1574070977734000&amp;source=images&amp;cd=vfe&amp;ved=0CAIQjRxqFwoTCMj5suL98OUCFQAAAAAdAAAAABBB" TargetMode="External"/><Relationship Id="rId7" Type="http://schemas.openxmlformats.org/officeDocument/2006/relationships/hyperlink" Target="https://www.google.com/url?sa=i&amp;url=https://ru.sputniknews.kz/spravka/20190202/9135922/kumys-shubat-ayran.html&amp;psig=AOvVaw09ucKFuAeNODNA8UeZf176&amp;ust=1574071980171000&amp;source=images&amp;cd=vfe&amp;ved=0CAIQjRxqFwoTCOC7ubCB8eUCFQAAAAAdAAAAABA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hyperlink" Target="https://www.google.com/url?sa=i&amp;url=https://tradekings.kz/beshbarmak-dostavka-na-domofis-14&amp;psig=AOvVaw1ro0-beSf3Hl0LorRbpBdA&amp;ust=1574071484010000&amp;source=images&amp;cd=vfe&amp;ved=0CAIQjRxqFwoTCPD4gL3_8OUCFQAAAAAdAAAAABAJ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38.jpeg"/><Relationship Id="rId9" Type="http://schemas.openxmlformats.org/officeDocument/2006/relationships/hyperlink" Target="https://www.google.com/url?sa=i&amp;url=http://cooks.kz/d0-ba/&amp;psig=AOvVaw1iAnglt4mBHu0TpwokosiB&amp;ust=1574072444434000&amp;source=images&amp;cd=vfe&amp;ved=0CAIQjRxqFwoTCOj-5oqD8eUCFQAAAAAdAAAAABA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otyrar.kz/2015/04/svetloe-xristovo-voskresenie-otmechayut-pravoslavnye-shymkenta/&amp;psig=AOvVaw09KBkgsIQyAkGlzOKef62J&amp;ust=1574072907026000&amp;source=images&amp;cd=vfe&amp;ved=0CAIQjRxqFwoTCPixi_yE8eUCFQAAAAAdAAAAABA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hyperlink" Target="https://www.google.com/url?sa=i&amp;url=https://pravoslavie.fm/kulinariya/retsept-tvorozhnoy-pashi/&amp;psig=AOvVaw3DO_4CghoW2Y40XtYZGckQ&amp;ust=1574073593904000&amp;source=images&amp;cd=vfe&amp;ved=0CAIQjRxqFwoTCIDo0rCH8eUCFQAAAAAdAAAAABBA" TargetMode="External"/><Relationship Id="rId7" Type="http://schemas.openxmlformats.org/officeDocument/2006/relationships/hyperlink" Target="https://www.google.com/url?sa=i&amp;url=http://www.ufa.aif.ru/culture/events/skorlupu_s_izobrazheniyami_ikon_luchshe_szhech_vosem_voprosov_o_pashe&amp;psig=AOvVaw250JPh5KaMLGGCrG1uI0HM&amp;ust=1574074439409000&amp;source=images&amp;cd=vfe&amp;ved=0CAIQjRxqFwoTCLC4kdyK8eUCFQAAAAAdAAAAABA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hyperlink" Target="https://www.google.com/url?sa=i&amp;url=https://magija-vkusa.ru/pasxalnye-kulichi/&amp;psig=AOvVaw2Og6d5CM7Fra2QpIS2AIL-&amp;ust=1574074189209000&amp;source=images&amp;cd=vfe&amp;ved=0CAIQjRxqFwoTCMi5i-CJ8eUCFQAAAAAdAAAAABAE" TargetMode="Externa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www.google.com/url?sa=i&amp;url=https://ru.wikipedia.org/wiki/%D0%9A%D0%B0%D0%B7%D0%B0%D1%85%D1%81%D1%82%D0%B0%D0%BD&amp;psig=AOvVaw1Q_g-mT1-QF-cWm8yC_842&amp;ust=1574010467113000&amp;source=images&amp;cd=vfe&amp;ved=0CAIQjRxqFwoTCICer4mc7-UCFQAAAAAdAAAAABAP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tengrinews.kz/kazakhstan_news/tsenit-edinstvo-soglasie-prizval-kazahstantsev-nursultan-254658/&amp;psig=AOvVaw0HlS11HDIMtpkG98Ki5lv0&amp;ust=1574075298621000&amp;source=images&amp;cd=vfe&amp;ved=0CAIQjRxqFwoTCIiFuLOO8eUCFQAAAAAdAAAAABAY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yandex.com.ge/collections/card/5ac2050c0c1ed2dbda0b9cd7/&amp;psig=AOvVaw3l7nG2MRrhpPsft_Blzwtt&amp;ust=1574075837122000&amp;source=images&amp;cd=vfe&amp;ved=0CAIQjRxqFwoTCIjl_-GP8eUCFQAAAAAdAAAAABA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hyperlink" Target="https://www.google.com/url?sa=i&amp;url=https://ndn.info/novosti/25971-v-mchs-skazali-chto-zharit-shashlyki-na-prirode-mozhno-no-ostorozhno&amp;psig=AOvVaw1CrDGtWV4Cp0nw-vbUjUfi&amp;ust=1574075948770000&amp;source=images&amp;cd=vfe&amp;ved=0CAIQjRxqFwoTCKC79KCQ8eUCFQAAAAAdAAAAABAQ" TargetMode="Externa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diapazon.kz/news/64594-parada-v-chest-9-maya-v-kazahstane-ne-budet&amp;psig=AOvVaw3ail2CcNlETe5jYKNfhZcA&amp;ust=1574076610864000&amp;source=images&amp;cd=vfe&amp;ved=0CAIQjRxqFwoTCLjEncOS8eUCFQAAAAAdAAAAABA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almaty.tv/news/obschestvo/1649-9-maya-v-almaty-programma-prazdnika&amp;psig=AOvVaw0Nn-Odpk2OPf43O_VCwoFD&amp;ust=1574076769261000&amp;source=images&amp;cd=vfe&amp;ved=0CAIQjRxqFwoTCODR76uT8eUCFQAAAAAdAAAAABA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365info.kz/2018/05/glavnaya-pobeda-bessmertnogo-polka-v-mae-2018-go&amp;psig=AOvVaw1Rxx5kxYYOhAFg4KBpFzzR&amp;ust=1574077515250000&amp;source=images&amp;cd=vfe&amp;ved=0CAIQjRxqFwoTCODwm4OW8eUCFQAAAAAdAAAAABA6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hyperlink" Target="https://www.google.com/url?sa=i&amp;url=https://censor.net.ua/resonance/3065245/tsena_znameni_nad_reyihstagom_tragicheskie_sudby_znamenostsev_pobedy&amp;psig=AOvVaw079xUSLY0jFlJABUgkJVNL&amp;ust=1574077886855000&amp;source=images&amp;cd=vfe&amp;ved=0CAIQjRxqFwoTCPiyu6WX8eUCFQAAAAAdAAAAABAD" TargetMode="Externa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welcometonur-sultan.com/kz/article/mechet-hazret-sultan-krupnejshaya-mechet-centralnoj-azii&amp;psig=AOvVaw2LXtuqzGd_rLVhqXYPE-lI&amp;ust=1574079016368000&amp;source=images&amp;cd=vfe&amp;ved=0CAIQjRxqFwoTCLCJmseb8eUCFQAAAAAdAAAAABA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hyperlink" Target="https://www.google.com/url?sa=i&amp;url=https://galiya-cook.livejournal.com/9823.html&amp;psig=AOvVaw32EP0LlIMEjD52ln5DjJ7b&amp;ust=1574079887618000&amp;source=images&amp;cd=vfe&amp;ved=0CAIQjRxqFwoTCODs592e8eUCFQAAAAAdAAAAABAJ" TargetMode="External"/><Relationship Id="rId3" Type="http://schemas.openxmlformats.org/officeDocument/2006/relationships/hyperlink" Target="https://www.google.com/url?sa=i&amp;url=https://kazakh-zerno.net/149789-musulmane-otmechayut-odin-iz-glavnykh-prazdnikov-oraza-ajt/&amp;psig=AOvVaw0u-Ga7lVYQZD3uKE6WecOs&amp;ust=1574079287752000&amp;source=images&amp;cd=vfe&amp;ved=0CAIQjRxqFwoTCNi_276c8eUCFQAAAAAdAAAAABAJ" TargetMode="External"/><Relationship Id="rId7" Type="http://schemas.openxmlformats.org/officeDocument/2006/relationships/hyperlink" Target="https://www.google.com/url?sa=i&amp;url=http://4opexa.ru/orehi/solenye-orexi/fistashki-zhareno-solenye&amp;psig=AOvVaw3FHtlNi17M0gCJHMQqfWeT&amp;ust=1574079505672000&amp;source=images&amp;cd=vfe&amp;ved=0CAIQjRxqFwoTCKiulqyd8eUCFQAAAAAdAAAAABAD" TargetMode="External"/><Relationship Id="rId12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11" Type="http://schemas.openxmlformats.org/officeDocument/2006/relationships/hyperlink" Target="https://www.google.com/url?sa=i&amp;url=https://good-tips.pro/index.php/nuts/almonds-amygdalus-health-benefits&amp;psig=AOvVaw3fusyzudFtes8AKOkWtKm0&amp;ust=1574079812020000&amp;source=images&amp;cd=vfe&amp;ved=0CAIQjRxqFwoTCNi5ucSe8eUCFQAAAAAdAAAAABAD" TargetMode="External"/><Relationship Id="rId5" Type="http://schemas.openxmlformats.org/officeDocument/2006/relationships/hyperlink" Target="https://www.google.com/url?sa=i&amp;url=https://kp.ua/life/605720-piat-prychyn-vvesty-fynyky-v-svoi-ratsyon&amp;psig=AOvVaw2daJff9F2ngAPbdQIui6I2&amp;ust=1574079412487000&amp;source=images&amp;cd=vfe&amp;ved=0CAIQjRxqFwoTCMiOpoSd8eUCFQAAAAAdAAAAABAD" TargetMode="External"/><Relationship Id="rId10" Type="http://schemas.openxmlformats.org/officeDocument/2006/relationships/image" Target="../media/image57.jpeg"/><Relationship Id="rId4" Type="http://schemas.openxmlformats.org/officeDocument/2006/relationships/image" Target="../media/image54.jpeg"/><Relationship Id="rId9" Type="http://schemas.openxmlformats.org/officeDocument/2006/relationships/hyperlink" Target="https://www.google.com/url?sa=i&amp;url=https://www.menslife.com/ration/olivki-nastoyashchij-kladez-vitaminov-i-mikroelementov.html&amp;psig=AOvVaw1D3sft1XDg9JokkGimGTtB&amp;ust=1574079739744000&amp;source=images&amp;cd=vfe&amp;ved=0CAIQjRxqFwoTCJiS2Zue8eUCFQAAAAAdAAAAABAD" TargetMode="External"/><Relationship Id="rId1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ru.wikipedia.org/wiki/%D0%94%D0%BE%D0%BC%D0%B1%D1%80%D0%B0&amp;psig=AOvVaw18_6gD_GmZihy_2mQJXKSo&amp;ust=1574080537254000&amp;source=images&amp;cd=vfe&amp;ved=0CAIQjRxqFwoTCKjnoZah8eUCFQAAAAAdAAAAABAD" TargetMode="External"/><Relationship Id="rId7" Type="http://schemas.openxmlformats.org/officeDocument/2006/relationships/hyperlink" Target="https://www.youtube.com/watch?v=Z7GZkShQK7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hyperlink" Target="https://www.google.com/url?sa=i&amp;url=http://mysl.kazgazeta.kz/?p=11525&amp;psig=AOvVaw2hT2apDYDnaboEzRcop45I&amp;ust=1574080781175000&amp;source=images&amp;cd=vfe&amp;ved=0CAIQjRxqFwoTCPirt5Si8eUCFQAAAAAdAAAAABAD" TargetMode="Externa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ru.sputniknews.kz/politics/20190323/9650531/PREZIDENT-KAZAKhSTANA-POSTANOVIL-PEREIMENOVAT-ASTANU-V-NUR-SULTAN.html&amp;psig=AOvVaw2aXNiT2A3rVN5Uy8zbI8Em&amp;ust=1574083108631000&amp;source=images&amp;cd=vfe&amp;ved=0CAIQjRxqFwoTCLi1sfOq8eUCFQAAAAAdAAAAABAO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buro247.kz/lifestyle/news/luchshie-fotografii-ekspo-s-vysoty-ptichego-poleta.html&amp;psig=AOvVaw3d3pYufgAThU-AXkhHL73A&amp;ust=1574081942545000&amp;source=images&amp;cd=vfe&amp;ved=0CAIQjRxqFwoTCIjD-LCm8eUCFQAAAAAdAAAAABAr" TargetMode="External"/><Relationship Id="rId7" Type="http://schemas.openxmlformats.org/officeDocument/2006/relationships/hyperlink" Target="https://www.youtube.com/watch?v=QxzpXnhcjn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hyperlink" Target="https://www.google.com/url?sa=i&amp;url=https://24.kz/ru/archive/news/expo/item/181698-ekspo-2017-posetyat-75-tys&amp;psig=AOvVaw1lQchcCEAUD40oCD5Glw5n&amp;ust=1574082924274000&amp;source=images&amp;cd=vfe&amp;ved=0CAIQjRxqFwoTCOCT346q8eUCFQAAAAAdAAAAABAJ" TargetMode="Externa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nur.kz/1797291-cennuu-nahodku-obnaruzili-na-zabrosennyh-skladah-katka-medeu.html&amp;psig=AOvVaw27zCiIzhXL7dBCIZDt0EBW&amp;ust=1574014947632000&amp;source=images&amp;cd=vfe&amp;ved=0CAIQjRxqFwoTCLi4mIet7-UCFQAAAAAdAAAAABA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hyperlink" Target="https://www.google.com/url?sa=i&amp;url=https://express-k.kz/news/kosmos/povredit_li_kosmodromu_baykonur_mnogorazovaya_raketa_falcon_9_kompanii_ilona_maska-131682&amp;psig=AOvVaw1_rmBRm5VrtFz7Q_jUoIoo&amp;ust=1574015240849000&amp;source=images&amp;cd=vfe&amp;ved=0CAIQjRxqFwoTCMjH1_at7-UCFQAAAAAdAAAAABAh" TargetMode="Externa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youtube.com/watch?v=jbtDLffPJo8&amp;psig=AOvVaw2oBqz-uRy7saQ3cIhirJAz&amp;ust=1574086784251000&amp;source=images&amp;cd=vfe&amp;ved=0CAIQjRxqFwoTCJigtLm48eUCFQAAAAAdAAAAABAZ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hyperlink" Target="https://www.google.com/url?sa=i&amp;url=http://islam.ru/news/2019-06-26/55496&amp;psig=AOvVaw0OwZfWEw3A9AQVNRg69E3o&amp;ust=1574087089626000&amp;source=images&amp;cd=vfe&amp;ved=0CAIQjRxqFwoTCKCYk-K58eUCFQAAAAAdAAAAABAb" TargetMode="Externa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t3.depositphotos.com/1315434/14221/i/1600/depositphotos_142215126-stock-photo-beshbarmak-kazakh-national-dish-on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hyperlink" Target="https://www.google.com/url?sa=i&amp;url=https://ru.kyzylorda-news.kz/news/rukhanizhangyru/23767-kuyrdak-osnova-vkusnyh-nacionalnyh-blyud.html&amp;psig=AOvVaw3jjiWLnQ26U3DOuXxkleWZ&amp;ust=1574087546738000&amp;source=images&amp;cd=vfe&amp;ved=0CAIQjRxqFwoTCPDE6qC78eUCFQAAAAAdAAAAABAD" TargetMode="Externa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naviny.by/new/20190319/1553005216-ukaz-o-svoey-otstavke-nazarbaev-podpisal-v-pryamom-efire&amp;psig=AOvVaw1g3RiVRbTx9j4sPEhivS2k&amp;ust=1574088012451000&amp;source=images&amp;cd=vfe&amp;ved=0CAIQjRxqFwoTCIC0wPu88eUCFQAAAAAdAAAAABA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ru.sputniknews.kz/society/20190706/10844806/pesni-nazarbaev.html&amp;psig=AOvVaw2kgtFo5z8c7m0XVhWDwe3P&amp;ust=1574088424675000&amp;source=images&amp;cd=vfe&amp;ved=0CAIQjRxqFwoTCOittMO-8eUCFQAAAAAdAAAAABA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hyperlink" Target="https://www.google.com/url?sa=i&amp;url=https://365info.kz/2015/07/spustya-20-let-nazarbaev-rasskazal-kak-obmanul-amerikancev/&amp;psig=AOvVaw3WjzweXUJEr3cFbd_B4YBT&amp;ust=1574088729702000&amp;source=images&amp;cd=vfe&amp;ved=0CAIQjRxqFwoTCIjTwOW_8eUCFQAAAAAdAAAAABAg" TargetMode="Externa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zakon.kz/4976571-den-stolitsy-otmechayut-v-kazahstane.html&amp;psig=AOvVaw3CEiS-c7h-CeCqQEcXR-L5&amp;ust=1574089012652000&amp;source=images&amp;cd=vfe&amp;ved=0CAIQjRxqFwoTCLiutejA8eUCFQAAAAAdAAAAABAi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bapachi.by/novogodnyaya-elka-v-gorshke-srublennaya-ili-iskusstvennaya/&amp;psig=AOvVaw2SYWb4Em34uL3JJZlfNRk3&amp;ust=1574089585484000&amp;source=images&amp;cd=vfe&amp;ved=0CAIQjRxqFwoTCICKgdbD8eUCFQAAAAAdAAAAABAc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hyperlink" Target="https://www.google.com/url?sa=i&amp;url=https://www.youtube.com/watch?v=trp_nvzZ_EA&amp;psig=AOvVaw0E-gAYkqwgwaAyKk_McMU9&amp;ust=1574091757108000&amp;source=images&amp;cd=vfe&amp;ved=0CAIQjRxqFwoTCIilu6zL8eUCFQAAAAAdAAAAABAL" TargetMode="Externa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hyperlink" Target="https://www.google.com/url?sa=i&amp;url=https://www.gastronom.ru/recipe/10803/salat-olive-klassicheskij-sovetskij&amp;psig=AOvVaw1KMuLuWfAKK5k-UESfR2dT&amp;ust=1574092072453000&amp;source=images&amp;cd=vfe&amp;ved=0CAIQjRxqFwoTCKCvgJHM8eUCFQAAAAAdAAAAABAD" TargetMode="External"/><Relationship Id="rId7" Type="http://schemas.openxmlformats.org/officeDocument/2006/relationships/hyperlink" Target="https://www.google.com/url?sa=i&amp;url=https://www.gastronom.ru/recipe/19719/manty-s-baraninoj-i-tykvoj&amp;psig=AOvVaw1Tz5pmj_C6BiTTODwpaO3v&amp;ust=1574092476257000&amp;source=images&amp;cd=vfe&amp;ved=0CAIQjRxqFwoTCOiA_dbN8eUCFQAAAAAdAAAAABA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hyperlink" Target="https://www.google.com/url?sa=i&amp;url=https://vkuso.ru/recipe/klassicheskaya-seld-pod-shuboj-po-domashnemu/&amp;psig=AOvVaw2MMXSjxtbp2GwVg9AU4wHJ&amp;ust=1574092292232000&amp;source=images&amp;cd=vfe&amp;ved=0CAIQjRxqFwoTCPi6vozN8eUCFQAAAAAdAAAAABAD" TargetMode="Externa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ozhlas.cz/nabozenstvi/vanoce/_zprava/vanoce-v-pravoslavne-cirkvi--409539" TargetMode="External"/><Relationship Id="rId3" Type="http://schemas.openxmlformats.org/officeDocument/2006/relationships/hyperlink" Target="http://stat.gov.kz/" TargetMode="External"/><Relationship Id="rId7" Type="http://schemas.openxmlformats.org/officeDocument/2006/relationships/hyperlink" Target="http://www.defacto.kz/content/prazdnichnye-dni-v-respublike-kazakhsta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trekkingclub.kz/index.php?p=15" TargetMode="External"/><Relationship Id="rId11" Type="http://schemas.openxmlformats.org/officeDocument/2006/relationships/hyperlink" Target="https://www.culture.ru/materials/253020/staryi-novyi-god-istoriya-prazdnika" TargetMode="External"/><Relationship Id="rId5" Type="http://schemas.openxmlformats.org/officeDocument/2006/relationships/hyperlink" Target="https://astana.zagranitsa.com/article/1601/azastana-osh-keldz-30-faktov-o-kazakhstane" TargetMode="External"/><Relationship Id="rId10" Type="http://schemas.openxmlformats.org/officeDocument/2006/relationships/hyperlink" Target="https://ru.sputnik.md/world_society/20190113/16598105/Pochemu-v-Rossii-otmechaut-Staryj-Novyj-god-2019-sut-prazdnika.html" TargetMode="External"/><Relationship Id="rId4" Type="http://schemas.openxmlformats.org/officeDocument/2006/relationships/hyperlink" Target="https://ru.wikipedia.org/wiki/&#1053;&#1072;&#1089;&#1077;&#1083;&#1077;&#1085;&#1080;&#1077;_&#1050;&#1072;&#1079;&#1072;&#1093;&#1089;&#1090;&#1072;&#1085;&#1072;" TargetMode="External"/><Relationship Id="rId9" Type="http://schemas.openxmlformats.org/officeDocument/2006/relationships/hyperlink" Target="http://www.milujivanoce.cz/cs/temata/show/vanoce-podle-nabozenstvi/84-pravoslavne-vanoce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lu.kz/kazah-igry.php" TargetMode="External"/><Relationship Id="rId13" Type="http://schemas.openxmlformats.org/officeDocument/2006/relationships/hyperlink" Target="http://today.kz/news/zhizn/2017-05-09/741863-maya-v-kazahstane-den-velikoj-pobedyi-v-pamyati-naroda/" TargetMode="External"/><Relationship Id="rId18" Type="http://schemas.openxmlformats.org/officeDocument/2006/relationships/hyperlink" Target="https://www.ktk.kz/ru/newsfeed/article/2019/08/30/128709/" TargetMode="External"/><Relationship Id="rId3" Type="http://schemas.openxmlformats.org/officeDocument/2006/relationships/hyperlink" Target="https://diapazon.kz/news/80141-kogda-poyavilsya-den-svyatogo-valentina-i-kak-ego-prazdnuyut" TargetMode="External"/><Relationship Id="rId7" Type="http://schemas.openxmlformats.org/officeDocument/2006/relationships/hyperlink" Target="https://ru.sputniknews.kz/culture/20170321/1826228/istoki-vozniknoveniya-nauryza-uchenye-do-sih-por-sporyat.html" TargetMode="External"/><Relationship Id="rId12" Type="http://schemas.openxmlformats.org/officeDocument/2006/relationships/hyperlink" Target="http://today.kz/news/kazahstan/2019-05-07/777572-maya-kazahstan-otmechaet-den-zaschitnika-otechestva/" TargetMode="External"/><Relationship Id="rId17" Type="http://schemas.openxmlformats.org/officeDocument/2006/relationships/hyperlink" Target="https://www.nur.kz/1604133-kurban-ajt-2018-v-kazahstane-istoria.html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s://kursiv.kz/news/obschestvo/2019-11/batys-kazakstan-oblysynyn-munay-zhne-gaz-sektory-ksiporyndaryna-sheteldik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form.kz/ru/mezhdunarodnyy-zhenskiy-den-8-marta-istoriya-prazdnovaniya_a2753420" TargetMode="External"/><Relationship Id="rId11" Type="http://schemas.openxmlformats.org/officeDocument/2006/relationships/hyperlink" Target="https://e-history.kz/ru/project/view/8?type=publications&amp;material_id=1113" TargetMode="External"/><Relationship Id="rId5" Type="http://schemas.openxmlformats.org/officeDocument/2006/relationships/hyperlink" Target="https://www.tvc.ru/news/show/id/155947" TargetMode="External"/><Relationship Id="rId15" Type="http://schemas.openxmlformats.org/officeDocument/2006/relationships/hyperlink" Target="http://www.bilu.kz/dombra.php" TargetMode="External"/><Relationship Id="rId10" Type="http://schemas.openxmlformats.org/officeDocument/2006/relationships/hyperlink" Target="http://velikonoce.chytrazena.cz/odkud-se-vzalo-velikonocni-vajicko-18260.html" TargetMode="External"/><Relationship Id="rId19" Type="http://schemas.openxmlformats.org/officeDocument/2006/relationships/hyperlink" Target="https://online.zakon.kz/Document/?doc_id=31094963" TargetMode="External"/><Relationship Id="rId4" Type="http://schemas.openxmlformats.org/officeDocument/2006/relationships/hyperlink" Target="https://foma.ru/maslenicza-smyisl-i-istoriya-tradiczii-i-obryadyi.html" TargetMode="External"/><Relationship Id="rId9" Type="http://schemas.openxmlformats.org/officeDocument/2006/relationships/hyperlink" Target="http://www.rozhlas.cz/nabozenstvi/krestanstvi/_zprava/236938" TargetMode="External"/><Relationship Id="rId14" Type="http://schemas.openxmlformats.org/officeDocument/2006/relationships/hyperlink" Target="https://ru.sputniknews.kz/spravka/20170605/2440046/oraza-ajt-2017-kogda-i-kak-otmechayut-musulmanskij-prazdnik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maps-of-the-world.ru/asia/kazakhstan/large-physical-map-of-kazakhstan-with-roads-cities-and-airports&amp;psig=AOvVaw1Q_g-mT1-QF-cWm8yC_842&amp;ust=1574010467113000&amp;source=images&amp;cd=vfe&amp;ved=0CAIQjRxqFwoTCICer4mc7-UCFQAAAAAdAAAAABA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hyperlink" Target="https://www.google.com/url?sa=i&amp;url=https://postmania.ru/products/0359-svyatochnye-gadaniya-konstantin-makovskij&amp;psig=AOvVaw0k_8ks8L4aGPCYA75L7f__&amp;ust=1574022513222000&amp;source=images&amp;cd=vfe&amp;ved=0CAIQjRxqFwoTCOjR1vvI7-UCFQAAAAAdAAAAABAN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s://www.google.com/url?sa=i&amp;url=https://zernograd.com/recipe/kutya-kutia-sweet-wheat-berry-pudding/&amp;psig=AOvVaw0UTrRiHZhrB4cGeX8eDBZ2&amp;ust=1574015898839000&amp;source=images&amp;cd=vfe&amp;ved=0CAIQjRxqFwoTCKClgdyw7-UCFQAAAAAdAAAAABAV" TargetMode="External"/><Relationship Id="rId7" Type="http://schemas.openxmlformats.org/officeDocument/2006/relationships/hyperlink" Target="https://www.google.com/url?sa=i&amp;url=https://lifehacker.ru/pirogov-s-myasom-recepty/&amp;psig=AOvVaw0-R8hIJEm7ij4q0YVRSgce&amp;ust=1574016356709000&amp;source=images&amp;cd=vfe&amp;ved=0CAIQjRxqFwoTCLC4yY2y7-UCFQAAAAAdAAAAABA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hyperlink" Target="https://www.google.com/url?sa=i&amp;url=http://receptveka.ru/goryachee/rozhdestvenskiy-gus/&amp;psig=AOvVaw0JAvenXqJmhbznsBSTlm7L&amp;ust=1574016136257000&amp;source=images&amp;cd=vfe&amp;ved=0CAIQjRxqFwoTCOjK_MWx7-UCFQAAAAAdAAAAABAV" TargetMode="External"/><Relationship Id="rId10" Type="http://schemas.openxmlformats.org/officeDocument/2006/relationships/image" Target="../media/image17.jpeg"/><Relationship Id="rId4" Type="http://schemas.openxmlformats.org/officeDocument/2006/relationships/image" Target="../media/image14.jpeg"/><Relationship Id="rId9" Type="http://schemas.openxmlformats.org/officeDocument/2006/relationships/hyperlink" Target="https://www.google.com/url?sa=i&amp;url=https://www.koolinar.ru/recipe/view/140654&amp;psig=AOvVaw3gnZTDXzdG09CFOaenhbMR&amp;ust=1574016476186000&amp;source=images&amp;cd=vfe&amp;ved=0CAIQjRxqFwoTCPjRtNSy7-UCFQAAAAAdAAAAABA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xmlns="" id="{692836B2-A4F1-4D5A-98A8-E06FEB81C34D}"/>
              </a:ext>
            </a:extLst>
          </p:cNvPr>
          <p:cNvGrpSpPr/>
          <p:nvPr/>
        </p:nvGrpSpPr>
        <p:grpSpPr>
          <a:xfrm>
            <a:off x="643466" y="643466"/>
            <a:ext cx="9987345" cy="5571066"/>
            <a:chOff x="1133170" y="643466"/>
            <a:chExt cx="9987345" cy="5571066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xmlns="" id="{092268B2-B2E8-4A22-9D7D-31E5A4886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3170" y="643466"/>
              <a:ext cx="9904117" cy="5571066"/>
            </a:xfrm>
            <a:prstGeom prst="rect">
              <a:avLst/>
            </a:prstGeom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xmlns="" id="{E2751448-3EF0-42AC-A7F3-007C21317788}"/>
                </a:ext>
              </a:extLst>
            </p:cNvPr>
            <p:cNvSpPr/>
            <p:nvPr/>
          </p:nvSpPr>
          <p:spPr>
            <a:xfrm>
              <a:off x="3851203" y="747759"/>
              <a:ext cx="726931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sz="4000" b="1" dirty="0">
                  <a:latin typeface="High Tower Text" panose="02040502050506030303" pitchFamily="18" charset="0"/>
                </a:rPr>
                <a:t>SVÁTKY KAZACHSTÁNU</a:t>
              </a:r>
            </a:p>
          </p:txBody>
        </p: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xmlns="" id="{6F64D01C-0BEE-4A57-8D5E-E13BC989C925}"/>
                </a:ext>
              </a:extLst>
            </p:cNvPr>
            <p:cNvSpPr txBox="1"/>
            <p:nvPr/>
          </p:nvSpPr>
          <p:spPr>
            <a:xfrm>
              <a:off x="5107071" y="1252159"/>
              <a:ext cx="5714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Čížková Valerie, Goremykina Mariya, Hodíková Kateřina, Vallušová Eva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0DC3D409-53CF-49DC-A3CB-F34D53BCBA5D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026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6BED39-1A62-4829-8475-031309C4F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xmlns="" id="{D549CC5C-42D3-4B2F-8C9F-03D4CE6E8A4C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8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77BABB97-4F3F-4097-9EDB-923E8D011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23B269C7-D3B0-4C0B-AB18-D117B1490E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3525233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736271" y="1219359"/>
            <a:ext cx="5284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Nový rok ve starém letopočtu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Julianský kalendář „starého stylu“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P</a:t>
            </a:r>
            <a:r>
              <a:rPr lang="cs-CZ" sz="1400" dirty="0">
                <a:latin typeface="Bookman Old Style" panose="02050604050505020204" pitchFamily="18" charset="0"/>
              </a:rPr>
              <a:t>rosin</a:t>
            </a:r>
            <a:r>
              <a:rPr lang="en-US" sz="1400" dirty="0" err="1">
                <a:latin typeface="Bookman Old Style" panose="02050604050505020204" pitchFamily="18" charset="0"/>
              </a:rPr>
              <a:t>ec</a:t>
            </a:r>
            <a:r>
              <a:rPr lang="cs-CZ" sz="1400" dirty="0">
                <a:latin typeface="Bookman Old Style" panose="02050604050505020204" pitchFamily="18" charset="0"/>
              </a:rPr>
              <a:t> 1699 Dekret Petra I. </a:t>
            </a:r>
            <a:endParaRPr lang="ru-RU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14. února</a:t>
            </a:r>
            <a:r>
              <a:rPr lang="ru-RU" sz="1400" dirty="0">
                <a:latin typeface="Bookman Old Style" panose="02050604050505020204" pitchFamily="18" charset="0"/>
              </a:rPr>
              <a:t> </a:t>
            </a:r>
            <a:r>
              <a:rPr lang="cs-CZ" sz="1400" dirty="0">
                <a:latin typeface="Bookman Old Style" panose="02050604050505020204" pitchFamily="18" charset="0"/>
              </a:rPr>
              <a:t>1918</a:t>
            </a:r>
            <a:r>
              <a:rPr lang="ru-RU" sz="1400" dirty="0">
                <a:latin typeface="Bookman Old Style" panose="02050604050505020204" pitchFamily="18" charset="0"/>
              </a:rPr>
              <a:t> </a:t>
            </a:r>
            <a:r>
              <a:rPr lang="en-US" sz="1400" dirty="0">
                <a:latin typeface="Bookman Old Style" panose="02050604050505020204" pitchFamily="18" charset="0"/>
              </a:rPr>
              <a:t>p</a:t>
            </a:r>
            <a:r>
              <a:rPr lang="cs-CZ" sz="1400" dirty="0" err="1">
                <a:latin typeface="Bookman Old Style" panose="02050604050505020204" pitchFamily="18" charset="0"/>
              </a:rPr>
              <a:t>řechod</a:t>
            </a:r>
            <a:r>
              <a:rPr lang="cs-CZ" sz="1400" dirty="0">
                <a:latin typeface="Bookman Old Style" panose="02050604050505020204" pitchFamily="18" charset="0"/>
              </a:rPr>
              <a:t> na západoevropský kalendář</a:t>
            </a:r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6" y="664664"/>
            <a:ext cx="5492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13.01. 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Starý Nový rok</a:t>
            </a:r>
            <a:endParaRPr lang="cs-CZ" sz="3200" b="1" dirty="0">
              <a:solidFill>
                <a:srgbClr val="FF0000"/>
              </a:solidFill>
              <a:latin typeface="High Tower Text" pitchFamily="18" charset="0"/>
            </a:endParaRPr>
          </a:p>
        </p:txBody>
      </p:sp>
      <p:pic>
        <p:nvPicPr>
          <p:cNvPr id="27652" name="Picture 4" descr="Картинки по запросу &quot;петр первый портрет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9174" y="767768"/>
            <a:ext cx="2944517" cy="5011944"/>
          </a:xfrm>
          <a:prstGeom prst="rect">
            <a:avLst/>
          </a:prstGeom>
          <a:noFill/>
        </p:spPr>
      </p:pic>
      <p:sp>
        <p:nvSpPr>
          <p:cNvPr id="18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7203527" y="5856031"/>
            <a:ext cx="3365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200" dirty="0">
                <a:latin typeface="Bookman Old Style" panose="02050604050505020204" pitchFamily="18" charset="0"/>
              </a:rPr>
              <a:t>A</a:t>
            </a:r>
            <a:r>
              <a:rPr lang="cs-CZ" sz="1200" dirty="0">
                <a:latin typeface="Bookman Old Style" panose="02050604050505020204" pitchFamily="18" charset="0"/>
              </a:rPr>
              <a:t>. </a:t>
            </a:r>
            <a:r>
              <a:rPr lang="en-US" sz="1200" dirty="0" err="1">
                <a:latin typeface="Bookman Old Style" panose="02050604050505020204" pitchFamily="18" charset="0"/>
              </a:rPr>
              <a:t>Antropov</a:t>
            </a:r>
            <a:r>
              <a:rPr lang="cs-CZ" sz="1200" dirty="0">
                <a:latin typeface="Bookman Old Style" panose="02050604050505020204" pitchFamily="18" charset="0"/>
              </a:rPr>
              <a:t> </a:t>
            </a:r>
            <a:r>
              <a:rPr lang="ru-RU" sz="1200" dirty="0">
                <a:latin typeface="Bookman Old Style" panose="02050604050505020204" pitchFamily="18" charset="0"/>
              </a:rPr>
              <a:t>«</a:t>
            </a:r>
            <a:r>
              <a:rPr lang="cs-CZ" sz="1200" dirty="0">
                <a:latin typeface="Bookman Old Style" panose="02050604050505020204" pitchFamily="18" charset="0"/>
              </a:rPr>
              <a:t>Portrét Petra</a:t>
            </a:r>
            <a:r>
              <a:rPr lang="ru-RU" sz="1200" dirty="0">
                <a:latin typeface="Bookman Old Style" panose="02050604050505020204" pitchFamily="18" charset="0"/>
              </a:rPr>
              <a:t> </a:t>
            </a:r>
            <a:r>
              <a:rPr lang="en-US" sz="1200" dirty="0">
                <a:latin typeface="Bookman Old Style" panose="02050604050505020204" pitchFamily="18" charset="0"/>
              </a:rPr>
              <a:t>I</a:t>
            </a:r>
            <a:r>
              <a:rPr lang="ru-RU" sz="1200" dirty="0">
                <a:latin typeface="Bookman Old Style" panose="02050604050505020204" pitchFamily="18" charset="0"/>
              </a:rPr>
              <a:t>»</a:t>
            </a:r>
            <a:r>
              <a:rPr lang="cs-CZ" sz="1200" dirty="0">
                <a:latin typeface="Bookman Old Style" panose="02050604050505020204" pitchFamily="18" charset="0"/>
              </a:rPr>
              <a:t>, </a:t>
            </a:r>
            <a:r>
              <a:rPr lang="ru-RU" sz="1200" dirty="0">
                <a:latin typeface="Bookman Old Style" panose="02050604050505020204" pitchFamily="18" charset="0"/>
              </a:rPr>
              <a:t>1770</a:t>
            </a:r>
            <a:r>
              <a:rPr lang="cs-CZ" sz="1200" dirty="0">
                <a:latin typeface="Bookman Old Style" panose="02050604050505020204" pitchFamily="18" charset="0"/>
              </a:rPr>
              <a:t>, Rusko</a:t>
            </a:r>
            <a:endParaRPr lang="en-US" sz="1200" dirty="0">
              <a:latin typeface="Bookman Old Style" panose="02050604050505020204" pitchFamily="18" charset="0"/>
            </a:endParaRPr>
          </a:p>
        </p:txBody>
      </p:sp>
      <p:pic>
        <p:nvPicPr>
          <p:cNvPr id="27654" name="Picture 6" descr="ДОРЕВОЛЮЦИОННЫЕ РОССИЙСКИЕ НОВОГОДНИЕ ОТКРЫТКИ СТАРИННЫЕ ОТКРЫТКИ ...">
            <a:hlinkClick r:id="rId5" tooltip="ДОРЕВОЛЮЦИОННЫЕ РОССИЙСКИЕ НОВОГОДНИЕ ОТКРЫТКИ СТАРИННЫЕ ОТКРЫТКИ ...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7645" y="2375064"/>
            <a:ext cx="2395535" cy="3713080"/>
          </a:xfrm>
          <a:prstGeom prst="rect">
            <a:avLst/>
          </a:prstGeom>
          <a:noFill/>
        </p:spPr>
      </p:pic>
      <p:pic>
        <p:nvPicPr>
          <p:cNvPr id="27658" name="Picture 10" descr="Картинки по запросу &quot;советские новогодние открытки&quot;&quot;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74720" y="2387366"/>
            <a:ext cx="2489982" cy="3702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3049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19398" y="1219359"/>
            <a:ext cx="3455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Křest Pána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Druh: křesťanský pravoslavný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Druhé jméno svátku – Zjevení Páně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Tradice - Ponoření do ledové díry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6" y="664664"/>
            <a:ext cx="5492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19.01. </a:t>
            </a:r>
            <a:r>
              <a:rPr lang="cs-CZ" sz="3200" b="1" dirty="0">
                <a:solidFill>
                  <a:srgbClr val="FF0000"/>
                </a:solidFill>
                <a:latin typeface="High Tower Text" pitchFamily="18" charset="0"/>
              </a:rPr>
              <a:t>Křest Páně </a:t>
            </a:r>
          </a:p>
        </p:txBody>
      </p:sp>
      <p:pic>
        <p:nvPicPr>
          <p:cNvPr id="26628" name="Picture 4" descr="Картинки по запросу &quot;крещение казахстан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b="6397"/>
          <a:stretch>
            <a:fillRect/>
          </a:stretch>
        </p:blipFill>
        <p:spPr bwMode="auto">
          <a:xfrm>
            <a:off x="7065818" y="783793"/>
            <a:ext cx="3547601" cy="5290651"/>
          </a:xfrm>
          <a:prstGeom prst="rect">
            <a:avLst/>
          </a:prstGeom>
          <a:noFill/>
        </p:spPr>
      </p:pic>
      <p:pic>
        <p:nvPicPr>
          <p:cNvPr id="26630" name="Picture 6" descr="Картинки по запросу &quot;иоан креститель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6545" y="2430483"/>
            <a:ext cx="4781550" cy="3181350"/>
          </a:xfrm>
          <a:prstGeom prst="rect">
            <a:avLst/>
          </a:prstGeom>
          <a:noFill/>
        </p:spPr>
      </p:pic>
      <p:sp>
        <p:nvSpPr>
          <p:cNvPr id="18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909605" y="5666026"/>
            <a:ext cx="3365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Joan Křtitel</a:t>
            </a:r>
          </a:p>
        </p:txBody>
      </p:sp>
    </p:spTree>
    <p:extLst>
      <p:ext uri="{BB962C8B-B14F-4D97-AF65-F5344CB8AC3E}">
        <p14:creationId xmlns:p14="http://schemas.microsoft.com/office/powerpoint/2010/main" xmlns="" val="56304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22948" y="1207484"/>
            <a:ext cx="48653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Den všech milenců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Den Svátého Valentýna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Tajná pošta</a:t>
            </a:r>
            <a:endParaRPr lang="ru-RU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„</a:t>
            </a:r>
            <a:r>
              <a:rPr lang="en-US" sz="1400" dirty="0" err="1">
                <a:latin typeface="Bookman Old Style" panose="02050604050505020204" pitchFamily="18" charset="0"/>
              </a:rPr>
              <a:t>Valentýnsk</a:t>
            </a:r>
            <a:r>
              <a:rPr lang="cs-CZ" sz="1400" dirty="0">
                <a:latin typeface="Bookman Old Style" panose="02050604050505020204" pitchFamily="18" charset="0"/>
              </a:rPr>
              <a:t>é</a:t>
            </a:r>
            <a:r>
              <a:rPr lang="en-US" sz="1400" dirty="0">
                <a:latin typeface="Bookman Old Style" panose="02050604050505020204" pitchFamily="18" charset="0"/>
              </a:rPr>
              <a:t>“ kart</a:t>
            </a:r>
            <a:r>
              <a:rPr lang="cs-CZ" sz="1400" dirty="0">
                <a:latin typeface="Bookman Old Style" panose="02050604050505020204" pitchFamily="18" charset="0"/>
              </a:rPr>
              <a:t>y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R</a:t>
            </a:r>
            <a:r>
              <a:rPr lang="cs-CZ" sz="1400" dirty="0">
                <a:latin typeface="Bookman Old Style" panose="02050604050505020204" pitchFamily="18" charset="0"/>
              </a:rPr>
              <a:t>omantické večery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endParaRPr lang="cs-CZ" sz="1400" dirty="0">
              <a:latin typeface="Bookman Old Style" panose="02050604050505020204" pitchFamily="18" charset="0"/>
            </a:endParaRPr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6" y="664664"/>
            <a:ext cx="5492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1</a:t>
            </a:r>
            <a:r>
              <a:rPr lang="ru-RU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4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.0</a:t>
            </a:r>
            <a:r>
              <a:rPr lang="ru-RU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2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.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Den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milenců</a:t>
            </a:r>
            <a:endParaRPr lang="cs-CZ" sz="3200" b="1" dirty="0">
              <a:solidFill>
                <a:srgbClr val="FF0000"/>
              </a:solidFill>
              <a:latin typeface="High Tower Text" pitchFamily="18" charset="0"/>
            </a:endParaRPr>
          </a:p>
        </p:txBody>
      </p:sp>
      <p:pic>
        <p:nvPicPr>
          <p:cNvPr id="25602" name="Picture 2" descr="Картинки по запросу &quot;saint valentine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3843" y="1245401"/>
            <a:ext cx="2624447" cy="4394189"/>
          </a:xfrm>
          <a:prstGeom prst="rect">
            <a:avLst/>
          </a:prstGeom>
          <a:noFill/>
        </p:spPr>
      </p:pic>
      <p:pic>
        <p:nvPicPr>
          <p:cNvPr id="25606" name="Picture 6" descr="Картинки по запросу &quot;день святого валентина 101 роза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1418" y="1212312"/>
            <a:ext cx="4429917" cy="4429917"/>
          </a:xfrm>
          <a:prstGeom prst="rect">
            <a:avLst/>
          </a:prstGeom>
          <a:noFill/>
        </p:spPr>
      </p:pic>
      <p:sp>
        <p:nvSpPr>
          <p:cNvPr id="19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4032815" y="5677901"/>
            <a:ext cx="173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Svátý Valentýn</a:t>
            </a:r>
            <a:endParaRPr lang="en-US" sz="1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3049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58572" y="1326237"/>
            <a:ext cx="71810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rozloučení s zimou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Pohanský svátek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Příchod jara, vítězství světla nad temnotou, dobra nad zlem, plodnost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Pálení slaměného strašáku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Masleničný týden</a:t>
            </a:r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6" y="664664"/>
            <a:ext cx="5492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24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.0</a:t>
            </a:r>
            <a:r>
              <a:rPr lang="ru-RU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2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.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Maslenica</a:t>
            </a:r>
            <a:endParaRPr lang="cs-CZ" sz="3200" b="1" dirty="0">
              <a:solidFill>
                <a:srgbClr val="FF0000"/>
              </a:solidFill>
              <a:latin typeface="High Tower Text" pitchFamily="18" charset="0"/>
            </a:endParaRPr>
          </a:p>
        </p:txBody>
      </p:sp>
      <p:sp>
        <p:nvSpPr>
          <p:cNvPr id="24578" name="AutoShape 2" descr="Широко отметили Масленицу в Восточном Казахстане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6" name="Picture 10" descr="https://assembly.kz/sites/default/files/u114/dsc_0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9699" y="2755073"/>
            <a:ext cx="4860244" cy="3241966"/>
          </a:xfrm>
          <a:prstGeom prst="rect">
            <a:avLst/>
          </a:prstGeom>
          <a:noFill/>
        </p:spPr>
      </p:pic>
      <p:pic>
        <p:nvPicPr>
          <p:cNvPr id="24588" name="Picture 12" descr="https://assembly.kz/sites/default/files/u114/img_1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684" y="2772072"/>
            <a:ext cx="4816093" cy="3212517"/>
          </a:xfrm>
          <a:prstGeom prst="rect">
            <a:avLst/>
          </a:prstGeom>
          <a:noFill/>
        </p:spPr>
      </p:pic>
      <p:pic>
        <p:nvPicPr>
          <p:cNvPr id="18" name="Picture 14" descr="Картинки по запросу &quot;масленица стол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0553" y="770916"/>
            <a:ext cx="285750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3049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58572" y="1198915"/>
            <a:ext cx="9686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Bliny s medem, kaviárem, máslem, marmeládou, zakysanou smetanou, houby, masem, tvarohem</a:t>
            </a:r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6" y="664664"/>
            <a:ext cx="5492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24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.0</a:t>
            </a:r>
            <a:r>
              <a:rPr lang="ru-RU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2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.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Maslenica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: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Tradiční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jídla</a:t>
            </a:r>
            <a:endParaRPr lang="cs-CZ" sz="3200" b="1" dirty="0">
              <a:solidFill>
                <a:srgbClr val="FF0000"/>
              </a:solidFill>
              <a:latin typeface="High Tower Text" pitchFamily="18" charset="0"/>
            </a:endParaRPr>
          </a:p>
        </p:txBody>
      </p:sp>
      <p:pic>
        <p:nvPicPr>
          <p:cNvPr id="23556" name="Picture 4" descr="Картинки по запросу &quot;блины с икрой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0117" y="1495270"/>
            <a:ext cx="3217762" cy="2338241"/>
          </a:xfrm>
          <a:prstGeom prst="rect">
            <a:avLst/>
          </a:prstGeom>
          <a:noFill/>
        </p:spPr>
      </p:pic>
      <p:pic>
        <p:nvPicPr>
          <p:cNvPr id="23558" name="Picture 6" descr="Картинки по запросу &quot;блины с медом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513" y="1511258"/>
            <a:ext cx="3184791" cy="2123193"/>
          </a:xfrm>
          <a:prstGeom prst="rect">
            <a:avLst/>
          </a:prstGeom>
          <a:noFill/>
        </p:spPr>
      </p:pic>
      <p:pic>
        <p:nvPicPr>
          <p:cNvPr id="23560" name="Picture 8" descr="Картинки по запросу &quot;блины с мясом&quot;&quot;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 l="9324" r="4673"/>
          <a:stretch>
            <a:fillRect/>
          </a:stretch>
        </p:blipFill>
        <p:spPr bwMode="auto">
          <a:xfrm>
            <a:off x="7234176" y="1493169"/>
            <a:ext cx="3368233" cy="2160769"/>
          </a:xfrm>
          <a:prstGeom prst="rect">
            <a:avLst/>
          </a:prstGeom>
          <a:noFill/>
        </p:spPr>
      </p:pic>
      <p:pic>
        <p:nvPicPr>
          <p:cNvPr id="23562" name="Picture 10" descr="Картинки по запросу &quot;блины с грибами&quot;&quot;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r="16871"/>
          <a:stretch>
            <a:fillRect/>
          </a:stretch>
        </p:blipFill>
        <p:spPr bwMode="auto">
          <a:xfrm>
            <a:off x="4421529" y="3937497"/>
            <a:ext cx="3310358" cy="2197085"/>
          </a:xfrm>
          <a:prstGeom prst="rect">
            <a:avLst/>
          </a:prstGeom>
          <a:noFill/>
        </p:spPr>
      </p:pic>
      <p:pic>
        <p:nvPicPr>
          <p:cNvPr id="23564" name="Picture 12" descr="Картинки по запросу &quot;блины со сметаной&quot;&quot;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 t="5855"/>
          <a:stretch>
            <a:fillRect/>
          </a:stretch>
        </p:blipFill>
        <p:spPr bwMode="auto">
          <a:xfrm>
            <a:off x="8206836" y="3912243"/>
            <a:ext cx="2334073" cy="2197415"/>
          </a:xfrm>
          <a:prstGeom prst="rect">
            <a:avLst/>
          </a:prstGeom>
          <a:noFill/>
        </p:spPr>
      </p:pic>
      <p:pic>
        <p:nvPicPr>
          <p:cNvPr id="4" name="Picture 2" descr="Картинки по запросу &quot;блины с вареньем масленица&quot;&quot;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4402" y="3935391"/>
            <a:ext cx="3346184" cy="2186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3049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747182" y="1207426"/>
            <a:ext cx="6086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Historický význam: Den solidarity žen za rovná práva a emancipaci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Moderní význam: svátek absolutně všech žen, dívek a babiček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5626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08.03. Mezinárodní den žen</a:t>
            </a:r>
          </a:p>
        </p:txBody>
      </p:sp>
      <p:pic>
        <p:nvPicPr>
          <p:cNvPr id="13314" name="Picture 2" descr="Картинки по запросу клара цеткин"/>
          <p:cNvPicPr>
            <a:picLocks noChangeAspect="1" noChangeArrowheads="1"/>
          </p:cNvPicPr>
          <p:nvPr/>
        </p:nvPicPr>
        <p:blipFill>
          <a:blip r:embed="rId3"/>
          <a:srcRect l="18729" r="26901"/>
          <a:stretch>
            <a:fillRect/>
          </a:stretch>
        </p:blipFill>
        <p:spPr bwMode="auto">
          <a:xfrm>
            <a:off x="8918196" y="2199504"/>
            <a:ext cx="1673108" cy="2290608"/>
          </a:xfrm>
          <a:prstGeom prst="rect">
            <a:avLst/>
          </a:prstGeom>
          <a:noFill/>
        </p:spPr>
      </p:pic>
      <p:pic>
        <p:nvPicPr>
          <p:cNvPr id="22530" name="Picture 2" descr="Картинки по запросу &quot;8 марта казахстан&quot;&quot;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081" y="2199504"/>
            <a:ext cx="8173394" cy="3928678"/>
          </a:xfrm>
          <a:prstGeom prst="rect">
            <a:avLst/>
          </a:prstGeom>
          <a:noFill/>
        </p:spPr>
      </p:pic>
      <p:sp>
        <p:nvSpPr>
          <p:cNvPr id="18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933936" y="4504491"/>
            <a:ext cx="1618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Clara Zetkinová</a:t>
            </a:r>
            <a:endParaRPr lang="en-US" sz="1400" dirty="0">
              <a:latin typeface="Bookman Old Style" panose="02050604050505020204" pitchFamily="18" charset="0"/>
            </a:endParaRPr>
          </a:p>
        </p:txBody>
      </p:sp>
      <p:sp>
        <p:nvSpPr>
          <p:cNvPr id="19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6645475" y="1199188"/>
            <a:ext cx="3993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Druh: státní svátek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Hlavní </a:t>
            </a:r>
            <a:r>
              <a:rPr lang="en-US" sz="1400" dirty="0" err="1">
                <a:latin typeface="Bookman Old Style" panose="02050604050505020204" pitchFamily="18" charset="0"/>
              </a:rPr>
              <a:t>historick</a:t>
            </a:r>
            <a:r>
              <a:rPr lang="cs-CZ" sz="1400" dirty="0">
                <a:latin typeface="Bookman Old Style" panose="02050604050505020204" pitchFamily="18" charset="0"/>
              </a:rPr>
              <a:t>á postava </a:t>
            </a:r>
            <a:r>
              <a:rPr lang="ru-RU" sz="1400" dirty="0">
                <a:latin typeface="Bookman Old Style" panose="02050604050505020204" pitchFamily="18" charset="0"/>
              </a:rPr>
              <a:t>- </a:t>
            </a:r>
            <a:r>
              <a:rPr lang="cs-CZ" sz="1400" dirty="0">
                <a:latin typeface="Bookman Old Style" panose="02050604050505020204" pitchFamily="18" charset="0"/>
              </a:rPr>
              <a:t>Clara Zetkinová</a:t>
            </a:r>
          </a:p>
        </p:txBody>
      </p:sp>
    </p:spTree>
    <p:extLst>
      <p:ext uri="{BB962C8B-B14F-4D97-AF65-F5344CB8AC3E}">
        <p14:creationId xmlns:p14="http://schemas.microsoft.com/office/powerpoint/2010/main" xmlns="" val="2617218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783772" y="1232140"/>
            <a:ext cx="97937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oslava jarní obnovy, jarní rovnodennost </a:t>
            </a:r>
            <a:endParaRPr lang="ru-RU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N</a:t>
            </a:r>
            <a:r>
              <a:rPr lang="cs-CZ" sz="1400" dirty="0">
                <a:latin typeface="Bookman Old Style" panose="02050604050505020204" pitchFamily="18" charset="0"/>
              </a:rPr>
              <a:t>ový rok podle starověkého východního kalendáře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Druh: státní svátek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první odkazy se týkají svaté knihy Zoroastrismu – „Avesta“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Altybakan, Kazakša kures a Kyz Kuu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6" y="664664"/>
            <a:ext cx="5821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22.03. Nauryz</a:t>
            </a:r>
            <a:r>
              <a:rPr lang="ru-RU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mejramy</a:t>
            </a:r>
            <a:endParaRPr lang="cs-CZ" sz="3200" b="1" dirty="0">
              <a:solidFill>
                <a:srgbClr val="FF330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21508" name="Picture 4" descr="Кыз куу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r="19187"/>
          <a:stretch>
            <a:fillRect/>
          </a:stretch>
        </p:blipFill>
        <p:spPr bwMode="auto">
          <a:xfrm>
            <a:off x="6562849" y="760160"/>
            <a:ext cx="3946967" cy="5361658"/>
          </a:xfrm>
          <a:prstGeom prst="rect">
            <a:avLst/>
          </a:prstGeom>
          <a:noFill/>
        </p:spPr>
      </p:pic>
      <p:pic>
        <p:nvPicPr>
          <p:cNvPr id="21510" name="Picture 6" descr="Картинки по запросу &quot;наурыз догони девушку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b="11811"/>
          <a:stretch>
            <a:fillRect/>
          </a:stretch>
        </p:blipFill>
        <p:spPr bwMode="auto">
          <a:xfrm>
            <a:off x="777398" y="2361180"/>
            <a:ext cx="5565530" cy="3738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8633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783772" y="1232140"/>
            <a:ext cx="9793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400" dirty="0" err="1">
                <a:latin typeface="Bookman Old Style" panose="02050604050505020204" pitchFamily="18" charset="0"/>
              </a:rPr>
              <a:t>Nauryz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ko</a:t>
            </a:r>
            <a:r>
              <a:rPr lang="cs-CZ" sz="1400" dirty="0">
                <a:latin typeface="Bookman Old Style" panose="02050604050505020204" pitchFamily="18" charset="0"/>
              </a:rPr>
              <a:t>že, bešbarmak, bauyrsaky, kymyz, kurt, kazy </a:t>
            </a:r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9740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22.03. Nauryz</a:t>
            </a:r>
            <a:r>
              <a:rPr lang="ru-RU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mejramy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: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Tradiční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jídla</a:t>
            </a:r>
            <a:endParaRPr lang="cs-CZ" sz="3200" b="1" dirty="0">
              <a:solidFill>
                <a:srgbClr val="FF330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20484" name="Picture 4" descr="Картинки по запросу &quot;наурыз коже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5374" y="848486"/>
            <a:ext cx="2459900" cy="1388087"/>
          </a:xfrm>
          <a:prstGeom prst="rect">
            <a:avLst/>
          </a:prstGeom>
          <a:noFill/>
        </p:spPr>
      </p:pic>
      <p:pic>
        <p:nvPicPr>
          <p:cNvPr id="20486" name="Picture 6" descr="Картинки по запросу &quot;бешбармак казахстан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r="6020" b="6131"/>
          <a:stretch>
            <a:fillRect/>
          </a:stretch>
        </p:blipFill>
        <p:spPr bwMode="auto">
          <a:xfrm>
            <a:off x="4868562" y="2296945"/>
            <a:ext cx="5795319" cy="3858999"/>
          </a:xfrm>
          <a:prstGeom prst="rect">
            <a:avLst/>
          </a:prstGeom>
          <a:noFill/>
        </p:spPr>
      </p:pic>
      <p:pic>
        <p:nvPicPr>
          <p:cNvPr id="20488" name="Picture 8" descr="Картинки по запросу &quot;кымыз казахстан&quot;&quot;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 l="11720" r="21592" b="11352"/>
          <a:stretch>
            <a:fillRect/>
          </a:stretch>
        </p:blipFill>
        <p:spPr bwMode="auto">
          <a:xfrm>
            <a:off x="786733" y="1532236"/>
            <a:ext cx="2487808" cy="1789101"/>
          </a:xfrm>
          <a:prstGeom prst="rect">
            <a:avLst/>
          </a:prstGeom>
          <a:noFill/>
        </p:spPr>
      </p:pic>
      <p:pic>
        <p:nvPicPr>
          <p:cNvPr id="20490" name="Picture 10" descr="Картинки по запросу &quot;казы казахстан&quot;&quot;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 t="7955"/>
          <a:stretch>
            <a:fillRect/>
          </a:stretch>
        </p:blipFill>
        <p:spPr bwMode="auto">
          <a:xfrm>
            <a:off x="757622" y="3399403"/>
            <a:ext cx="3666096" cy="273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8633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771897" y="1195070"/>
            <a:ext cx="4615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vzkříšení Krista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Druh: náboženský svátek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Tradiční název je Pascha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Čtyřicetidenní veliký půst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6493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19.04. Pravoslavné Velikonoce</a:t>
            </a:r>
          </a:p>
        </p:txBody>
      </p:sp>
      <p:pic>
        <p:nvPicPr>
          <p:cNvPr id="19458" name="Picture 2" descr="Картинки по запросу &quot;казахстан пасха крестный ход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1038" y="1238505"/>
            <a:ext cx="7247521" cy="4828662"/>
          </a:xfrm>
          <a:prstGeom prst="rect">
            <a:avLst/>
          </a:prstGeom>
          <a:noFill/>
        </p:spPr>
      </p:pic>
      <p:sp>
        <p:nvSpPr>
          <p:cNvPr id="18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13086" y="2150658"/>
            <a:ext cx="35735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Slavnostní církevní průvod </a:t>
            </a:r>
            <a:endParaRPr lang="ru-RU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s procesním křížem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Svěcení pokrmů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Kristosování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Rodičuv den</a:t>
            </a:r>
          </a:p>
        </p:txBody>
      </p:sp>
    </p:spTree>
    <p:extLst>
      <p:ext uri="{BB962C8B-B14F-4D97-AF65-F5344CB8AC3E}">
        <p14:creationId xmlns:p14="http://schemas.microsoft.com/office/powerpoint/2010/main" xmlns="" val="3948425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771897" y="1232140"/>
            <a:ext cx="9595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Paschy, pečené kuliči, vařená vejce</a:t>
            </a:r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9811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19.04. Pravoslavné Velikonoce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: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Tradiční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jídla</a:t>
            </a:r>
            <a:endParaRPr lang="cs-CZ" sz="3200" b="1" dirty="0">
              <a:solidFill>
                <a:srgbClr val="FF330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18438" name="Picture 6" descr="Картинки по запросу &quot;пасха творожная церковная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8445" r="15644"/>
          <a:stretch>
            <a:fillRect/>
          </a:stretch>
        </p:blipFill>
        <p:spPr bwMode="auto">
          <a:xfrm>
            <a:off x="5429056" y="1567543"/>
            <a:ext cx="4226397" cy="4558939"/>
          </a:xfrm>
          <a:prstGeom prst="rect">
            <a:avLst/>
          </a:prstGeom>
          <a:noFill/>
        </p:spPr>
      </p:pic>
      <p:pic>
        <p:nvPicPr>
          <p:cNvPr id="18440" name="Picture 8" descr="Картинки по запросу &quot;пасха куличи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92105" y="1567542"/>
            <a:ext cx="3424477" cy="2127457"/>
          </a:xfrm>
          <a:prstGeom prst="rect">
            <a:avLst/>
          </a:prstGeom>
          <a:noFill/>
        </p:spPr>
      </p:pic>
      <p:pic>
        <p:nvPicPr>
          <p:cNvPr id="18444" name="Picture 12" descr="Картинки по запросу &quot;пасха яйца&quot;&quot;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81052" y="3825239"/>
            <a:ext cx="3448593" cy="2290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48425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607E421C-12D6-40C7-8190-5ABB8BFD8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515" y="861713"/>
            <a:ext cx="4216591" cy="210829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F391842E-677F-4EFC-8AE0-B5237D41C6F0}"/>
              </a:ext>
            </a:extLst>
          </p:cNvPr>
          <p:cNvSpPr txBox="1"/>
          <p:nvPr/>
        </p:nvSpPr>
        <p:spPr>
          <a:xfrm>
            <a:off x="824656" y="1734148"/>
            <a:ext cx="270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igh Tower Text" pitchFamily="18" charset="0"/>
              </a:rPr>
              <a:t>Z</a:t>
            </a:r>
            <a:r>
              <a:rPr lang="cs-CZ" sz="2400" b="1" dirty="0">
                <a:latin typeface="High Tower Text" pitchFamily="18" charset="0"/>
              </a:rPr>
              <a:t>ákladní informace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1038411" y="3144320"/>
            <a:ext cx="9388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dirty="0">
              <a:latin typeface="Bookman Old Style" panose="02050604050505020204" pitchFamily="18" charset="0"/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795851" y="3187296"/>
            <a:ext cx="659817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Rozloha: 2724,9 </a:t>
            </a:r>
            <a:r>
              <a:rPr lang="cs-CZ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tisíc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km²</a:t>
            </a:r>
            <a:r>
              <a:rPr kumimoji="0" lang="cs-CZ" sz="1600" b="0" i="0" u="non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cs-CZ" sz="1600" b="0" i="0" u="non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(devátý největší stát na světě </a:t>
            </a:r>
            <a:r>
              <a:rPr lang="cs-CZ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cs-CZ" sz="1600" b="0" i="0" u="non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největší vnitrozemská země světa)</a:t>
            </a:r>
            <a:endParaRPr kumimoji="0" lang="ru-RU" sz="1600" b="0" i="0" u="non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95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426 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obyvatel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tátní zřízení: prezidentská republika, prezident: Kasym-Žomart Kemeluly Tokajev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lavní město: Nur-Sultan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Kazaši (67,98%), Rusové (19,32%), Uzbekové (3,21%), Ukrajinci (1,47%), Ujgurové (1,47%), Tatarové (1,10%) a další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tátní jazyk: Kazachština, úřední: Ruština 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 muslimové (70,19%), křesťané (26,17%), ateisté (2,81%)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Картинки по запросу &quot;казахстан карта на английском&quot;&quot;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8824" y="3141024"/>
            <a:ext cx="28575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4419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31273" y="1279641"/>
            <a:ext cx="9520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svátek přátelství, porozumění a harmonie, které jsou nezbytné pro mírový život v zemi, kde žije více než 150 národů a národností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Druh: státní svátek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 Sovětském svazu byl označován Mezinárodní den pracujících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9835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01.05. Svátek jednoty národů Kazachstánu</a:t>
            </a:r>
          </a:p>
        </p:txBody>
      </p:sp>
      <p:pic>
        <p:nvPicPr>
          <p:cNvPr id="17410" name="Picture 2" descr="Картинки по запросу &quot;казахстан 1 мая астана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644" y="2315330"/>
            <a:ext cx="9723075" cy="3832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5883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43148" y="1920909"/>
            <a:ext cx="9520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cap="all" dirty="0">
                <a:latin typeface="Bookman Old Style" panose="02050604050505020204" pitchFamily="18" charset="0"/>
              </a:rPr>
              <a:t>š</a:t>
            </a:r>
            <a:r>
              <a:rPr lang="cs-CZ" sz="1400" dirty="0">
                <a:latin typeface="Bookman Old Style" panose="02050604050505020204" pitchFamily="18" charset="0"/>
              </a:rPr>
              <a:t>ašlyk</a:t>
            </a:r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98355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01.05. Svátek jednoty národů Kazachstánu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: </a:t>
            </a:r>
            <a:endParaRPr lang="cs-CZ" sz="3200" b="1" dirty="0">
              <a:solidFill>
                <a:srgbClr val="FF3300"/>
              </a:solidFill>
              <a:latin typeface="High Tower Text" panose="02040502050506030303" pitchFamily="18" charset="0"/>
            </a:endParaRPr>
          </a:p>
          <a:p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Tradiční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jídla</a:t>
            </a:r>
            <a:endParaRPr lang="cs-CZ" sz="3200" b="1" dirty="0">
              <a:solidFill>
                <a:srgbClr val="FF330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16388" name="Picture 4" descr="Картинки по запросу &quot;шашлык на мангале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b="4603"/>
          <a:stretch>
            <a:fillRect/>
          </a:stretch>
        </p:blipFill>
        <p:spPr bwMode="auto">
          <a:xfrm>
            <a:off x="5817631" y="2351315"/>
            <a:ext cx="4763283" cy="3017519"/>
          </a:xfrm>
          <a:prstGeom prst="rect">
            <a:avLst/>
          </a:prstGeom>
          <a:noFill/>
        </p:spPr>
      </p:pic>
      <p:pic>
        <p:nvPicPr>
          <p:cNvPr id="16392" name="Picture 8" descr="Картинки по запросу &quot;шашлык на природе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16" y="2338252"/>
            <a:ext cx="5073800" cy="3044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5883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914401" y="1232140"/>
            <a:ext cx="9429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Den obránce vlasti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Druh: státní svátek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6493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07.05.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Den obránce vlasti</a:t>
            </a:r>
          </a:p>
        </p:txBody>
      </p:sp>
      <p:sp>
        <p:nvSpPr>
          <p:cNvPr id="18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4554585" y="1214722"/>
            <a:ext cx="6039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7 května 1992 dekret o vytvoření národních ozbrojených sil</a:t>
            </a:r>
          </a:p>
        </p:txBody>
      </p:sp>
      <p:pic>
        <p:nvPicPr>
          <p:cNvPr id="15364" name="Picture 4" descr="Картинки по запросу &quot;казахстан 9 мая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22971" y="1737361"/>
            <a:ext cx="6935252" cy="4429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88675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795648" y="1232140"/>
            <a:ext cx="330608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den vítězství nad fašismem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Druh: státní svátek</a:t>
            </a:r>
          </a:p>
          <a:p>
            <a:pPr marL="285750" indent="-285750"/>
            <a:endParaRPr lang="ru-RU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V</a:t>
            </a:r>
            <a:r>
              <a:rPr lang="cs-CZ" sz="1400" dirty="0">
                <a:latin typeface="Bookman Old Style" panose="02050604050505020204" pitchFamily="18" charset="0"/>
              </a:rPr>
              <a:t>ítězství bývalého Sovětského svazu při druhé světové válce nad fašistickým Německem</a:t>
            </a:r>
          </a:p>
          <a:p>
            <a:pPr marL="285750" indent="-285750"/>
            <a:endParaRPr lang="ru-RU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 Kazachstánu mobilizováno přibližně 25 procent celkové populace</a:t>
            </a:r>
          </a:p>
          <a:p>
            <a:pPr marL="285750" indent="-285750"/>
            <a:endParaRPr lang="ru-RU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V</a:t>
            </a:r>
            <a:r>
              <a:rPr lang="cs-CZ" sz="1400" dirty="0">
                <a:latin typeface="Bookman Old Style" panose="02050604050505020204" pitchFamily="18" charset="0"/>
              </a:rPr>
              <a:t>ěčný plamen</a:t>
            </a:r>
            <a:endParaRPr lang="en-US" sz="1400" dirty="0">
              <a:latin typeface="Bookman Old Style" panose="02050604050505020204" pitchFamily="18" charset="0"/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6493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09.05. Den vítězství</a:t>
            </a:r>
          </a:p>
        </p:txBody>
      </p:sp>
      <p:pic>
        <p:nvPicPr>
          <p:cNvPr id="14338" name="Picture 2" descr="Картинки по запросу &quot;казахстан 9 мая ветераны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4136" y="1271865"/>
            <a:ext cx="6781539" cy="4684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64190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6493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09.05. Den vítězství</a:t>
            </a:r>
          </a:p>
        </p:txBody>
      </p:sp>
      <p:pic>
        <p:nvPicPr>
          <p:cNvPr id="14340" name="Picture 4" descr="Картинки по запросу &quot;казахстан бессмертный полк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481" y="1854925"/>
            <a:ext cx="6125791" cy="3448594"/>
          </a:xfrm>
          <a:prstGeom prst="rect">
            <a:avLst/>
          </a:prstGeom>
          <a:noFill/>
        </p:spPr>
      </p:pic>
      <p:pic>
        <p:nvPicPr>
          <p:cNvPr id="51202" name="Picture 2" descr="Картинки по запросу &quot;знамя победы над рейхстагом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8815" y="1854925"/>
            <a:ext cx="3721151" cy="2442756"/>
          </a:xfrm>
          <a:prstGeom prst="rect">
            <a:avLst/>
          </a:prstGeom>
          <a:noFill/>
        </p:spPr>
      </p:pic>
      <p:sp>
        <p:nvSpPr>
          <p:cNvPr id="18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795648" y="1232140"/>
            <a:ext cx="978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Vítězný prapor na německém Reihstagu v Berlíně </a:t>
            </a:r>
            <a:r>
              <a:rPr lang="ru-RU" sz="1400" dirty="0">
                <a:latin typeface="Bookman Old Style" panose="02050604050505020204" pitchFamily="18" charset="0"/>
              </a:rPr>
              <a:t>- </a:t>
            </a:r>
            <a:r>
              <a:rPr lang="cs-CZ" sz="1400" dirty="0">
                <a:latin typeface="Bookman Old Style" panose="02050604050505020204" pitchFamily="18" charset="0"/>
              </a:rPr>
              <a:t>Kazachstánci Rakhimzhan Koshkarbaev a Grigory Bulatov</a:t>
            </a:r>
            <a:endParaRPr lang="ru-RU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Nesmrtelný pluk</a:t>
            </a:r>
          </a:p>
        </p:txBody>
      </p:sp>
    </p:spTree>
    <p:extLst>
      <p:ext uri="{BB962C8B-B14F-4D97-AF65-F5344CB8AC3E}">
        <p14:creationId xmlns:p14="http://schemas.microsoft.com/office/powerpoint/2010/main" xmlns="" val="3164190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31274" y="1153763"/>
            <a:ext cx="5229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svátek, který se slaví na konci </a:t>
            </a:r>
            <a:endParaRPr lang="ru-RU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svatého měsíce Ramadánu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Druh: náboženský svátek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6493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24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.0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5.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Oraza Ajt</a:t>
            </a:r>
          </a:p>
        </p:txBody>
      </p:sp>
      <p:pic>
        <p:nvPicPr>
          <p:cNvPr id="13314" name="Picture 2" descr="Картинки по запросу &quot;казахстан мечеть хазрет султан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723" y="1897248"/>
            <a:ext cx="8927556" cy="4226874"/>
          </a:xfrm>
          <a:prstGeom prst="rect">
            <a:avLst/>
          </a:prstGeom>
          <a:noFill/>
        </p:spPr>
      </p:pic>
      <p:sp>
        <p:nvSpPr>
          <p:cNvPr id="18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6287195" y="1136346"/>
            <a:ext cx="42284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Konec svatého měsíce pokory a půstu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Slavnostní bohoslužba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Sadakka</a:t>
            </a:r>
          </a:p>
        </p:txBody>
      </p:sp>
    </p:spTree>
    <p:extLst>
      <p:ext uri="{BB962C8B-B14F-4D97-AF65-F5344CB8AC3E}">
        <p14:creationId xmlns:p14="http://schemas.microsoft.com/office/powerpoint/2010/main" xmlns="" val="556036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31274" y="1232140"/>
            <a:ext cx="974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J</a:t>
            </a:r>
            <a:r>
              <a:rPr lang="cs-CZ" sz="1400" dirty="0">
                <a:latin typeface="Bookman Old Style" panose="02050604050505020204" pitchFamily="18" charset="0"/>
              </a:rPr>
              <a:t>ehněčí pokrmy, olivy, data, mandle, chléb a pistácie</a:t>
            </a:r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6493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24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.0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5.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Oraza Ajt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: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Tradiční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jídla</a:t>
            </a:r>
            <a:endParaRPr lang="cs-CZ" sz="3200" b="1" dirty="0">
              <a:solidFill>
                <a:srgbClr val="FF330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12290" name="Picture 2" descr="Картинки по запросу &quot;казахстан ораза айт блюда из баранины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770" y="2996199"/>
            <a:ext cx="6884126" cy="3165115"/>
          </a:xfrm>
          <a:prstGeom prst="rect">
            <a:avLst/>
          </a:prstGeom>
          <a:noFill/>
        </p:spPr>
      </p:pic>
      <p:pic>
        <p:nvPicPr>
          <p:cNvPr id="12292" name="Picture 4" descr="Картинки по запросу &quot;финики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10809" y="1877874"/>
            <a:ext cx="2858230" cy="1919707"/>
          </a:xfrm>
          <a:prstGeom prst="rect">
            <a:avLst/>
          </a:prstGeom>
          <a:noFill/>
        </p:spPr>
      </p:pic>
      <p:pic>
        <p:nvPicPr>
          <p:cNvPr id="12294" name="Picture 6" descr="Картинки по запросу &quot;фисташки&quot;&quot;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t="7273" b="15257"/>
          <a:stretch>
            <a:fillRect/>
          </a:stretch>
        </p:blipFill>
        <p:spPr bwMode="auto">
          <a:xfrm>
            <a:off x="6011500" y="1603169"/>
            <a:ext cx="1670845" cy="1294410"/>
          </a:xfrm>
          <a:prstGeom prst="rect">
            <a:avLst/>
          </a:prstGeom>
          <a:noFill/>
        </p:spPr>
      </p:pic>
      <p:pic>
        <p:nvPicPr>
          <p:cNvPr id="12296" name="Picture 8" descr="Картинки по запросу &quot;оливки&quot;&quot;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b="15488"/>
          <a:stretch>
            <a:fillRect/>
          </a:stretch>
        </p:blipFill>
        <p:spPr bwMode="auto">
          <a:xfrm>
            <a:off x="3398594" y="1625314"/>
            <a:ext cx="2043704" cy="1296015"/>
          </a:xfrm>
          <a:prstGeom prst="rect">
            <a:avLst/>
          </a:prstGeom>
          <a:noFill/>
        </p:spPr>
      </p:pic>
      <p:pic>
        <p:nvPicPr>
          <p:cNvPr id="12298" name="Picture 10" descr="Картинки по запросу &quot;миндаль&quot;&quot;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 l="15385" t="8543" r="9433" b="18838"/>
          <a:stretch>
            <a:fillRect/>
          </a:stretch>
        </p:blipFill>
        <p:spPr bwMode="auto">
          <a:xfrm>
            <a:off x="736269" y="1674420"/>
            <a:ext cx="1991703" cy="1282535"/>
          </a:xfrm>
          <a:prstGeom prst="rect">
            <a:avLst/>
          </a:prstGeom>
          <a:noFill/>
        </p:spPr>
      </p:pic>
      <p:pic>
        <p:nvPicPr>
          <p:cNvPr id="12300" name="Picture 12" descr="Картинки по запросу &quot;баурсаки шелпеки&quot;&quot;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 r="15202"/>
          <a:stretch>
            <a:fillRect/>
          </a:stretch>
        </p:blipFill>
        <p:spPr bwMode="auto">
          <a:xfrm>
            <a:off x="7679970" y="3865614"/>
            <a:ext cx="2912820" cy="22808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56036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31274" y="1232140"/>
            <a:ext cx="9746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Národní den </a:t>
            </a:r>
            <a:r>
              <a:rPr lang="cs-CZ" sz="1400" dirty="0" err="1">
                <a:latin typeface="Bookman Old Style" panose="02050604050505020204" pitchFamily="18" charset="0"/>
              </a:rPr>
              <a:t>dombry</a:t>
            </a:r>
            <a:endParaRPr lang="cs-CZ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cs-CZ" sz="1400" dirty="0" err="1">
                <a:latin typeface="Bookman Old Style" panose="02050604050505020204" pitchFamily="18" charset="0"/>
              </a:rPr>
              <a:t>Dombra</a:t>
            </a:r>
            <a:r>
              <a:rPr lang="cs-CZ" sz="1400" dirty="0">
                <a:latin typeface="Bookman Old Style" panose="02050604050505020204" pitchFamily="18" charset="0"/>
              </a:rPr>
              <a:t> je vytrhaný dvouřetězcový nástroj vyrobený z masivního dřeva</a:t>
            </a:r>
            <a:endParaRPr lang="ru-RU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Prototyp dombry se objevil před více než 4000 lety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Kazašský lidový hudebník a skladatel Kurmangazy</a:t>
            </a:r>
            <a:r>
              <a:rPr lang="ru-RU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Sagyrbajuly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ru-RU" sz="1400" dirty="0">
                <a:latin typeface="Bookman Old Style" panose="02050604050505020204" pitchFamily="18" charset="0"/>
              </a:rPr>
              <a:t>(</a:t>
            </a:r>
            <a:r>
              <a:rPr lang="en-US" sz="1400" dirty="0">
                <a:latin typeface="Bookman Old Style" panose="02050604050505020204" pitchFamily="18" charset="0"/>
              </a:rPr>
              <a:t>1818-1889</a:t>
            </a:r>
            <a:r>
              <a:rPr lang="ru-RU" sz="1400" dirty="0">
                <a:latin typeface="Bookman Old Style" panose="02050604050505020204" pitchFamily="18" charset="0"/>
              </a:rPr>
              <a:t>)</a:t>
            </a:r>
            <a:endParaRPr lang="cs-CZ" sz="1400" dirty="0">
              <a:latin typeface="Bookman Old Style" panose="02050604050505020204" pitchFamily="18" charset="0"/>
            </a:endParaRPr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6493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0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5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.07. Den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dombry</a:t>
            </a:r>
            <a:endParaRPr lang="cs-CZ" sz="3200" b="1" dirty="0">
              <a:solidFill>
                <a:srgbClr val="FF330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11266" name="Picture 2" descr="Картинки по запросу &quot;домбра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7246" y="801853"/>
            <a:ext cx="2828973" cy="4809254"/>
          </a:xfrm>
          <a:prstGeom prst="rect">
            <a:avLst/>
          </a:prstGeom>
          <a:noFill/>
        </p:spPr>
      </p:pic>
      <p:pic>
        <p:nvPicPr>
          <p:cNvPr id="11268" name="Picture 4" descr="Картинки по запросу &quot;курмангазы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9238" y="2561745"/>
            <a:ext cx="4989039" cy="3531567"/>
          </a:xfrm>
          <a:prstGeom prst="rect">
            <a:avLst/>
          </a:prstGeom>
          <a:noFill/>
        </p:spPr>
      </p:pic>
      <p:sp>
        <p:nvSpPr>
          <p:cNvPr id="14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5852160" y="5590779"/>
            <a:ext cx="4754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400" dirty="0" err="1">
                <a:latin typeface="Bookman Old Style" panose="02050604050505020204" pitchFamily="18" charset="0"/>
              </a:rPr>
              <a:t>Koncert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Dima</a:t>
            </a:r>
            <a:r>
              <a:rPr lang="cs-CZ" sz="1400" dirty="0">
                <a:latin typeface="Bookman Old Style" panose="02050604050505020204" pitchFamily="18" charset="0"/>
              </a:rPr>
              <a:t>še Kudajbergen, Moskva, </a:t>
            </a:r>
            <a:r>
              <a:rPr lang="ru-RU" sz="1400" dirty="0">
                <a:latin typeface="Bookman Old Style" panose="02050604050505020204" pitchFamily="18" charset="0"/>
              </a:rPr>
              <a:t>2017</a:t>
            </a:r>
            <a:endParaRPr lang="cs-CZ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  <a:hlinkClick r:id="rId7"/>
              </a:rPr>
              <a:t>https://www.youtube.com/watch?v=Z7GZkShQK7s</a:t>
            </a:r>
            <a:r>
              <a:rPr lang="ru-RU" sz="1400" dirty="0">
                <a:latin typeface="Bookman Old Style" panose="02050604050505020204" pitchFamily="18" charset="0"/>
              </a:rPr>
              <a:t> </a:t>
            </a:r>
            <a:endParaRPr lang="cs-CZ" sz="1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036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762261" y="1163129"/>
            <a:ext cx="97462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narozeniny hlavního města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Druh: státní svátek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6. července 1994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rezoluce</a:t>
            </a:r>
            <a:r>
              <a:rPr lang="en-US" sz="1400" dirty="0">
                <a:latin typeface="Bookman Old Style" panose="02050604050505020204" pitchFamily="18" charset="0"/>
              </a:rPr>
              <a:t> o </a:t>
            </a:r>
            <a:r>
              <a:rPr lang="en-US" sz="1400" dirty="0" err="1">
                <a:latin typeface="Bookman Old Style" panose="02050604050505020204" pitchFamily="18" charset="0"/>
              </a:rPr>
              <a:t>převodu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hlavního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města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endParaRPr lang="ru-RU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z Alma-</a:t>
            </a:r>
            <a:r>
              <a:rPr lang="en-US" sz="1400" dirty="0" err="1">
                <a:latin typeface="Bookman Old Style" panose="02050604050505020204" pitchFamily="18" charset="0"/>
              </a:rPr>
              <a:t>Aty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na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Nur</a:t>
            </a:r>
            <a:r>
              <a:rPr lang="en-US" sz="1400" dirty="0">
                <a:latin typeface="Bookman Old Style" panose="02050604050505020204" pitchFamily="18" charset="0"/>
              </a:rPr>
              <a:t>-Sultan </a:t>
            </a:r>
            <a:r>
              <a:rPr lang="ru-RU" sz="1400" dirty="0">
                <a:latin typeface="Bookman Old Style" panose="02050604050505020204" pitchFamily="18" charset="0"/>
              </a:rPr>
              <a:t>(</a:t>
            </a:r>
            <a:r>
              <a:rPr lang="en-US" sz="1400" dirty="0" err="1">
                <a:latin typeface="Bookman Old Style" panose="02050604050505020204" pitchFamily="18" charset="0"/>
              </a:rPr>
              <a:t>byv</a:t>
            </a:r>
            <a:r>
              <a:rPr lang="en-US" sz="1400" dirty="0">
                <a:latin typeface="Bookman Old Style" panose="02050604050505020204" pitchFamily="18" charset="0"/>
              </a:rPr>
              <a:t>. </a:t>
            </a:r>
            <a:r>
              <a:rPr lang="en-US" sz="1400" dirty="0" err="1">
                <a:latin typeface="Bookman Old Style" panose="02050604050505020204" pitchFamily="18" charset="0"/>
              </a:rPr>
              <a:t>Akmola</a:t>
            </a:r>
            <a:r>
              <a:rPr lang="en-US" sz="1400" dirty="0">
                <a:latin typeface="Bookman Old Style" panose="02050604050505020204" pitchFamily="18" charset="0"/>
              </a:rPr>
              <a:t>, Astana</a:t>
            </a:r>
            <a:r>
              <a:rPr lang="ru-RU" sz="1400" dirty="0">
                <a:latin typeface="Bookman Old Style" panose="02050604050505020204" pitchFamily="18" charset="0"/>
              </a:rPr>
              <a:t>)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1997 </a:t>
            </a:r>
            <a:r>
              <a:rPr lang="en-US" sz="1400" dirty="0" err="1">
                <a:latin typeface="Bookman Old Style" panose="02050604050505020204" pitchFamily="18" charset="0"/>
              </a:rPr>
              <a:t>převod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hlavního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města</a:t>
            </a:r>
            <a:r>
              <a:rPr lang="en-US" sz="1400" dirty="0">
                <a:latin typeface="Bookman Old Style" panose="02050604050505020204" pitchFamily="18" charset="0"/>
              </a:rPr>
              <a:t> z Alma-</a:t>
            </a:r>
            <a:r>
              <a:rPr lang="en-US" sz="1400" dirty="0" err="1">
                <a:latin typeface="Bookman Old Style" panose="02050604050505020204" pitchFamily="18" charset="0"/>
              </a:rPr>
              <a:t>Aty</a:t>
            </a:r>
            <a:r>
              <a:rPr lang="en-US" sz="1400" dirty="0">
                <a:latin typeface="Bookman Old Style" panose="02050604050505020204" pitchFamily="18" charset="0"/>
              </a:rPr>
              <a:t> do </a:t>
            </a:r>
            <a:r>
              <a:rPr lang="en-US" sz="1400" dirty="0" err="1">
                <a:latin typeface="Bookman Old Style" panose="02050604050505020204" pitchFamily="18" charset="0"/>
              </a:rPr>
              <a:t>Akmoly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6. </a:t>
            </a:r>
            <a:r>
              <a:rPr lang="en-US" sz="1400" dirty="0" err="1">
                <a:latin typeface="Bookman Old Style" panose="02050604050505020204" pitchFamily="18" charset="0"/>
              </a:rPr>
              <a:t>května</a:t>
            </a:r>
            <a:r>
              <a:rPr lang="en-US" sz="1400" dirty="0">
                <a:latin typeface="Bookman Old Style" panose="02050604050505020204" pitchFamily="18" charset="0"/>
              </a:rPr>
              <a:t> 1998 </a:t>
            </a:r>
            <a:r>
              <a:rPr lang="en-US" sz="1400" dirty="0" err="1">
                <a:latin typeface="Bookman Old Style" panose="02050604050505020204" pitchFamily="18" charset="0"/>
              </a:rPr>
              <a:t>Akmola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přejmenována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na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Astanu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pt-BR" sz="1400" dirty="0">
                <a:latin typeface="Bookman Old Style" panose="02050604050505020204" pitchFamily="18" charset="0"/>
              </a:rPr>
              <a:t>1999 UNESCO titul „Město světa“</a:t>
            </a:r>
            <a:endParaRPr lang="en-US" sz="1400" dirty="0">
              <a:latin typeface="Bookman Old Style" panose="02050604050505020204" pitchFamily="18" charset="0"/>
            </a:endParaRPr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6493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06.07. Den hlavního města</a:t>
            </a:r>
          </a:p>
        </p:txBody>
      </p:sp>
      <p:pic>
        <p:nvPicPr>
          <p:cNvPr id="10244" name="Picture 4" descr="Картинки по запросу &quot;астана нур-султан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619" y="2708694"/>
            <a:ext cx="6237662" cy="3374576"/>
          </a:xfrm>
          <a:prstGeom prst="rect">
            <a:avLst/>
          </a:prstGeom>
          <a:noFill/>
        </p:spPr>
      </p:pic>
      <p:pic>
        <p:nvPicPr>
          <p:cNvPr id="10248" name="Picture 8" descr="https://static.zakon.kz/uploads/posts/2014-12/1418193416_bez-imeni-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7892" y="1511409"/>
            <a:ext cx="3112049" cy="4576544"/>
          </a:xfrm>
          <a:prstGeom prst="rect">
            <a:avLst/>
          </a:prstGeom>
          <a:noFill/>
        </p:spPr>
      </p:pic>
      <p:sp>
        <p:nvSpPr>
          <p:cNvPr id="18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6452818" y="949238"/>
            <a:ext cx="4088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2019 Astana </a:t>
            </a:r>
            <a:r>
              <a:rPr lang="en-US" sz="1400" dirty="0" err="1">
                <a:latin typeface="Bookman Old Style" panose="02050604050505020204" pitchFamily="18" charset="0"/>
              </a:rPr>
              <a:t>přejmenována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na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Nur</a:t>
            </a:r>
            <a:r>
              <a:rPr lang="en-US" sz="1400" dirty="0">
                <a:latin typeface="Bookman Old Style" panose="02050604050505020204" pitchFamily="18" charset="0"/>
              </a:rPr>
              <a:t>-Sultan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19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9230264" y="1554193"/>
            <a:ext cx="101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1997</a:t>
            </a:r>
            <a:endParaRPr lang="cs-CZ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5897593" y="2759015"/>
            <a:ext cx="101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2019</a:t>
            </a:r>
            <a:endParaRPr lang="cs-CZ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036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31274" y="1232140"/>
            <a:ext cx="974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EXPO-2017</a:t>
            </a:r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6493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06.07. Den hlavního města</a:t>
            </a:r>
          </a:p>
        </p:txBody>
      </p:sp>
      <p:pic>
        <p:nvPicPr>
          <p:cNvPr id="10242" name="Picture 2" descr="Картинки по запросу &quot;астана экспо с высоты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367" y="1665854"/>
            <a:ext cx="5382883" cy="3966335"/>
          </a:xfrm>
          <a:prstGeom prst="rect">
            <a:avLst/>
          </a:prstGeom>
          <a:noFill/>
        </p:spPr>
      </p:pic>
      <p:pic>
        <p:nvPicPr>
          <p:cNvPr id="52228" name="Picture 4" descr="Картинки по запросу &quot;астана экспо 2017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5839" y="1656270"/>
            <a:ext cx="4380751" cy="2915729"/>
          </a:xfrm>
          <a:prstGeom prst="rect">
            <a:avLst/>
          </a:prstGeom>
          <a:noFill/>
        </p:spPr>
      </p:pic>
      <p:sp>
        <p:nvSpPr>
          <p:cNvPr id="14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6298073" y="5085140"/>
            <a:ext cx="4088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Astana 2019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/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7"/>
              </a:rPr>
              <a:t>https://www.youtube.com/watch?v=QxzpXnhcjnA</a:t>
            </a:r>
            <a:endParaRPr lang="cs-CZ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036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F391842E-677F-4EFC-8AE0-B5237D41C6F0}"/>
              </a:ext>
            </a:extLst>
          </p:cNvPr>
          <p:cNvSpPr txBox="1"/>
          <p:nvPr/>
        </p:nvSpPr>
        <p:spPr>
          <a:xfrm>
            <a:off x="861232" y="941668"/>
            <a:ext cx="270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400" b="1" dirty="0">
                <a:latin typeface="High Tower Text" pitchFamily="18" charset="0"/>
              </a:rPr>
              <a:t>Zajímavé fakty</a:t>
            </a:r>
            <a:endParaRPr lang="ru-RU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1038411" y="3144320"/>
            <a:ext cx="9388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dirty="0">
              <a:latin typeface="Bookman Old Style" panose="02050604050505020204" pitchFamily="18" charset="0"/>
            </a:endParaRPr>
          </a:p>
        </p:txBody>
      </p:sp>
      <p:grpSp>
        <p:nvGrpSpPr>
          <p:cNvPr id="3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777619" y="2176166"/>
            <a:ext cx="4553493" cy="354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cs-CZ" sz="1400" dirty="0">
                <a:latin typeface="Times New Roman" pitchFamily="18" charset="0"/>
                <a:ea typeface="Calibri"/>
                <a:cs typeface="Times New Roman" pitchFamily="18" charset="0"/>
              </a:rPr>
              <a:t>13. místo na světě v produkci ropy (2% celosvětové produkce ropy) (2018)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cs-CZ" sz="1400" dirty="0">
                <a:latin typeface="Times New Roman" pitchFamily="18" charset="0"/>
                <a:ea typeface="Calibri"/>
                <a:cs typeface="Times New Roman" pitchFamily="18" charset="0"/>
              </a:rPr>
              <a:t>9. místo na světě z hlediska prokázaných globálních zásob uhlí (201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7</a:t>
            </a:r>
            <a:r>
              <a:rPr lang="cs-CZ" sz="1400" dirty="0"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cs-CZ" sz="1400" dirty="0">
                <a:latin typeface="Times New Roman" pitchFamily="18" charset="0"/>
                <a:ea typeface="Calibri"/>
                <a:cs typeface="Times New Roman" pitchFamily="18" charset="0"/>
              </a:rPr>
              <a:t>Kosmodrom </a:t>
            </a:r>
            <a:r>
              <a:rPr lang="cs-CZ" sz="1400" dirty="0" err="1">
                <a:latin typeface="Times New Roman" pitchFamily="18" charset="0"/>
                <a:ea typeface="Calibri"/>
                <a:cs typeface="Times New Roman" pitchFamily="18" charset="0"/>
              </a:rPr>
              <a:t>Baikonur</a:t>
            </a:r>
            <a:r>
              <a:rPr lang="cs-CZ" sz="1400" dirty="0">
                <a:latin typeface="Times New Roman" pitchFamily="18" charset="0"/>
                <a:ea typeface="Calibri"/>
                <a:cs typeface="Times New Roman" pitchFamily="18" charset="0"/>
              </a:rPr>
              <a:t> – nejstarší a největší kosmodrom na světě, první let astronauta J. Gagarina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cs-CZ" sz="1400" dirty="0">
                <a:latin typeface="Times New Roman" pitchFamily="18" charset="0"/>
                <a:ea typeface="Calibri"/>
                <a:cs typeface="Times New Roman" pitchFamily="18" charset="0"/>
              </a:rPr>
              <a:t>největší vysokohorské kluziště na světě </a:t>
            </a:r>
            <a:r>
              <a:rPr lang="cs-CZ" sz="1400" dirty="0" err="1">
                <a:latin typeface="Times New Roman" pitchFamily="18" charset="0"/>
                <a:ea typeface="Calibri"/>
                <a:cs typeface="Times New Roman" pitchFamily="18" charset="0"/>
              </a:rPr>
              <a:t>Medeo</a:t>
            </a:r>
            <a:r>
              <a:rPr lang="cs-CZ" sz="1400" dirty="0">
                <a:latin typeface="Times New Roman" pitchFamily="18" charset="0"/>
                <a:ea typeface="Calibri"/>
                <a:cs typeface="Times New Roman" pitchFamily="18" charset="0"/>
              </a:rPr>
              <a:t> ve městě Almaty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cs-CZ" sz="1400" dirty="0">
                <a:latin typeface="Times New Roman" pitchFamily="18" charset="0"/>
                <a:ea typeface="Calibri"/>
                <a:cs typeface="Times New Roman" pitchFamily="18" charset="0"/>
              </a:rPr>
              <a:t>zákaz drog, včetně marihuany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cs-CZ" sz="1400" dirty="0">
                <a:latin typeface="Times New Roman" pitchFamily="18" charset="0"/>
                <a:ea typeface="Calibri"/>
                <a:cs typeface="Times New Roman" pitchFamily="18" charset="0"/>
              </a:rPr>
              <a:t>první koně – domestikace na území moderního severního Kazachstánu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cs-CZ" sz="1400" dirty="0">
                <a:latin typeface="Times New Roman" pitchFamily="18" charset="0"/>
                <a:ea typeface="Calibri"/>
                <a:cs typeface="Times New Roman" pitchFamily="18" charset="0"/>
              </a:rPr>
              <a:t>průměrná spotřeba čaje za rok 1,54 kg na obyvatele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cs-CZ" sz="1400" dirty="0">
                <a:latin typeface="Times New Roman" pitchFamily="18" charset="0"/>
                <a:ea typeface="Calibri"/>
                <a:cs typeface="Times New Roman" pitchFamily="18" charset="0"/>
              </a:rPr>
              <a:t>Balkhash – druhé největší jezero, polovina vody </a:t>
            </a:r>
            <a:r>
              <a:rPr lang="ru-RU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je </a:t>
            </a:r>
            <a:r>
              <a:rPr lang="cs-CZ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sladká </a:t>
            </a:r>
            <a:r>
              <a:rPr lang="cs-CZ" sz="1400" dirty="0">
                <a:latin typeface="Times New Roman" pitchFamily="18" charset="0"/>
                <a:ea typeface="Calibri"/>
                <a:cs typeface="Times New Roman" pitchFamily="18" charset="0"/>
              </a:rPr>
              <a:t>a polovina slaná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5842" name="Picture 2" descr="Картинки по запросу &quot;медеу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2152" y="749387"/>
            <a:ext cx="4977138" cy="2853559"/>
          </a:xfrm>
          <a:prstGeom prst="rect">
            <a:avLst/>
          </a:prstGeom>
          <a:noFill/>
        </p:spPr>
      </p:pic>
      <p:pic>
        <p:nvPicPr>
          <p:cNvPr id="35844" name="Picture 4" descr="Картинки по запросу &quot;байконур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6998" y="3680191"/>
            <a:ext cx="3654765" cy="2435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4419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31274" y="1232140"/>
            <a:ext cx="5161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obětní den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Druh: náboženský svátek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en-US" sz="1400" dirty="0" err="1">
                <a:latin typeface="Bookman Old Style" panose="02050604050505020204" pitchFamily="18" charset="0"/>
              </a:rPr>
              <a:t>Konec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pouti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na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svatá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místa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islámu</a:t>
            </a:r>
            <a:endParaRPr lang="en-US" sz="1400" dirty="0">
              <a:latin typeface="Bookman Old Style" panose="02050604050505020204" pitchFamily="18" charset="0"/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6493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31.07. Kurban Ajt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(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Kurban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Bajram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) </a:t>
            </a:r>
            <a:endParaRPr lang="cs-CZ" sz="3200" b="1" dirty="0">
              <a:solidFill>
                <a:srgbClr val="FF330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9226" name="Picture 10" descr="Картинки по запросу &quot;казахстан намаз в мечети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204" y="1979708"/>
            <a:ext cx="7433126" cy="4181133"/>
          </a:xfrm>
          <a:prstGeom prst="rect">
            <a:avLst/>
          </a:prstGeom>
          <a:noFill/>
        </p:spPr>
      </p:pic>
      <p:sp>
        <p:nvSpPr>
          <p:cNvPr id="18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5429065" y="1215727"/>
            <a:ext cx="5161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Z</a:t>
            </a:r>
            <a:r>
              <a:rPr lang="cs-CZ" sz="1400" dirty="0">
                <a:latin typeface="Bookman Old Style" panose="02050604050505020204" pitchFamily="18" charset="0"/>
              </a:rPr>
              <a:t>víře obětováno pro slávu Alláha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S</a:t>
            </a:r>
            <a:r>
              <a:rPr lang="cs-CZ" sz="1400" dirty="0">
                <a:latin typeface="Bookman Old Style" pitchFamily="18" charset="0"/>
              </a:rPr>
              <a:t>lavnostní dastarkhan</a:t>
            </a:r>
            <a:r>
              <a:rPr lang="en-US" sz="1400" dirty="0">
                <a:latin typeface="Bookman Old Style" pitchFamily="18" charset="0"/>
              </a:rPr>
              <a:t>, </a:t>
            </a:r>
            <a:r>
              <a:rPr lang="en-US" sz="1400" dirty="0" err="1">
                <a:latin typeface="Bookman Old Style" pitchFamily="18" charset="0"/>
              </a:rPr>
              <a:t>dárky</a:t>
            </a:r>
            <a:r>
              <a:rPr lang="en-US" sz="1400" dirty="0">
                <a:latin typeface="Bookman Old Style" pitchFamily="18" charset="0"/>
              </a:rPr>
              <a:t> </a:t>
            </a:r>
            <a:r>
              <a:rPr lang="en-US" sz="1400" dirty="0" err="1">
                <a:latin typeface="Bookman Old Style" pitchFamily="18" charset="0"/>
              </a:rPr>
              <a:t>příbuzným</a:t>
            </a:r>
            <a:r>
              <a:rPr lang="en-US" sz="1400" dirty="0">
                <a:latin typeface="Bookman Old Style" pitchFamily="18" charset="0"/>
              </a:rPr>
              <a:t> </a:t>
            </a:r>
            <a:endParaRPr lang="cs-CZ" sz="1400" dirty="0">
              <a:latin typeface="Bookman Old Style" pitchFamily="18" charset="0"/>
            </a:endParaRPr>
          </a:p>
        </p:txBody>
      </p:sp>
      <p:pic>
        <p:nvPicPr>
          <p:cNvPr id="9232" name="Picture 16" descr="Картинки по запросу &quot;казахстан курбан айт баран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l="42466" r="18656"/>
          <a:stretch>
            <a:fillRect/>
          </a:stretch>
        </p:blipFill>
        <p:spPr bwMode="auto">
          <a:xfrm>
            <a:off x="8218703" y="1983544"/>
            <a:ext cx="2430540" cy="3521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75411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31274" y="1232140"/>
            <a:ext cx="974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400" dirty="0" err="1">
                <a:latin typeface="Bookman Old Style" panose="02050604050505020204" pitchFamily="18" charset="0"/>
              </a:rPr>
              <a:t>Kuyrdak</a:t>
            </a:r>
            <a:r>
              <a:rPr lang="en-US" sz="1400" dirty="0">
                <a:latin typeface="Bookman Old Style" panose="02050604050505020204" pitchFamily="18" charset="0"/>
              </a:rPr>
              <a:t>, </a:t>
            </a:r>
            <a:r>
              <a:rPr lang="cs-CZ" sz="1400" dirty="0">
                <a:latin typeface="Bookman Old Style" panose="02050604050505020204" pitchFamily="18" charset="0"/>
              </a:rPr>
              <a:t>bešbarmak</a:t>
            </a:r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6493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31.07. Kurban Ajt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: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Tradiční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jídla</a:t>
            </a:r>
            <a:endParaRPr lang="cs-CZ" sz="3200" b="1" dirty="0">
              <a:solidFill>
                <a:srgbClr val="FF330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12" name="Picture 6" descr="Бешбармак - Казахский национальное блюдо на блюде резные деревянные. Праздничный стол — стоковое фото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9850" y="2580919"/>
            <a:ext cx="4708754" cy="3526335"/>
          </a:xfrm>
          <a:prstGeom prst="rect">
            <a:avLst/>
          </a:prstGeom>
          <a:noFill/>
        </p:spPr>
      </p:pic>
      <p:pic>
        <p:nvPicPr>
          <p:cNvPr id="8194" name="Picture 2" descr="Картинки по запросу &quot;куырдак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25551" y="2597357"/>
            <a:ext cx="4700806" cy="35256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75411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783772" y="1232140"/>
            <a:ext cx="9793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</a:t>
            </a:r>
            <a:r>
              <a:rPr lang="en-US" sz="1400" dirty="0">
                <a:latin typeface="Bookman Old Style" panose="02050604050505020204" pitchFamily="18" charset="0"/>
              </a:rPr>
              <a:t>v</a:t>
            </a:r>
            <a:r>
              <a:rPr lang="cs-CZ" sz="1400" dirty="0">
                <a:latin typeface="Bookman Old Style" panose="02050604050505020204" pitchFamily="18" charset="0"/>
              </a:rPr>
              <a:t>ýročí </a:t>
            </a:r>
            <a:r>
              <a:rPr lang="cs-CZ" sz="1400" cap="all" dirty="0">
                <a:latin typeface="Bookman Old Style" panose="02050604050505020204" pitchFamily="18" charset="0"/>
              </a:rPr>
              <a:t>ú</a:t>
            </a:r>
            <a:r>
              <a:rPr lang="cs-CZ" sz="1400" dirty="0">
                <a:latin typeface="Bookman Old Style" panose="02050604050505020204" pitchFamily="18" charset="0"/>
              </a:rPr>
              <a:t>stava Republiky Kazachstán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Druh: státní svátek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Hlavní zákon země schválen v roce 1995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6493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30.08. Den ústavy</a:t>
            </a:r>
          </a:p>
        </p:txBody>
      </p:sp>
      <p:pic>
        <p:nvPicPr>
          <p:cNvPr id="7170" name="Picture 2" descr="Картинки по запросу &quot;назарбаев указ о конституции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838" y="2053883"/>
            <a:ext cx="6283617" cy="4090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97996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783772" y="1232140"/>
            <a:ext cx="8289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Den prvního prezidenta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Druh: státní svátek</a:t>
            </a:r>
            <a:endParaRPr lang="ru-RU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ru-RU" sz="1400" dirty="0">
                <a:latin typeface="Bookman Old Style" panose="02050604050505020204" pitchFamily="18" charset="0"/>
              </a:rPr>
              <a:t>1</a:t>
            </a:r>
            <a:r>
              <a:rPr lang="cs-CZ" sz="1400" dirty="0">
                <a:latin typeface="Bookman Old Style" panose="02050604050505020204" pitchFamily="18" charset="0"/>
              </a:rPr>
              <a:t>.</a:t>
            </a:r>
            <a:r>
              <a:rPr lang="ru-RU" sz="1400" dirty="0">
                <a:latin typeface="Bookman Old Style" panose="02050604050505020204" pitchFamily="18" charset="0"/>
              </a:rPr>
              <a:t> </a:t>
            </a:r>
            <a:r>
              <a:rPr lang="cs-CZ" sz="1400" dirty="0">
                <a:latin typeface="Bookman Old Style" panose="02050604050505020204" pitchFamily="18" charset="0"/>
              </a:rPr>
              <a:t>prosince 1991 první lidové volby, </a:t>
            </a:r>
            <a:endParaRPr lang="ru-RU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ve kterých hlava Kazachstánu vyhrál 98,7% hlasů</a:t>
            </a:r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9811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1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.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12.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Den prvního prezidenta republiky Kazachstán </a:t>
            </a:r>
          </a:p>
        </p:txBody>
      </p:sp>
      <p:pic>
        <p:nvPicPr>
          <p:cNvPr id="6146" name="Picture 2" descr="Картинки по запросу &quot;назарбаев играет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4937"/>
          <a:stretch>
            <a:fillRect/>
          </a:stretch>
        </p:blipFill>
        <p:spPr bwMode="auto">
          <a:xfrm>
            <a:off x="3784209" y="2263124"/>
            <a:ext cx="6771884" cy="3853855"/>
          </a:xfrm>
          <a:prstGeom prst="rect">
            <a:avLst/>
          </a:prstGeom>
          <a:noFill/>
        </p:spPr>
      </p:pic>
      <p:sp>
        <p:nvSpPr>
          <p:cNvPr id="14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4312419" y="1243862"/>
            <a:ext cx="6308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1400" dirty="0">
                <a:latin typeface="Bookman Old Style" panose="02050604050505020204" pitchFamily="18" charset="0"/>
              </a:rPr>
              <a:t>Nursultan Nazarbajev oznámil svůj úmysl rezignovat 19. března 2019</a:t>
            </a:r>
          </a:p>
        </p:txBody>
      </p:sp>
      <p:pic>
        <p:nvPicPr>
          <p:cNvPr id="6148" name="Picture 4" descr="Картинки по запросу &quot;назарбаев смеется улыбается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l="21499"/>
          <a:stretch>
            <a:fillRect/>
          </a:stretch>
        </p:blipFill>
        <p:spPr bwMode="auto">
          <a:xfrm>
            <a:off x="759653" y="2285999"/>
            <a:ext cx="2912015" cy="3709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979969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31274" y="1232140"/>
            <a:ext cx="9746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výročí nezávislosti republiky Kazachstán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Druh: státní svátek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16. prosince 1991 Zákon o nezávislosti a státní suverenitě republiky.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5" y="664664"/>
            <a:ext cx="6493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16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.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12.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Den nezávislosti</a:t>
            </a:r>
          </a:p>
        </p:txBody>
      </p:sp>
      <p:pic>
        <p:nvPicPr>
          <p:cNvPr id="5122" name="Picture 2" descr="Картинки по запросу &quot;казахстан день независимости салют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5409" y="1955410"/>
            <a:ext cx="7467904" cy="4200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95484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43148" y="1232140"/>
            <a:ext cx="9734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</a:t>
            </a:r>
            <a:r>
              <a:rPr lang="cs-CZ" sz="1400" dirty="0" err="1">
                <a:latin typeface="Bookman Old Style" panose="02050604050505020204" pitchFamily="18" charset="0"/>
              </a:rPr>
              <a:t>přichod</a:t>
            </a:r>
            <a:r>
              <a:rPr lang="cs-CZ" sz="1400" dirty="0">
                <a:latin typeface="Bookman Old Style" panose="02050604050505020204" pitchFamily="18" charset="0"/>
              </a:rPr>
              <a:t> nového roku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Druh: státní svátek (1-2.01)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vánoční stromeček, Ded Moroz a Sněguročka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Dopisy Dedu Morozovi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6" y="664664"/>
            <a:ext cx="35000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31.12. Nový rok</a:t>
            </a:r>
          </a:p>
        </p:txBody>
      </p:sp>
      <p:pic>
        <p:nvPicPr>
          <p:cNvPr id="4098" name="Picture 2" descr="Картинки по запросу &quot;новогодняя елка дома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71" y="925905"/>
            <a:ext cx="4019772" cy="5165408"/>
          </a:xfrm>
          <a:prstGeom prst="rect">
            <a:avLst/>
          </a:prstGeom>
          <a:noFill/>
        </p:spPr>
      </p:pic>
      <p:pic>
        <p:nvPicPr>
          <p:cNvPr id="4102" name="Picture 6" descr="Картинки по запросу &quot;дед мороз и снегурочка в детском саду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l="6499" r="7040"/>
          <a:stretch>
            <a:fillRect/>
          </a:stretch>
        </p:blipFill>
        <p:spPr bwMode="auto">
          <a:xfrm>
            <a:off x="2025747" y="2250513"/>
            <a:ext cx="4445391" cy="3856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7172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843148" y="1350894"/>
            <a:ext cx="9734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Salat Olivje, salat Sledě pod kožichem, manty</a:t>
            </a:r>
          </a:p>
        </p:txBody>
      </p:sp>
      <p:grpSp>
        <p:nvGrpSpPr>
          <p:cNvPr id="3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6" y="664664"/>
            <a:ext cx="9835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31.12. Nový rok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: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Tradiční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High Tower Text" panose="02040502050506030303" pitchFamily="18" charset="0"/>
              </a:rPr>
              <a:t>jídla</a:t>
            </a:r>
            <a:endParaRPr lang="cs-CZ" sz="3200" b="1" dirty="0">
              <a:solidFill>
                <a:srgbClr val="FF330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3074" name="Picture 2" descr="Картинки по запросу &quot;оливье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18176" r="7007"/>
          <a:stretch>
            <a:fillRect/>
          </a:stretch>
        </p:blipFill>
        <p:spPr bwMode="auto">
          <a:xfrm>
            <a:off x="6935373" y="787791"/>
            <a:ext cx="3587261" cy="2645361"/>
          </a:xfrm>
          <a:prstGeom prst="rect">
            <a:avLst/>
          </a:prstGeom>
          <a:noFill/>
        </p:spPr>
      </p:pic>
      <p:pic>
        <p:nvPicPr>
          <p:cNvPr id="3076" name="Picture 4" descr="Картинки по запросу &quot;сельдь под шубой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9440" y="3488788"/>
            <a:ext cx="3593685" cy="2395790"/>
          </a:xfrm>
          <a:prstGeom prst="rect">
            <a:avLst/>
          </a:prstGeom>
          <a:noFill/>
        </p:spPr>
      </p:pic>
      <p:pic>
        <p:nvPicPr>
          <p:cNvPr id="3078" name="Picture 6" descr="Картинки по запросу &quot;казахские манты&quot;&quot;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167" y="1941341"/>
            <a:ext cx="6042955" cy="3334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7172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32DCDB00-B2C9-41DA-8246-9856591D96D1}"/>
              </a:ext>
            </a:extLst>
          </p:cNvPr>
          <p:cNvSpPr/>
          <p:nvPr/>
        </p:nvSpPr>
        <p:spPr>
          <a:xfrm>
            <a:off x="923492" y="791310"/>
            <a:ext cx="1719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>
                <a:latin typeface="High Tower Text" panose="02040502050506030303" pitchFamily="18" charset="0"/>
              </a:rPr>
              <a:t>Zdroje</a:t>
            </a:r>
            <a:endParaRPr lang="cs-CZ" sz="4000" b="1" cap="small" dirty="0">
              <a:latin typeface="High Tower Text" panose="02040502050506030303" pitchFamily="18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28CD3B83-EB69-4F61-A0A4-A44C8D3D1B3D}"/>
              </a:ext>
            </a:extLst>
          </p:cNvPr>
          <p:cNvSpPr/>
          <p:nvPr/>
        </p:nvSpPr>
        <p:spPr>
          <a:xfrm>
            <a:off x="923491" y="1499196"/>
            <a:ext cx="947885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Bejsenova</a:t>
            </a: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Karpekova</a:t>
            </a: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sz="1400" i="1" dirty="0">
                <a:latin typeface="Times New Roman" pitchFamily="18" charset="0"/>
                <a:cs typeface="Times New Roman" pitchFamily="18" charset="0"/>
              </a:rPr>
              <a:t>Fizická geografie Kazachstána</a:t>
            </a:r>
            <a:r>
              <a:rPr lang="kk-KZ" sz="14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sz="1400" i="1" dirty="0">
                <a:latin typeface="Times New Roman" pitchFamily="18" charset="0"/>
                <a:cs typeface="Times New Roman" pitchFamily="18" charset="0"/>
              </a:rPr>
              <a:t>Učebnice pro</a:t>
            </a:r>
            <a:r>
              <a:rPr lang="kk-KZ" sz="1400" i="1" dirty="0">
                <a:latin typeface="Times New Roman" pitchFamily="18" charset="0"/>
                <a:cs typeface="Times New Roman" pitchFamily="18" charset="0"/>
              </a:rPr>
              <a:t> 8</a:t>
            </a:r>
            <a:r>
              <a:rPr lang="cs-CZ" sz="1400" i="1" dirty="0">
                <a:latin typeface="Times New Roman" pitchFamily="18" charset="0"/>
                <a:cs typeface="Times New Roman" pitchFamily="18" charset="0"/>
              </a:rPr>
              <a:t> třidu střední školy</a:t>
            </a:r>
            <a:r>
              <a:rPr lang="kk-KZ" sz="1400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Almaty</a:t>
            </a: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Atamura</a:t>
            </a: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, 2016. </a:t>
            </a: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Str</a:t>
            </a: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. 10.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http://stat.gov.kz/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Atlas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světa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Nejpodrobnější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informace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/ A. N. Bu</a:t>
            </a: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šnev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Pritvorov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— </a:t>
            </a: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Moskva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AST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2017. — </a:t>
            </a: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40. — 96 </a:t>
            </a: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— ISBN 978-5-17-10261-4.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4"/>
              </a:rPr>
              <a:t>https://ru.wikipedia.org/wiki/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4"/>
              </a:rPr>
              <a:t>Население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4"/>
              </a:rPr>
              <a:t>_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4"/>
              </a:rPr>
              <a:t>Казахстана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státních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organizacích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orgánech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místní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samosprávy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spolu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kazašským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jazykem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oficiálně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používá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ruský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jazyk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— P. 2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7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Ústav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epubliky</a:t>
            </a: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 Kazachstán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http://www.exclusive.kz/expertiza/daily/116798/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https://24.kz/ru/news/delovye-novosti/item/272816-kazakhstan-zanimaet-9-mesto-po-ob-emam-mirovykh-zapasov-uglya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5"/>
              </a:rPr>
              <a:t>https://astana.zagranitsa.com/article/1601/azastana-osh-keldz-30-faktov-o-kazakhstane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Velká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sovětská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encyklopedie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[v 30 t.] /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Prochorov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1969—1978.</a:t>
            </a: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http://adilet.zan.kz/rus/docs/P000001749_ </a:t>
            </a:r>
          </a:p>
          <a:p>
            <a:pPr lvl="0"/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6"/>
              </a:rPr>
              <a:t>http://trekkingclub.kz/index.php?p=15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Petr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Kokaisl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Jan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Pargač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Pastevecká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společnost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proměnách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času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Kyrgyzstán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Kazachstán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2006, NOSTALGIE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Praha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7"/>
              </a:rPr>
              <a:t>http://www.defacto.kz/content/prazdnichnye-dni-v-respublike-kazakhstan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8"/>
              </a:rPr>
              <a:t>http://www.rozhlas.cz/nabozenstvi/vanoce/_zprava/vanoce-v-pravoslavne-cirkvi--409539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9"/>
              </a:rPr>
              <a:t>http://www.milujivanoce.cz/cs/temata/show/vanoce-podle-nabozenstvi/84-pravoslavne-vanoce/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https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://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10"/>
              </a:rPr>
              <a:t>ru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.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sputnik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.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10"/>
              </a:rPr>
              <a:t>md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/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world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_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society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/20190113/16598105/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10"/>
              </a:rPr>
              <a:t>Pochemu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-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v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10"/>
              </a:rPr>
              <a:t>Rossii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10"/>
              </a:rPr>
              <a:t>otmechaut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10"/>
              </a:rPr>
              <a:t>Staryj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10"/>
              </a:rPr>
              <a:t>Novyj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-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god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-2019-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10"/>
              </a:rPr>
              <a:t>sut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10"/>
              </a:rPr>
              <a:t>prazdnika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.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html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11"/>
              </a:rPr>
              <a:t>https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1"/>
              </a:rPr>
              <a:t>://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11"/>
              </a:rPr>
              <a:t>www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1"/>
              </a:rPr>
              <a:t>.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11"/>
              </a:rPr>
              <a:t>culture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1"/>
              </a:rPr>
              <a:t>.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11"/>
              </a:rPr>
              <a:t>ru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1"/>
              </a:rPr>
              <a:t>/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11"/>
              </a:rPr>
              <a:t>materials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1"/>
              </a:rPr>
              <a:t>/253020/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11"/>
              </a:rPr>
              <a:t>staryi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1"/>
              </a:rPr>
              <a:t>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11"/>
              </a:rPr>
              <a:t>novyi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1"/>
              </a:rPr>
              <a:t>-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11"/>
              </a:rPr>
              <a:t>god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1"/>
              </a:rPr>
              <a:t>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11"/>
              </a:rPr>
              <a:t>istoriya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11"/>
              </a:rPr>
              <a:t>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11"/>
              </a:rPr>
              <a:t>prazdnika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cs-CZ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3891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32DCDB00-B2C9-41DA-8246-9856591D96D1}"/>
              </a:ext>
            </a:extLst>
          </p:cNvPr>
          <p:cNvSpPr/>
          <p:nvPr/>
        </p:nvSpPr>
        <p:spPr>
          <a:xfrm>
            <a:off x="923492" y="791310"/>
            <a:ext cx="1719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>
                <a:latin typeface="High Tower Text" panose="02040502050506030303" pitchFamily="18" charset="0"/>
              </a:rPr>
              <a:t>Zdroje</a:t>
            </a:r>
            <a:endParaRPr lang="cs-CZ" sz="4000" b="1" cap="small" dirty="0">
              <a:latin typeface="High Tower Text" panose="02040502050506030303" pitchFamily="18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28CD3B83-EB69-4F61-A0A4-A44C8D3D1B3D}"/>
              </a:ext>
            </a:extLst>
          </p:cNvPr>
          <p:cNvSpPr/>
          <p:nvPr/>
        </p:nvSpPr>
        <p:spPr>
          <a:xfrm>
            <a:off x="923491" y="1499196"/>
            <a:ext cx="968354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https://ru.sputniknews.kz/spravka/20190108/8784549/krescheniye-gospodne-istoriya-tradicii.html </a:t>
            </a:r>
          </a:p>
          <a:p>
            <a:pPr lvl="0"/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3"/>
              </a:rPr>
              <a:t>diapazon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3"/>
              </a:rPr>
              <a:t>kz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news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/80141-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3"/>
              </a:rPr>
              <a:t>kogda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3"/>
              </a:rPr>
              <a:t>poyavilsya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den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3"/>
              </a:rPr>
              <a:t>svyatogo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3"/>
              </a:rPr>
              <a:t>valentina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3"/>
              </a:rPr>
              <a:t>i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3"/>
              </a:rPr>
              <a:t>kak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ego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400" u="sng" dirty="0" err="1">
                <a:latin typeface="Times New Roman" pitchFamily="18" charset="0"/>
                <a:cs typeface="Times New Roman" pitchFamily="18" charset="0"/>
                <a:hlinkClick r:id="rId3"/>
              </a:rPr>
              <a:t>prazdnuyut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4"/>
              </a:rPr>
              <a:t>https://foma.ru/maslenicza-smyisl-i-istoriya-tradiczii-i-obryadyi.html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5"/>
              </a:rPr>
              <a:t>https://www.tvc.ru/news/show/id/155947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6"/>
              </a:rPr>
              <a:t>https://www.inform.kz/ru/mezhdunarodnyy-zhe</a:t>
            </a:r>
            <a:br>
              <a:rPr lang="cs-CZ" sz="1400" u="sng" dirty="0">
                <a:latin typeface="Times New Roman" pitchFamily="18" charset="0"/>
                <a:cs typeface="Times New Roman" pitchFamily="18" charset="0"/>
                <a:hlinkClick r:id="rId6"/>
              </a:rPr>
            </a:br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6"/>
              </a:rPr>
              <a:t>nskiy-den-8-marta-istoriya-prazdnovaniya_a2753420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7"/>
              </a:rPr>
              <a:t>https://ru.sputniknews.kz/culture/20170321/1826228/istoki-vozniknoveniya-nauryza-uchenye-do-sih-por-sporyat.html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8"/>
              </a:rPr>
              <a:t>http://www.bilu.kz/kazah-igry.php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cs-CZ" sz="1400" i="1" dirty="0">
                <a:latin typeface="Times New Roman" pitchFamily="18" charset="0"/>
                <a:cs typeface="Times New Roman" pitchFamily="18" charset="0"/>
              </a:rPr>
              <a:t>Velikonoce v Rusku a na Ukrajině – PASCHA</a:t>
            </a: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 [online] Za Rohem - Ukrajina, 2008 [cit.24.5.2013]. Dostupné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9" tooltip="http://www.rozhlas.cz/nabozenstvi/krestanstvi/_zprava/236938"/>
              </a:rPr>
              <a:t>http://www.rozhlas.cz/nabozenstvi/krestanstvi/_zprava/236938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10"/>
              </a:rPr>
              <a:t>http://velikonoce.chytrazena.cz/odkud-se-vzalo-velikonocni-vajicko-18260.html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11"/>
              </a:rPr>
              <a:t>https://e-history.kz/ru/project/view/8?type=publications&amp;material_id=1113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12"/>
              </a:rPr>
              <a:t>http://today.kz/news/kazahstan/2019-05-07/777572-maya-kazahstan-otmechaet-den-zaschitnika-otechestva/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13"/>
              </a:rPr>
              <a:t>http://today.kz/news/zhizn/2017-05-09/741863-maya-v-kazahstane-den-velikoj-pobedyi-v-pamyati-naroda/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14"/>
              </a:rPr>
              <a:t>https://ru.sputniknews.kz/spravka/20170605/2440046/oraza-ajt-2017-kogda-i-kak-otmechayut-musulmanskij-prazdnik.html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u="sng" dirty="0">
                <a:latin typeface="Times New Roman" pitchFamily="18" charset="0"/>
                <a:cs typeface="Times New Roman" pitchFamily="18" charset="0"/>
                <a:hlinkClick r:id="rId15"/>
              </a:rPr>
              <a:t>www.bilu.kz/dombra.php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16"/>
              </a:rPr>
              <a:t>https://kursiv.kz/news/obschestvo/2019-11/batys-kazakstan-oblysynyn-munay-zhne-gaz-sektory-ksiporyndaryna-sheteldik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17"/>
              </a:rPr>
              <a:t>https://www.nur.kz/1604133-kurban-ajt-2018-v-kazahstane-istoria.html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18"/>
              </a:rPr>
              <a:t>https://www.ktk.kz/ru/newsfeed/article/2019/08/30/128709/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18"/>
              </a:rPr>
              <a:t>https://www.ktk.kz/ru/newsfeed/article/2019/08/30/128709/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400" u="sng" dirty="0">
                <a:latin typeface="Times New Roman" pitchFamily="18" charset="0"/>
                <a:cs typeface="Times New Roman" pitchFamily="18" charset="0"/>
                <a:hlinkClick r:id="rId19"/>
              </a:rPr>
              <a:t>https://online.zakon.kz/Document/?doc_id=31094963#pos=3;-97</a:t>
            </a:r>
            <a:endParaRPr lang="cs-CZ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3891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A9EA0C77-BA85-4E16-9314-2B0FC51DE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60" y="721461"/>
            <a:ext cx="3626981" cy="5425443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32DCDB00-B2C9-41DA-8246-9856591D96D1}"/>
              </a:ext>
            </a:extLst>
          </p:cNvPr>
          <p:cNvSpPr/>
          <p:nvPr/>
        </p:nvSpPr>
        <p:spPr>
          <a:xfrm>
            <a:off x="4531180" y="2787890"/>
            <a:ext cx="6394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atin typeface="High Tower Text" panose="02040502050506030303" pitchFamily="18" charset="0"/>
              </a:rPr>
              <a:t>Děkujeme za pozornost!</a:t>
            </a:r>
            <a:endParaRPr lang="cs-CZ" sz="4000" b="1" cap="small" dirty="0">
              <a:latin typeface="High Tower Text" panose="02040502050506030303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468ACEF-D95D-4C0A-9FE9-9CCB6ABD68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3" t="5171" r="51892" b="52104"/>
          <a:stretch/>
        </p:blipFill>
        <p:spPr>
          <a:xfrm>
            <a:off x="6898549" y="3975836"/>
            <a:ext cx="1812023" cy="183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4707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F391842E-677F-4EFC-8AE0-B5237D41C6F0}"/>
              </a:ext>
            </a:extLst>
          </p:cNvPr>
          <p:cNvSpPr txBox="1"/>
          <p:nvPr/>
        </p:nvSpPr>
        <p:spPr>
          <a:xfrm>
            <a:off x="824656" y="1734148"/>
            <a:ext cx="270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>
                <a:latin typeface="High Tower Text" pitchFamily="18" charset="0"/>
              </a:rPr>
              <a:t>Geografie</a:t>
            </a:r>
            <a:endParaRPr lang="ru-RU" sz="2400" dirty="0"/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780085" y="4669255"/>
            <a:ext cx="9735514" cy="133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cs-CZ" sz="1400" dirty="0">
                <a:latin typeface="Times New Roman"/>
                <a:ea typeface="Calibri"/>
                <a:cs typeface="Times New Roman"/>
              </a:rPr>
              <a:t>Kazachstán se nachází v Evrope a Azii 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(</a:t>
            </a:r>
            <a:r>
              <a:rPr lang="cs-CZ" sz="1400" dirty="0">
                <a:latin typeface="Times New Roman"/>
                <a:ea typeface="Calibri"/>
                <a:cs typeface="Times New Roman"/>
              </a:rPr>
              <a:t>hory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Mugod</a:t>
            </a:r>
            <a:r>
              <a:rPr lang="cs-CZ" sz="1400" dirty="0">
                <a:latin typeface="Times New Roman"/>
                <a:ea typeface="Calibri"/>
                <a:cs typeface="Times New Roman"/>
              </a:rPr>
              <a:t>žary, řeka Emba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)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cs-CZ" sz="1400" dirty="0">
                <a:latin typeface="Times New Roman"/>
                <a:ea typeface="Calibri"/>
                <a:cs typeface="Times New Roman"/>
              </a:rPr>
              <a:t>nejvyšší bod: Khan Tengri z pohoří Tian Shan (7010 m n. m.) 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cs-CZ" sz="1400" dirty="0">
                <a:latin typeface="Times New Roman"/>
                <a:ea typeface="Calibri"/>
                <a:cs typeface="Times New Roman"/>
              </a:rPr>
              <a:t>hraničí s Ruskem, Čínou, Kyrgyzstánem, Uzbekistánem a Turkmenistánem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cs-CZ" sz="1400" dirty="0">
                <a:latin typeface="Times New Roman"/>
                <a:ea typeface="Calibri"/>
                <a:cs typeface="Times New Roman"/>
              </a:rPr>
              <a:t>podnebí je ostře kontinentální (maximální teplota města Nur-Sultan + 42,6 ° C, minimální - 51,6 ° C)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cs-CZ" sz="1400" dirty="0">
                <a:latin typeface="Times New Roman"/>
                <a:ea typeface="Calibri"/>
                <a:cs typeface="Times New Roman"/>
              </a:rPr>
              <a:t>Kazachstán se nachází ve 4 časových pásech, ale používají se pouze 2 (UTC+5, UTC+6)</a:t>
            </a:r>
            <a:endParaRPr lang="ru-RU" sz="1100" dirty="0">
              <a:ea typeface="Calibri"/>
              <a:cs typeface="Times New Roman"/>
            </a:endParaRPr>
          </a:p>
        </p:txBody>
      </p:sp>
      <p:pic>
        <p:nvPicPr>
          <p:cNvPr id="34820" name="Picture 4" descr="Картинки по запросу &quot;казахстан карта на английском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3104" y="804042"/>
            <a:ext cx="6050925" cy="3745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4419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F391842E-677F-4EFC-8AE0-B5237D41C6F0}"/>
              </a:ext>
            </a:extLst>
          </p:cNvPr>
          <p:cNvSpPr txBox="1"/>
          <p:nvPr/>
        </p:nvSpPr>
        <p:spPr>
          <a:xfrm>
            <a:off x="860282" y="855374"/>
            <a:ext cx="270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400" b="1" dirty="0">
                <a:latin typeface="High Tower Text" pitchFamily="18" charset="0"/>
              </a:rPr>
              <a:t>Krátká historie</a:t>
            </a:r>
            <a:endParaRPr lang="cs-CZ" sz="2400" dirty="0"/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795647" y="1455955"/>
            <a:ext cx="9749641" cy="420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imes New Roman"/>
                <a:ea typeface="Calibri"/>
                <a:cs typeface="Times New Roman"/>
              </a:rPr>
              <a:t>I tisíciletí n.l.  Vznik turkicky mluvících kmenů v oblasti Sedmiříčí, který se stal základem pro formování kazašských a dalších národů Střední Asie. 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imes New Roman"/>
                <a:ea typeface="Calibri"/>
                <a:cs typeface="Times New Roman"/>
              </a:rPr>
              <a:t>Turci žili nejdříve v jižních předhůřích Altaje, západně od čínských hranic. Po roce 460 se zde vytvořil kmenový svaz deseti, pozdeji dvanácti kmenů, který byl označen slovem «turecký» («tůrk»). 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imes New Roman"/>
                <a:ea typeface="Calibri"/>
                <a:cs typeface="Times New Roman"/>
              </a:rPr>
              <a:t>552-603 Turecký kaganát. 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imes New Roman"/>
                <a:ea typeface="Calibri"/>
                <a:cs typeface="Times New Roman"/>
              </a:rPr>
              <a:t>Počátek XIII století. Příchod Mongolů pod vedením čingis Chana. 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imes New Roman"/>
                <a:ea typeface="Calibri"/>
                <a:cs typeface="Times New Roman"/>
              </a:rPr>
              <a:t>1390 Dobytí Kazachstánu Tamerlánem 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imes New Roman"/>
                <a:ea typeface="Calibri"/>
                <a:cs typeface="Times New Roman"/>
              </a:rPr>
              <a:t>XV-XVI století. Formace Kazašského Chanatu. 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imes New Roman"/>
                <a:ea typeface="Calibri"/>
                <a:cs typeface="Times New Roman"/>
              </a:rPr>
              <a:t>1760 – 1800 Kazachstán se připojuje k Rusku prostřednictvím úsilí Abylaj Chána. 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imes New Roman"/>
                <a:ea typeface="Calibri"/>
                <a:cs typeface="Times New Roman"/>
              </a:rPr>
              <a:t>1920 Vznik Kazašské autonomní republiky v Ruské federaci. 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imes New Roman"/>
                <a:ea typeface="Calibri"/>
                <a:cs typeface="Times New Roman"/>
              </a:rPr>
              <a:t>1936 Vznik Kazašské sovětské socialistické republiky jako součást SSSR. 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imes New Roman"/>
                <a:ea typeface="Calibri"/>
                <a:cs typeface="Times New Roman"/>
              </a:rPr>
              <a:t>16. prosince 1991 nezávislost na Sovětském svazu.</a:t>
            </a:r>
            <a:endParaRPr lang="ru-RU" sz="11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419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1702053" y="852800"/>
            <a:ext cx="80470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atin typeface="High Tower Text" panose="02040502050506030303" pitchFamily="18" charset="0"/>
              </a:rPr>
              <a:t>SVÁTKY KAZACHSTÁNU </a:t>
            </a:r>
            <a:r>
              <a:rPr lang="cs-CZ" sz="4000" b="1" cap="small" dirty="0">
                <a:latin typeface="High Tower Text" panose="02040502050506030303" pitchFamily="18" charset="0"/>
              </a:rPr>
              <a:t>2020</a:t>
            </a:r>
          </a:p>
        </p:txBody>
      </p:sp>
      <p:sp>
        <p:nvSpPr>
          <p:cNvPr id="20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457705" y="3372239"/>
            <a:ext cx="31707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latin typeface="Bookman Old Style" pitchFamily="18" charset="0"/>
              </a:rPr>
              <a:t>Prosinec</a:t>
            </a:r>
            <a:endParaRPr lang="ru-RU" sz="1400" b="1" dirty="0">
              <a:latin typeface="Bookman Old Style" pitchFamily="18" charset="0"/>
            </a:endParaRPr>
          </a:p>
          <a:p>
            <a:r>
              <a:rPr lang="ru-RU" sz="1400" dirty="0">
                <a:latin typeface="Bookman Old Style" pitchFamily="18" charset="0"/>
              </a:rPr>
              <a:t>1.12</a:t>
            </a:r>
            <a:r>
              <a:rPr lang="cs-CZ" sz="1400" dirty="0">
                <a:latin typeface="Bookman Old Style" pitchFamily="18" charset="0"/>
              </a:rPr>
              <a:t>.</a:t>
            </a:r>
            <a:r>
              <a:rPr lang="en-US" sz="1400" dirty="0">
                <a:latin typeface="Bookman Old Style" pitchFamily="18" charset="0"/>
              </a:rPr>
              <a:t> </a:t>
            </a:r>
            <a:r>
              <a:rPr lang="cs-CZ" sz="1400" dirty="0">
                <a:latin typeface="Bookman Old Style" pitchFamily="18" charset="0"/>
              </a:rPr>
              <a:t>Den prvního prezidenta Republiky Kazachstan</a:t>
            </a:r>
            <a:endParaRPr lang="en-US" sz="1400" dirty="0">
              <a:latin typeface="Bookman Old Style" pitchFamily="18" charset="0"/>
            </a:endParaRPr>
          </a:p>
          <a:p>
            <a:r>
              <a:rPr lang="en-US" sz="1400" dirty="0">
                <a:solidFill>
                  <a:srgbClr val="FF3300"/>
                </a:solidFill>
                <a:latin typeface="Bookman Old Style" pitchFamily="18" charset="0"/>
              </a:rPr>
              <a:t>16.12. </a:t>
            </a:r>
            <a:r>
              <a:rPr lang="cs-CZ" sz="1400" dirty="0">
                <a:solidFill>
                  <a:srgbClr val="FF3300"/>
                </a:solidFill>
                <a:latin typeface="Bookman Old Style" pitchFamily="18" charset="0"/>
              </a:rPr>
              <a:t>Den Nezávislosti</a:t>
            </a:r>
            <a:endParaRPr lang="ru-RU" sz="1400" dirty="0">
              <a:solidFill>
                <a:srgbClr val="FF3300"/>
              </a:solidFill>
              <a:latin typeface="Bookman Old Style" pitchFamily="18" charset="0"/>
            </a:endParaRPr>
          </a:p>
          <a:p>
            <a:r>
              <a:rPr lang="cs-CZ" sz="1400" dirty="0">
                <a:latin typeface="Bookman Old Style" pitchFamily="18" charset="0"/>
              </a:rPr>
              <a:t>31.12.</a:t>
            </a:r>
            <a:r>
              <a:rPr lang="en-US" sz="1400" dirty="0">
                <a:latin typeface="Bookman Old Style" pitchFamily="18" charset="0"/>
              </a:rPr>
              <a:t> </a:t>
            </a:r>
            <a:r>
              <a:rPr lang="cs-CZ" sz="1400" dirty="0">
                <a:latin typeface="Bookman Old Style" pitchFamily="18" charset="0"/>
              </a:rPr>
              <a:t>Nový rok</a:t>
            </a:r>
            <a:endParaRPr lang="en-US" sz="1400" dirty="0">
              <a:latin typeface="Bookman Old Style" pitchFamily="18" charset="0"/>
            </a:endParaRPr>
          </a:p>
          <a:p>
            <a:r>
              <a:rPr lang="cs-CZ" sz="1400" b="1" dirty="0">
                <a:latin typeface="Bookman Old Style" pitchFamily="18" charset="0"/>
              </a:rPr>
              <a:t>Leden</a:t>
            </a:r>
          </a:p>
          <a:p>
            <a:r>
              <a:rPr lang="cs-CZ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07.01..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cs-CZ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Pravoslavné Vánoce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13.01.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 Starý Nový rok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cs-CZ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19.01.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cs-CZ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Křest páně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en-US" sz="1400" b="1" dirty="0" err="1">
                <a:latin typeface="Bookman Old Style" pitchFamily="18" charset="0"/>
              </a:rPr>
              <a:t>Únor</a:t>
            </a:r>
            <a:r>
              <a:rPr lang="en-US" sz="1400" b="1" dirty="0">
                <a:latin typeface="Bookman Old Style" pitchFamily="18" charset="0"/>
              </a:rPr>
              <a:t> 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14.02.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Den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milenců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24.02.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Maslenica</a:t>
            </a:r>
            <a:endParaRPr lang="cs-CZ" sz="14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1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469580" y="1446455"/>
            <a:ext cx="31212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Bookman Old Style" pitchFamily="18" charset="0"/>
              </a:rPr>
              <a:t>Červenec</a:t>
            </a:r>
            <a:r>
              <a:rPr lang="en-US" sz="1400" b="1" dirty="0">
                <a:latin typeface="Bookman Old Style" pitchFamily="18" charset="0"/>
              </a:rPr>
              <a:t> 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5.07. Den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dombry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en-US" sz="1400" dirty="0">
                <a:latin typeface="Bookman Old Style" pitchFamily="18" charset="0"/>
              </a:rPr>
              <a:t>6</a:t>
            </a:r>
            <a:r>
              <a:rPr lang="ru-RU" sz="1400" dirty="0">
                <a:latin typeface="Bookman Old Style" pitchFamily="18" charset="0"/>
              </a:rPr>
              <a:t>.</a:t>
            </a:r>
            <a:r>
              <a:rPr lang="en-US" sz="1400" dirty="0">
                <a:latin typeface="Bookman Old Style" pitchFamily="18" charset="0"/>
              </a:rPr>
              <a:t>07. </a:t>
            </a:r>
            <a:r>
              <a:rPr lang="cs-CZ" sz="1400" dirty="0">
                <a:latin typeface="Bookman Old Style" pitchFamily="18" charset="0"/>
              </a:rPr>
              <a:t>Den hlavního města</a:t>
            </a:r>
            <a:endParaRPr lang="ru-RU" sz="1400" dirty="0">
              <a:latin typeface="Bookman Old Style" pitchFamily="18" charset="0"/>
            </a:endParaRPr>
          </a:p>
          <a:p>
            <a:r>
              <a:rPr lang="cs-CZ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31.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07. </a:t>
            </a:r>
            <a:r>
              <a:rPr lang="cs-CZ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Kurban Ajt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(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Kurban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Bajram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)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en-US" sz="1400" b="1" dirty="0" err="1">
                <a:latin typeface="Bookman Old Style" pitchFamily="18" charset="0"/>
              </a:rPr>
              <a:t>Srpen</a:t>
            </a:r>
            <a:endParaRPr lang="cs-CZ" sz="1400" b="1" dirty="0">
              <a:latin typeface="Bookman Old Style" pitchFamily="18" charset="0"/>
            </a:endParaRPr>
          </a:p>
          <a:p>
            <a:r>
              <a:rPr lang="en-US" sz="1400" dirty="0">
                <a:latin typeface="Bookman Old Style" pitchFamily="18" charset="0"/>
              </a:rPr>
              <a:t>31</a:t>
            </a:r>
            <a:r>
              <a:rPr lang="cs-CZ" sz="1400" dirty="0">
                <a:latin typeface="Bookman Old Style" pitchFamily="18" charset="0"/>
              </a:rPr>
              <a:t>.0</a:t>
            </a:r>
            <a:r>
              <a:rPr lang="en-US" sz="1400" dirty="0">
                <a:latin typeface="Bookman Old Style" pitchFamily="18" charset="0"/>
              </a:rPr>
              <a:t>8. </a:t>
            </a:r>
            <a:r>
              <a:rPr lang="cs-CZ" sz="1400" dirty="0">
                <a:latin typeface="Bookman Old Style" pitchFamily="18" charset="0"/>
              </a:rPr>
              <a:t>Den ústavy</a:t>
            </a:r>
            <a:endParaRPr lang="ru-RU" sz="1400" dirty="0">
              <a:latin typeface="Bookman Old Style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414228" y="1446455"/>
            <a:ext cx="4108862" cy="4049486"/>
            <a:chOff x="3408226" y="1436919"/>
            <a:chExt cx="4108862" cy="4049486"/>
          </a:xfrm>
        </p:grpSpPr>
        <p:pic>
          <p:nvPicPr>
            <p:cNvPr id="16388" name="Picture 4" descr="Картинки по запросу времена года"/>
            <p:cNvPicPr>
              <a:picLocks noChangeAspect="1" noChangeArrowheads="1"/>
            </p:cNvPicPr>
            <p:nvPr/>
          </p:nvPicPr>
          <p:blipFill>
            <a:blip r:embed="rId3"/>
            <a:srcRect l="4818" t="4759" r="3702" b="5082"/>
            <a:stretch>
              <a:fillRect/>
            </a:stretch>
          </p:blipFill>
          <p:spPr bwMode="auto">
            <a:xfrm>
              <a:off x="3408226" y="1436919"/>
              <a:ext cx="4108862" cy="4049486"/>
            </a:xfrm>
            <a:prstGeom prst="rect">
              <a:avLst/>
            </a:prstGeom>
            <a:noFill/>
          </p:spPr>
        </p:pic>
        <p:pic>
          <p:nvPicPr>
            <p:cNvPr id="18" name="Obrázek 2">
              <a:extLst>
                <a:ext uri="{FF2B5EF4-FFF2-40B4-BE49-F238E27FC236}">
                  <a16:creationId xmlns:a16="http://schemas.microsoft.com/office/drawing/2014/main" xmlns="" id="{5468ACEF-D95D-4C0A-9FE9-9CCB6ABD6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33" t="5171" r="51892" b="52104"/>
            <a:stretch/>
          </p:blipFill>
          <p:spPr>
            <a:xfrm>
              <a:off x="4875496" y="2909455"/>
              <a:ext cx="1186879" cy="1199498"/>
            </a:xfrm>
            <a:prstGeom prst="rect">
              <a:avLst/>
            </a:prstGeom>
          </p:spPr>
        </p:pic>
      </p:grpSp>
      <p:sp>
        <p:nvSpPr>
          <p:cNvPr id="22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831273" y="1588960"/>
            <a:ext cx="287184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Bookman Old Style" pitchFamily="18" charset="0"/>
              </a:rPr>
              <a:t>Březen</a:t>
            </a:r>
            <a:r>
              <a:rPr lang="en-US" sz="1400" b="1" dirty="0">
                <a:latin typeface="Bookman Old Style" pitchFamily="18" charset="0"/>
              </a:rPr>
              <a:t> </a:t>
            </a:r>
          </a:p>
          <a:p>
            <a:r>
              <a:rPr lang="en-US" sz="1400" dirty="0">
                <a:latin typeface="Bookman Old Style" pitchFamily="18" charset="0"/>
              </a:rPr>
              <a:t>8</a:t>
            </a:r>
            <a:r>
              <a:rPr lang="ru-RU" sz="1400" dirty="0">
                <a:latin typeface="Bookman Old Style" pitchFamily="18" charset="0"/>
              </a:rPr>
              <a:t>.</a:t>
            </a:r>
            <a:r>
              <a:rPr lang="en-US" sz="1400" dirty="0">
                <a:latin typeface="Bookman Old Style" pitchFamily="18" charset="0"/>
              </a:rPr>
              <a:t>03. </a:t>
            </a:r>
            <a:r>
              <a:rPr lang="cs-CZ" sz="1400" dirty="0">
                <a:latin typeface="Bookman Old Style" pitchFamily="18" charset="0"/>
              </a:rPr>
              <a:t>Mezinárodní den žen</a:t>
            </a:r>
            <a:endParaRPr lang="ru-RU" sz="1400" dirty="0">
              <a:latin typeface="Bookman Old Style" pitchFamily="18" charset="0"/>
            </a:endParaRPr>
          </a:p>
          <a:p>
            <a:r>
              <a:rPr lang="en-US" sz="1400" dirty="0">
                <a:latin typeface="Bookman Old Style" pitchFamily="18" charset="0"/>
              </a:rPr>
              <a:t>22</a:t>
            </a:r>
            <a:r>
              <a:rPr lang="cs-CZ" sz="1400" dirty="0">
                <a:latin typeface="Bookman Old Style" pitchFamily="18" charset="0"/>
              </a:rPr>
              <a:t>.</a:t>
            </a:r>
            <a:r>
              <a:rPr lang="en-US" sz="1400" dirty="0">
                <a:latin typeface="Bookman Old Style" pitchFamily="18" charset="0"/>
              </a:rPr>
              <a:t>03. </a:t>
            </a:r>
            <a:r>
              <a:rPr lang="cs-CZ" sz="1400" dirty="0">
                <a:latin typeface="Bookman Old Style" pitchFamily="18" charset="0"/>
              </a:rPr>
              <a:t>Nauryz</a:t>
            </a:r>
            <a:r>
              <a:rPr lang="en-US" sz="1400" dirty="0">
                <a:latin typeface="Bookman Old Style" pitchFamily="18" charset="0"/>
              </a:rPr>
              <a:t> </a:t>
            </a:r>
            <a:r>
              <a:rPr lang="en-US" sz="1400" dirty="0" err="1">
                <a:latin typeface="Bookman Old Style" pitchFamily="18" charset="0"/>
              </a:rPr>
              <a:t>mejramy</a:t>
            </a:r>
            <a:endParaRPr lang="en-US" sz="1400" dirty="0"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  <a:p>
            <a:r>
              <a:rPr lang="en-US" sz="1400" b="1" dirty="0" err="1">
                <a:latin typeface="Bookman Old Style" pitchFamily="18" charset="0"/>
              </a:rPr>
              <a:t>Duben</a:t>
            </a:r>
            <a:endParaRPr lang="cs-CZ" sz="1400" b="1" dirty="0">
              <a:latin typeface="Bookman Old Style" pitchFamily="18" charset="0"/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19</a:t>
            </a:r>
            <a:r>
              <a:rPr lang="cs-CZ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.0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4. </a:t>
            </a:r>
            <a:r>
              <a:rPr lang="cs-CZ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Pravoslavné Velikonoce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en-US" sz="1400" dirty="0">
              <a:latin typeface="Bookman Old Style" pitchFamily="18" charset="0"/>
            </a:endParaRPr>
          </a:p>
          <a:p>
            <a:r>
              <a:rPr lang="en-US" sz="1400" b="1" dirty="0">
                <a:latin typeface="Bookman Old Style" pitchFamily="18" charset="0"/>
              </a:rPr>
              <a:t>Květen</a:t>
            </a:r>
            <a:endParaRPr lang="ru-RU" sz="1400" b="1" dirty="0">
              <a:latin typeface="Bookman Old Style" pitchFamily="18" charset="0"/>
            </a:endParaRPr>
          </a:p>
          <a:p>
            <a:r>
              <a:rPr lang="en-US" sz="1400" dirty="0">
                <a:latin typeface="Bookman Old Style" pitchFamily="18" charset="0"/>
              </a:rPr>
              <a:t>01</a:t>
            </a:r>
            <a:r>
              <a:rPr lang="cs-CZ" sz="1400" dirty="0">
                <a:latin typeface="Bookman Old Style" pitchFamily="18" charset="0"/>
              </a:rPr>
              <a:t>.0</a:t>
            </a:r>
            <a:r>
              <a:rPr lang="en-US" sz="1400" dirty="0">
                <a:latin typeface="Bookman Old Style" pitchFamily="18" charset="0"/>
              </a:rPr>
              <a:t>5. </a:t>
            </a:r>
            <a:r>
              <a:rPr lang="cs-CZ" sz="1400" dirty="0">
                <a:latin typeface="Bookman Old Style" pitchFamily="18" charset="0"/>
              </a:rPr>
              <a:t>Svátek jednoty národů Kazachstánu</a:t>
            </a:r>
            <a:endParaRPr lang="en-US" sz="1400" dirty="0">
              <a:latin typeface="Bookman Old Style" pitchFamily="18" charset="0"/>
            </a:endParaRPr>
          </a:p>
          <a:p>
            <a:r>
              <a:rPr lang="en-US" sz="1400" dirty="0">
                <a:latin typeface="Bookman Old Style" pitchFamily="18" charset="0"/>
              </a:rPr>
              <a:t>7.05. </a:t>
            </a:r>
            <a:r>
              <a:rPr lang="cs-CZ" sz="1400" dirty="0">
                <a:latin typeface="Bookman Old Style" pitchFamily="18" charset="0"/>
              </a:rPr>
              <a:t>Den obránce Vlasti</a:t>
            </a:r>
            <a:endParaRPr lang="en-US" sz="1400" dirty="0">
              <a:latin typeface="Bookman Old Style" pitchFamily="18" charset="0"/>
            </a:endParaRPr>
          </a:p>
          <a:p>
            <a:r>
              <a:rPr lang="en-US" sz="1400" dirty="0">
                <a:latin typeface="Bookman Old Style" pitchFamily="18" charset="0"/>
              </a:rPr>
              <a:t>9.05. </a:t>
            </a:r>
            <a:r>
              <a:rPr lang="cs-CZ" sz="1400" dirty="0">
                <a:latin typeface="Bookman Old Style" pitchFamily="18" charset="0"/>
              </a:rPr>
              <a:t>Den Vítězství</a:t>
            </a:r>
            <a:endParaRPr lang="en-US" sz="1400" dirty="0">
              <a:latin typeface="Bookman Old Style" pitchFamily="18" charset="0"/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24.05.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Oraza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Ajt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cs-CZ" sz="1400" dirty="0">
              <a:latin typeface="Bookman Old Style" pitchFamily="18" charset="0"/>
            </a:endParaRPr>
          </a:p>
        </p:txBody>
      </p:sp>
      <p:sp>
        <p:nvSpPr>
          <p:cNvPr id="23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6063" y="4868883"/>
            <a:ext cx="3293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Bookman Old Style" pitchFamily="18" charset="0"/>
              </a:rPr>
              <a:t>Národní svátky</a:t>
            </a:r>
            <a:endParaRPr lang="en-US" sz="1400" b="1" dirty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ru-RU" sz="1400" b="1" dirty="0">
                <a:latin typeface="Bookman Old Style" pitchFamily="18" charset="0"/>
              </a:rPr>
              <a:t>Státní svátky 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Náboženské svátky</a:t>
            </a:r>
            <a:endParaRPr lang="en-US" sz="14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400" b="1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Profesionální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400" b="1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a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 jiné svátky</a:t>
            </a:r>
          </a:p>
        </p:txBody>
      </p:sp>
    </p:spTree>
    <p:extLst>
      <p:ext uri="{BB962C8B-B14F-4D97-AF65-F5344CB8AC3E}">
        <p14:creationId xmlns:p14="http://schemas.microsoft.com/office/powerpoint/2010/main" xmlns="" val="2467639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předvánoční půst 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780957" y="1260279"/>
            <a:ext cx="4871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Druh: křesťanský pravoslavný</a:t>
            </a: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Význam: narození Ježíše Krista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en-US" sz="1400" i="1" dirty="0">
                <a:latin typeface="Bookman Old Style" panose="02050604050505020204" pitchFamily="18" charset="0"/>
              </a:rPr>
              <a:t>“</a:t>
            </a:r>
            <a:r>
              <a:rPr lang="en-US" sz="1400" i="1" dirty="0" err="1">
                <a:latin typeface="Bookman Old Style" panose="02050604050505020204" pitchFamily="18" charset="0"/>
              </a:rPr>
              <a:t>Tělesné</a:t>
            </a:r>
            <a:r>
              <a:rPr lang="en-US" sz="1400" i="1" dirty="0">
                <a:latin typeface="Bookman Old Style" panose="02050604050505020204" pitchFamily="18" charset="0"/>
              </a:rPr>
              <a:t> </a:t>
            </a:r>
            <a:r>
              <a:rPr lang="en-US" sz="1400" i="1" dirty="0" err="1">
                <a:latin typeface="Bookman Old Style" panose="02050604050505020204" pitchFamily="18" charset="0"/>
              </a:rPr>
              <a:t>narození</a:t>
            </a:r>
            <a:r>
              <a:rPr lang="en-US" sz="1400" i="1" dirty="0">
                <a:latin typeface="Bookman Old Style" panose="02050604050505020204" pitchFamily="18" charset="0"/>
              </a:rPr>
              <a:t> </a:t>
            </a:r>
            <a:r>
              <a:rPr lang="en-US" sz="1400" i="1" dirty="0" err="1">
                <a:latin typeface="Bookman Old Style" panose="02050604050505020204" pitchFamily="18" charset="0"/>
              </a:rPr>
              <a:t>našeho</a:t>
            </a:r>
            <a:r>
              <a:rPr lang="en-US" sz="1400" i="1" dirty="0">
                <a:latin typeface="Bookman Old Style" panose="02050604050505020204" pitchFamily="18" charset="0"/>
              </a:rPr>
              <a:t> </a:t>
            </a:r>
            <a:r>
              <a:rPr lang="en-US" sz="1400" i="1" dirty="0" err="1">
                <a:latin typeface="Bookman Old Style" panose="02050604050505020204" pitchFamily="18" charset="0"/>
              </a:rPr>
              <a:t>Pána</a:t>
            </a:r>
            <a:r>
              <a:rPr lang="en-US" sz="1400" i="1" dirty="0">
                <a:latin typeface="Bookman Old Style" panose="02050604050505020204" pitchFamily="18" charset="0"/>
              </a:rPr>
              <a:t>, </a:t>
            </a:r>
            <a:r>
              <a:rPr lang="en-US" sz="1400" i="1" dirty="0" err="1">
                <a:latin typeface="Bookman Old Style" panose="02050604050505020204" pitchFamily="18" charset="0"/>
              </a:rPr>
              <a:t>Boha</a:t>
            </a:r>
            <a:r>
              <a:rPr lang="en-US" sz="1400" i="1" dirty="0">
                <a:latin typeface="Bookman Old Style" panose="02050604050505020204" pitchFamily="18" charset="0"/>
              </a:rPr>
              <a:t> a </a:t>
            </a:r>
          </a:p>
          <a:p>
            <a:pPr marL="285750" indent="-285750"/>
            <a:r>
              <a:rPr lang="en-US" sz="1400" i="1" dirty="0" err="1">
                <a:latin typeface="Bookman Old Style" panose="02050604050505020204" pitchFamily="18" charset="0"/>
              </a:rPr>
              <a:t>Spasitele</a:t>
            </a:r>
            <a:r>
              <a:rPr lang="en-US" sz="1400" i="1" dirty="0">
                <a:latin typeface="Bookman Old Style" panose="02050604050505020204" pitchFamily="18" charset="0"/>
              </a:rPr>
              <a:t> </a:t>
            </a:r>
            <a:r>
              <a:rPr lang="en-US" sz="1400" i="1" dirty="0" err="1">
                <a:latin typeface="Bookman Old Style" panose="02050604050505020204" pitchFamily="18" charset="0"/>
              </a:rPr>
              <a:t>Ježíše</a:t>
            </a:r>
            <a:r>
              <a:rPr lang="en-US" sz="1400" i="1" dirty="0">
                <a:latin typeface="Bookman Old Style" panose="02050604050505020204" pitchFamily="18" charset="0"/>
              </a:rPr>
              <a:t> Krista”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6" y="664664"/>
            <a:ext cx="5492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07.01. Pravoslavné Vánoce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93293C4B-9BB1-4B9F-A7B1-8B8552E6A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51" y="2547756"/>
            <a:ext cx="4897348" cy="36179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22037D5-C65A-420C-842B-BF9B83211F2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2549" y="2547756"/>
            <a:ext cx="4823891" cy="3617917"/>
          </a:xfrm>
          <a:prstGeom prst="rect">
            <a:avLst/>
          </a:prstGeom>
        </p:spPr>
      </p:pic>
      <p:sp>
        <p:nvSpPr>
          <p:cNvPr id="18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5766614" y="1218715"/>
            <a:ext cx="4600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P</a:t>
            </a:r>
            <a:r>
              <a:rPr lang="cs-CZ" sz="1400" dirty="0">
                <a:latin typeface="Bookman Old Style" panose="02050604050505020204" pitchFamily="18" charset="0"/>
              </a:rPr>
              <a:t>ředvánoční půst 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Bohoslužby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en-US" sz="1400" dirty="0">
                <a:latin typeface="Bookman Old Style" panose="02050604050505020204" pitchFamily="18" charset="0"/>
              </a:rPr>
              <a:t>T</a:t>
            </a:r>
            <a:r>
              <a:rPr lang="cs-CZ" sz="1400" dirty="0">
                <a:latin typeface="Bookman Old Style" panose="02050604050505020204" pitchFamily="18" charset="0"/>
              </a:rPr>
              <a:t>ýden</a:t>
            </a:r>
            <a:r>
              <a:rPr lang="ru-RU" sz="1400" dirty="0">
                <a:latin typeface="Bookman Old Style" panose="02050604050505020204" pitchFamily="18" charset="0"/>
              </a:rPr>
              <a:t> «</a:t>
            </a:r>
            <a:r>
              <a:rPr lang="en-US" sz="1400" dirty="0" err="1">
                <a:latin typeface="Bookman Old Style" panose="02050604050505020204" pitchFamily="18" charset="0"/>
              </a:rPr>
              <a:t>Svatky</a:t>
            </a:r>
            <a:r>
              <a:rPr lang="ru-RU" sz="1400" dirty="0">
                <a:latin typeface="Bookman Old Style" panose="02050604050505020204" pitchFamily="18" charset="0"/>
              </a:rPr>
              <a:t>»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285750" indent="-285750"/>
            <a:r>
              <a:rPr lang="en-US" sz="1400" dirty="0" err="1">
                <a:latin typeface="Bookman Old Style" panose="02050604050505020204" pitchFamily="18" charset="0"/>
              </a:rPr>
              <a:t>Věštění</a:t>
            </a:r>
            <a:endParaRPr lang="en-US" sz="1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299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předvánoční půst </a:t>
            </a:r>
            <a:endParaRPr lang="en-US" dirty="0"/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8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903668" y="5818425"/>
            <a:ext cx="4028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K. Brullov </a:t>
            </a:r>
            <a:r>
              <a:rPr lang="ru-RU" sz="1400" dirty="0">
                <a:latin typeface="Bookman Old Style" panose="02050604050505020204" pitchFamily="18" charset="0"/>
              </a:rPr>
              <a:t>«</a:t>
            </a:r>
            <a:r>
              <a:rPr lang="cs-CZ" sz="1400" dirty="0">
                <a:latin typeface="Bookman Old Style" panose="02050604050505020204" pitchFamily="18" charset="0"/>
              </a:rPr>
              <a:t>Věštící  Světlana</a:t>
            </a:r>
            <a:r>
              <a:rPr lang="ru-RU" sz="1400" dirty="0">
                <a:latin typeface="Bookman Old Style" panose="02050604050505020204" pitchFamily="18" charset="0"/>
              </a:rPr>
              <a:t>»</a:t>
            </a:r>
            <a:r>
              <a:rPr lang="cs-CZ" sz="1400" dirty="0">
                <a:latin typeface="Bookman Old Style" panose="02050604050505020204" pitchFamily="18" charset="0"/>
              </a:rPr>
              <a:t>, </a:t>
            </a:r>
            <a:r>
              <a:rPr lang="ru-RU" sz="1400" dirty="0">
                <a:latin typeface="Bookman Old Style" panose="02050604050505020204" pitchFamily="18" charset="0"/>
              </a:rPr>
              <a:t>1836</a:t>
            </a:r>
            <a:r>
              <a:rPr lang="cs-CZ" sz="1400" dirty="0">
                <a:latin typeface="Bookman Old Style" panose="02050604050505020204" pitchFamily="18" charset="0"/>
              </a:rPr>
              <a:t>, Rusko</a:t>
            </a:r>
            <a:endParaRPr lang="en-US" sz="1400" dirty="0">
              <a:latin typeface="Bookman Old Style" panose="02050604050505020204" pitchFamily="18" charset="0"/>
            </a:endParaRPr>
          </a:p>
        </p:txBody>
      </p:sp>
      <p:pic>
        <p:nvPicPr>
          <p:cNvPr id="51202" name="Picture 2" descr="https://upload.wikimedia.org/wikipedia/commons/0/0d/Svetlana_at_fortune-telling_by_K.Brullov_%281836%2C_Nizhniy_Novgorod_museum%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8979" y="858982"/>
            <a:ext cx="4011547" cy="4906827"/>
          </a:xfrm>
          <a:prstGeom prst="rect">
            <a:avLst/>
          </a:prstGeom>
          <a:noFill/>
        </p:spPr>
      </p:pic>
      <p:pic>
        <p:nvPicPr>
          <p:cNvPr id="51206" name="Picture 6" descr="Картинки по запросу &quot;маковский святочные гадания&quot;&quot;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2674" t="3111" r="2962" b="3808"/>
          <a:stretch>
            <a:fillRect/>
          </a:stretch>
        </p:blipFill>
        <p:spPr bwMode="auto">
          <a:xfrm>
            <a:off x="4911455" y="858955"/>
            <a:ext cx="5708344" cy="3948545"/>
          </a:xfrm>
          <a:prstGeom prst="rect">
            <a:avLst/>
          </a:prstGeom>
          <a:noFill/>
        </p:spPr>
      </p:pic>
      <p:sp>
        <p:nvSpPr>
          <p:cNvPr id="19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4935341" y="4834752"/>
            <a:ext cx="4804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cs-CZ" sz="1400" dirty="0">
                <a:latin typeface="Bookman Old Style" panose="02050604050505020204" pitchFamily="18" charset="0"/>
              </a:rPr>
              <a:t>K. </a:t>
            </a:r>
            <a:r>
              <a:rPr lang="en-US" sz="1400" dirty="0" err="1">
                <a:latin typeface="Bookman Old Style" panose="02050604050505020204" pitchFamily="18" charset="0"/>
              </a:rPr>
              <a:t>Makovsky</a:t>
            </a:r>
            <a:r>
              <a:rPr lang="cs-CZ" sz="1400" dirty="0">
                <a:latin typeface="Bookman Old Style" panose="02050604050505020204" pitchFamily="18" charset="0"/>
              </a:rPr>
              <a:t> </a:t>
            </a:r>
            <a:r>
              <a:rPr lang="ru-RU" sz="1400" dirty="0">
                <a:latin typeface="Bookman Old Style" panose="02050604050505020204" pitchFamily="18" charset="0"/>
              </a:rPr>
              <a:t>«</a:t>
            </a:r>
            <a:r>
              <a:rPr lang="cs-CZ" sz="1400" dirty="0">
                <a:latin typeface="Bookman Old Style" panose="02050604050505020204" pitchFamily="18" charset="0"/>
              </a:rPr>
              <a:t>Svátečné věštění</a:t>
            </a:r>
            <a:r>
              <a:rPr lang="ru-RU" sz="1400" dirty="0">
                <a:latin typeface="Bookman Old Style" panose="02050604050505020204" pitchFamily="18" charset="0"/>
              </a:rPr>
              <a:t>»</a:t>
            </a:r>
            <a:r>
              <a:rPr lang="cs-CZ" sz="1400" dirty="0">
                <a:latin typeface="Bookman Old Style" panose="02050604050505020204" pitchFamily="18" charset="0"/>
              </a:rPr>
              <a:t>, </a:t>
            </a:r>
            <a:r>
              <a:rPr lang="ru-RU" sz="1400" dirty="0">
                <a:latin typeface="Bookman Old Style" panose="02050604050505020204" pitchFamily="18" charset="0"/>
              </a:rPr>
              <a:t>1890</a:t>
            </a:r>
            <a:r>
              <a:rPr lang="cs-CZ" sz="1400" dirty="0">
                <a:latin typeface="Bookman Old Style" panose="02050604050505020204" pitchFamily="18" charset="0"/>
              </a:rPr>
              <a:t>, Rusko</a:t>
            </a:r>
            <a:endParaRPr lang="en-US" sz="1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299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C8C212D-C670-488C-B371-168176B49457}"/>
              </a:ext>
            </a:extLst>
          </p:cNvPr>
          <p:cNvSpPr txBox="1"/>
          <p:nvPr/>
        </p:nvSpPr>
        <p:spPr>
          <a:xfrm>
            <a:off x="798769" y="1187047"/>
            <a:ext cx="9788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400" dirty="0" err="1">
                <a:latin typeface="Bookman Old Style" panose="02050604050505020204" pitchFamily="18" charset="0"/>
              </a:rPr>
              <a:t>Kutia</a:t>
            </a:r>
            <a:r>
              <a:rPr lang="en-US" sz="1400" dirty="0">
                <a:latin typeface="Bookman Old Style" panose="02050604050505020204" pitchFamily="18" charset="0"/>
              </a:rPr>
              <a:t>, </a:t>
            </a:r>
            <a:r>
              <a:rPr lang="en-US" sz="1400" dirty="0" err="1">
                <a:latin typeface="Bookman Old Style" panose="02050604050505020204" pitchFamily="18" charset="0"/>
              </a:rPr>
              <a:t>pečená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husa</a:t>
            </a:r>
            <a:r>
              <a:rPr lang="en-US" sz="1400" dirty="0">
                <a:latin typeface="Bookman Old Style" panose="02050604050505020204" pitchFamily="18" charset="0"/>
              </a:rPr>
              <a:t>, </a:t>
            </a:r>
            <a:r>
              <a:rPr lang="en-US" sz="1400" dirty="0" err="1">
                <a:latin typeface="Bookman Old Style" panose="02050604050505020204" pitchFamily="18" charset="0"/>
              </a:rPr>
              <a:t>koláče</a:t>
            </a:r>
            <a:r>
              <a:rPr lang="en-US" sz="1400" dirty="0">
                <a:latin typeface="Bookman Old Style" panose="02050604050505020204" pitchFamily="18" charset="0"/>
              </a:rPr>
              <a:t> s </a:t>
            </a:r>
            <a:r>
              <a:rPr lang="en-US" sz="1400" dirty="0" err="1">
                <a:latin typeface="Bookman Old Style" panose="02050604050505020204" pitchFamily="18" charset="0"/>
              </a:rPr>
              <a:t>masem</a:t>
            </a:r>
            <a:r>
              <a:rPr lang="en-US" sz="1400" dirty="0">
                <a:latin typeface="Bookman Old Style" panose="02050604050505020204" pitchFamily="18" charset="0"/>
              </a:rPr>
              <a:t>, </a:t>
            </a:r>
            <a:r>
              <a:rPr lang="en-US" sz="1400" dirty="0" err="1">
                <a:latin typeface="Bookman Old Style" panose="02050604050505020204" pitchFamily="18" charset="0"/>
              </a:rPr>
              <a:t>rybami</a:t>
            </a:r>
            <a:r>
              <a:rPr lang="en-US" sz="1400" dirty="0">
                <a:latin typeface="Bookman Old Style" panose="02050604050505020204" pitchFamily="18" charset="0"/>
              </a:rPr>
              <a:t>, </a:t>
            </a:r>
            <a:r>
              <a:rPr lang="en-US" sz="1400" dirty="0" err="1">
                <a:latin typeface="Bookman Old Style" panose="02050604050505020204" pitchFamily="18" charset="0"/>
              </a:rPr>
              <a:t>zelím</a:t>
            </a:r>
            <a:r>
              <a:rPr lang="en-US" sz="1400" dirty="0">
                <a:latin typeface="Bookman Old Style" panose="02050604050505020204" pitchFamily="18" charset="0"/>
              </a:rPr>
              <a:t>, </a:t>
            </a:r>
            <a:r>
              <a:rPr lang="en-US" sz="1400" dirty="0" err="1">
                <a:latin typeface="Bookman Old Style" panose="02050604050505020204" pitchFamily="18" charset="0"/>
              </a:rPr>
              <a:t>bramborami</a:t>
            </a:r>
            <a:r>
              <a:rPr lang="en-US" sz="1400" dirty="0">
                <a:latin typeface="Bookman Old Style" panose="02050604050505020204" pitchFamily="18" charset="0"/>
              </a:rPr>
              <a:t>, </a:t>
            </a:r>
            <a:r>
              <a:rPr lang="en-US" sz="1400" dirty="0" err="1">
                <a:latin typeface="Bookman Old Style" panose="02050604050505020204" pitchFamily="18" charset="0"/>
              </a:rPr>
              <a:t>salát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Vinegret</a:t>
            </a:r>
            <a:endParaRPr lang="cs-CZ" sz="1400" dirty="0">
              <a:latin typeface="Bookman Old Style" panose="02050604050505020204" pitchFamily="18" charset="0"/>
            </a:endParaRPr>
          </a:p>
        </p:txBody>
      </p:sp>
      <p:grpSp>
        <p:nvGrpSpPr>
          <p:cNvPr id="2" name="Skupina 11">
            <a:extLst>
              <a:ext uri="{FF2B5EF4-FFF2-40B4-BE49-F238E27FC236}">
                <a16:creationId xmlns:a16="http://schemas.microsoft.com/office/drawing/2014/main" xmlns="" id="{D0E8A2C0-D787-4B15-B0D0-40C153B38D38}"/>
              </a:ext>
            </a:extLst>
          </p:cNvPr>
          <p:cNvGrpSpPr/>
          <p:nvPr/>
        </p:nvGrpSpPr>
        <p:grpSpPr>
          <a:xfrm>
            <a:off x="10650330" y="685413"/>
            <a:ext cx="784464" cy="5498909"/>
            <a:chOff x="10650330" y="643468"/>
            <a:chExt cx="784464" cy="5498909"/>
          </a:xfrm>
        </p:grpSpPr>
        <p:pic>
          <p:nvPicPr>
            <p:cNvPr id="13" name="Picture 2" descr="Image result for казахский орнамент png&quot;">
              <a:extLst>
                <a:ext uri="{FF2B5EF4-FFF2-40B4-BE49-F238E27FC236}">
                  <a16:creationId xmlns:a16="http://schemas.microsoft.com/office/drawing/2014/main" xmlns="" id="{457CC278-6672-4E57-BF37-370818EC0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26918" y="1166880"/>
              <a:ext cx="1831288" cy="7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Skupina 13">
              <a:extLst>
                <a:ext uri="{FF2B5EF4-FFF2-40B4-BE49-F238E27FC236}">
                  <a16:creationId xmlns:a16="http://schemas.microsoft.com/office/drawing/2014/main" xmlns="" id="{80E73CE3-4D75-48E0-B71B-DDAA4B77B547}"/>
                </a:ext>
              </a:extLst>
            </p:cNvPr>
            <p:cNvGrpSpPr/>
            <p:nvPr/>
          </p:nvGrpSpPr>
          <p:grpSpPr>
            <a:xfrm>
              <a:off x="10650330" y="2474756"/>
              <a:ext cx="784464" cy="3667621"/>
              <a:chOff x="10650330" y="2474756"/>
              <a:chExt cx="784464" cy="3667621"/>
            </a:xfrm>
          </p:grpSpPr>
          <p:pic>
            <p:nvPicPr>
              <p:cNvPr id="15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AAC5951F-9649-4008-901F-49B56248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2998168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mage result for казахский орнамент png&quot;">
                <a:extLst>
                  <a:ext uri="{FF2B5EF4-FFF2-40B4-BE49-F238E27FC236}">
                    <a16:creationId xmlns:a16="http://schemas.microsoft.com/office/drawing/2014/main" xmlns="" id="{3D4FA70B-3CBA-4809-8C9D-428ABDB9B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126918" y="4834501"/>
                <a:ext cx="1831288" cy="78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DEC16B73-FEF4-430D-9D21-61B0085BE2A3}"/>
              </a:ext>
            </a:extLst>
          </p:cNvPr>
          <p:cNvSpPr/>
          <p:nvPr/>
        </p:nvSpPr>
        <p:spPr>
          <a:xfrm>
            <a:off x="757206" y="664664"/>
            <a:ext cx="7163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P</a:t>
            </a:r>
            <a:r>
              <a:rPr lang="cs-CZ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ravoslavné Vánoce</a:t>
            </a:r>
            <a:r>
              <a:rPr lang="en-US" sz="3200" b="1" dirty="0">
                <a:solidFill>
                  <a:srgbClr val="FF3300"/>
                </a:solidFill>
                <a:latin typeface="High Tower Text" panose="02040502050506030303" pitchFamily="18" charset="0"/>
              </a:rPr>
              <a:t>: </a:t>
            </a:r>
            <a:r>
              <a:rPr lang="cs-CZ" sz="3200" b="1" dirty="0">
                <a:solidFill>
                  <a:srgbClr val="FF0000"/>
                </a:solidFill>
                <a:latin typeface="High Tower Text" pitchFamily="18" charset="0"/>
              </a:rPr>
              <a:t>Tradiční jídla</a:t>
            </a:r>
          </a:p>
        </p:txBody>
      </p:sp>
      <p:pic>
        <p:nvPicPr>
          <p:cNvPr id="28674" name="Picture 2" descr="Картинки по запросу &quot;кутья&quot;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5037" y="1494380"/>
            <a:ext cx="3781653" cy="2171496"/>
          </a:xfrm>
          <a:prstGeom prst="rect">
            <a:avLst/>
          </a:prstGeom>
          <a:noFill/>
        </p:spPr>
      </p:pic>
      <p:pic>
        <p:nvPicPr>
          <p:cNvPr id="28676" name="Picture 4" descr="Картинки по запросу &quot;рождественский гусь&quot;&quot;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b="6117"/>
          <a:stretch>
            <a:fillRect/>
          </a:stretch>
        </p:blipFill>
        <p:spPr bwMode="auto">
          <a:xfrm>
            <a:off x="1069712" y="3724962"/>
            <a:ext cx="3446078" cy="2426457"/>
          </a:xfrm>
          <a:prstGeom prst="rect">
            <a:avLst/>
          </a:prstGeom>
          <a:noFill/>
        </p:spPr>
      </p:pic>
      <p:pic>
        <p:nvPicPr>
          <p:cNvPr id="28678" name="Picture 6" descr="Картинки по запросу &quot;пироги с мясом с рыбой русские&quot;&quot;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r="6670"/>
          <a:stretch>
            <a:fillRect/>
          </a:stretch>
        </p:blipFill>
        <p:spPr bwMode="auto">
          <a:xfrm>
            <a:off x="5820866" y="1468582"/>
            <a:ext cx="4071280" cy="2181113"/>
          </a:xfrm>
          <a:prstGeom prst="rect">
            <a:avLst/>
          </a:prstGeom>
          <a:noFill/>
        </p:spPr>
      </p:pic>
      <p:pic>
        <p:nvPicPr>
          <p:cNvPr id="28680" name="Picture 8" descr="Картинки по запросу &quot;винегрет&quot;&quot;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22815" y="3699164"/>
            <a:ext cx="4043697" cy="2299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552998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4119</TotalTime>
  <Words>1346</Words>
  <Application>Microsoft Macintosh PowerPoint</Application>
  <PresentationFormat>Произвольный</PresentationFormat>
  <Paragraphs>261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Motiv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fo02</dc:creator>
  <cp:lastModifiedBy>Админ</cp:lastModifiedBy>
  <cp:revision>325</cp:revision>
  <dcterms:created xsi:type="dcterms:W3CDTF">2019-11-03T15:07:13Z</dcterms:created>
  <dcterms:modified xsi:type="dcterms:W3CDTF">2019-11-19T20:16:16Z</dcterms:modified>
</cp:coreProperties>
</file>