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Libre Franklin" pitchFamily="2" charset="-18"/>
      <p:regular r:id="rId20"/>
      <p:bold r:id="rId21"/>
      <p:italic r:id="rId22"/>
      <p:boldItalic r:id="rId23"/>
    </p:embeddedFont>
    <p:embeddedFont>
      <p:font typeface="Libre Franklin Thin" pitchFamily="2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gKtYGVW//egmLzSzoXCzegF3C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Libre Franklin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1"/>
          </p:nvPr>
        </p:nvSpPr>
        <p:spPr>
          <a:xfrm rot="5400000">
            <a:off x="4297680" y="-749808"/>
            <a:ext cx="3593592" cy="102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6723539" y="1671668"/>
            <a:ext cx="5533495" cy="347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945716" y="657872"/>
            <a:ext cx="5533496" cy="550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7617898" y="6356350"/>
            <a:ext cx="25227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Franklin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 cap="none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960120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409944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 cap="none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409944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2591850"/>
            <a:ext cx="6045644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355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960120" y="2591850"/>
            <a:ext cx="3811905" cy="327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0" y="2267712"/>
            <a:ext cx="6571469" cy="459028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R="0" lvl="2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R="0" lvl="3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R="0" lvl="4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7235971" y="2587752"/>
            <a:ext cx="3992856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  <a:defRPr sz="6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746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429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  <a:defRPr sz="6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746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429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367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 rot="-5400000">
            <a:off x="3799868" y="-1534136"/>
            <a:ext cx="4592270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960120" y="3681454"/>
            <a:ext cx="10268712" cy="155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Libre Franklin"/>
              <a:buNone/>
            </a:pPr>
            <a:r>
              <a:rPr lang="sk-SK" b="1">
                <a:solidFill>
                  <a:srgbClr val="FFFFFF"/>
                </a:solidFill>
              </a:rPr>
              <a:t>AYAHUASKA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960120" y="5406886"/>
            <a:ext cx="10268712" cy="62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sk-SK" b="1"/>
              <a:t>od tradičního po moderní užití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7500938" y="6359521"/>
            <a:ext cx="45806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6858000" y="66547"/>
            <a:ext cx="50774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0" i="0" u="none" strike="noStrike" cap="none" dirty="0" err="1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Čížková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Valerie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,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Kříž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František,Vallušová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Eva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-89926" y="60975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Libre Franklin"/>
              <a:buNone/>
            </a:pPr>
            <a:r>
              <a:rPr lang="sk-SK" sz="6100"/>
              <a:t>PRŮBĚH RITUÁLU - ROZHOVOR</a:t>
            </a:r>
            <a:endParaRPr sz="6100"/>
          </a:p>
        </p:txBody>
      </p:sp>
      <p:sp>
        <p:nvSpPr>
          <p:cNvPr id="183" name="Google Shape;183;p10"/>
          <p:cNvSpPr/>
          <p:nvPr/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25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45720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snori</a:t>
            </a:r>
            <a:r>
              <a:rPr lang="sk-SK" sz="2400" dirty="0"/>
              <a:t> </a:t>
            </a:r>
            <a:r>
              <a:rPr lang="sk-SK" sz="2400" dirty="0" err="1"/>
              <a:t>zdůrazňuje</a:t>
            </a:r>
            <a:r>
              <a:rPr lang="sk-SK" sz="2400" dirty="0"/>
              <a:t> </a:t>
            </a:r>
            <a:r>
              <a:rPr lang="sk-SK" sz="2400" dirty="0" err="1"/>
              <a:t>přísný</a:t>
            </a:r>
            <a:r>
              <a:rPr lang="sk-SK" sz="2400" dirty="0"/>
              <a:t> </a:t>
            </a:r>
            <a:r>
              <a:rPr lang="sk-SK" sz="2400" dirty="0" err="1"/>
              <a:t>průběh</a:t>
            </a:r>
            <a:r>
              <a:rPr lang="sk-SK" sz="2400" dirty="0"/>
              <a:t> rituálu 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kombinace</a:t>
            </a:r>
            <a:r>
              <a:rPr lang="sk-SK" sz="2400" dirty="0"/>
              <a:t> </a:t>
            </a:r>
            <a:r>
              <a:rPr lang="sk-SK" sz="2400" dirty="0" err="1"/>
              <a:t>Ayahuaska</a:t>
            </a:r>
            <a:r>
              <a:rPr lang="sk-SK" sz="2400" dirty="0"/>
              <a:t> “babička” a </a:t>
            </a:r>
            <a:r>
              <a:rPr lang="sk-SK" sz="2400" dirty="0" err="1"/>
              <a:t>tabáku</a:t>
            </a:r>
            <a:r>
              <a:rPr lang="sk-SK" sz="2400" dirty="0"/>
              <a:t> “</a:t>
            </a:r>
            <a:r>
              <a:rPr lang="sk-SK" sz="2400" dirty="0" err="1"/>
              <a:t>dědeček</a:t>
            </a:r>
            <a:r>
              <a:rPr lang="sk-SK" sz="2400" dirty="0"/>
              <a:t>” - funguje </a:t>
            </a:r>
            <a:r>
              <a:rPr lang="sk-SK" sz="2400" dirty="0" err="1"/>
              <a:t>jako</a:t>
            </a:r>
            <a:r>
              <a:rPr lang="sk-SK" sz="2400" dirty="0"/>
              <a:t> katalyzátor katalyzátor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/>
              <a:t>silný </a:t>
            </a:r>
            <a:r>
              <a:rPr lang="sk-SK" sz="2400" dirty="0" err="1"/>
              <a:t>vliv</a:t>
            </a:r>
            <a:r>
              <a:rPr lang="sk-SK" sz="2400" dirty="0"/>
              <a:t> hudby na rituál</a:t>
            </a:r>
            <a:endParaRPr dirty="0"/>
          </a:p>
          <a:p>
            <a:pPr marL="0" lvl="0" indent="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k-SK" sz="2400" b="1" i="1" dirty="0"/>
              <a:t>...“</a:t>
            </a:r>
            <a:r>
              <a:rPr lang="sk-SK" sz="2400" b="1" i="1" dirty="0" err="1"/>
              <a:t>Všichni</a:t>
            </a:r>
            <a:r>
              <a:rPr lang="sk-SK" sz="2400" b="1" i="1" dirty="0"/>
              <a:t> </a:t>
            </a:r>
            <a:r>
              <a:rPr lang="sk-SK" sz="2400" b="1" i="1" dirty="0" err="1"/>
              <a:t>zpívej</a:t>
            </a:r>
            <a:r>
              <a:rPr lang="sk-SK" sz="2400" b="1" i="1" dirty="0"/>
              <a:t> fakt nahlas a ono to </a:t>
            </a:r>
            <a:r>
              <a:rPr lang="sk-SK" sz="2400" b="1" i="1" dirty="0" err="1"/>
              <a:t>rozproudí</a:t>
            </a:r>
            <a:r>
              <a:rPr lang="sk-SK" sz="2400" b="1" i="1" dirty="0"/>
              <a:t> </a:t>
            </a:r>
            <a:r>
              <a:rPr lang="sk-SK" sz="2400" b="1" i="1" dirty="0" err="1"/>
              <a:t>prostě</a:t>
            </a:r>
            <a:r>
              <a:rPr lang="sk-SK" sz="2400" b="1" i="1" dirty="0"/>
              <a:t> tu energii”...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/>
              <a:t>vstup do </a:t>
            </a:r>
            <a:r>
              <a:rPr lang="sk-SK" sz="2400" dirty="0" err="1"/>
              <a:t>říše</a:t>
            </a:r>
            <a:r>
              <a:rPr lang="sk-SK" sz="2400" dirty="0"/>
              <a:t> “</a:t>
            </a:r>
            <a:r>
              <a:rPr lang="sk-SK" sz="2400" dirty="0" err="1"/>
              <a:t>spiritů</a:t>
            </a:r>
            <a:r>
              <a:rPr lang="sk-SK" sz="2400" dirty="0"/>
              <a:t>” (duchové </a:t>
            </a:r>
            <a:r>
              <a:rPr lang="sk-SK" sz="2400" dirty="0" err="1"/>
              <a:t>přírody</a:t>
            </a:r>
            <a:r>
              <a:rPr lang="sk-SK" sz="2400" dirty="0"/>
              <a:t>)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zvracení</a:t>
            </a:r>
            <a:r>
              <a:rPr lang="sk-SK" sz="2400" dirty="0"/>
              <a:t>, </a:t>
            </a:r>
            <a:r>
              <a:rPr lang="sk-SK" sz="2400" dirty="0" err="1"/>
              <a:t>průjem</a:t>
            </a:r>
            <a:r>
              <a:rPr lang="sk-SK" sz="2400" dirty="0"/>
              <a:t> - odchod </a:t>
            </a:r>
            <a:r>
              <a:rPr lang="sk-SK" sz="2400" dirty="0" err="1"/>
              <a:t>všeho</a:t>
            </a:r>
            <a:r>
              <a:rPr lang="sk-SK" sz="2400" dirty="0"/>
              <a:t> špatného z </a:t>
            </a:r>
            <a:r>
              <a:rPr lang="sk-SK" sz="2400" dirty="0" err="1"/>
              <a:t>těla</a:t>
            </a:r>
            <a:endParaRPr dirty="0"/>
          </a:p>
          <a:p>
            <a:pPr marL="457200" lvl="0" indent="-304800" algn="l" rtl="0">
              <a:lnSpc>
                <a:spcPct val="9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</a:pPr>
            <a:r>
              <a:rPr lang="sk-SK"/>
              <a:t>DŮSLEDKY RITUÁLU - OBECNĚ</a:t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25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odeznění</a:t>
            </a:r>
            <a:r>
              <a:rPr lang="sk-SK" dirty="0"/>
              <a:t> </a:t>
            </a:r>
            <a:r>
              <a:rPr lang="sk-SK" dirty="0" err="1"/>
              <a:t>účinků</a:t>
            </a:r>
            <a:r>
              <a:rPr lang="sk-SK" dirty="0"/>
              <a:t> </a:t>
            </a:r>
            <a:r>
              <a:rPr lang="sk-SK" dirty="0" err="1"/>
              <a:t>Ayahuasky</a:t>
            </a:r>
            <a:r>
              <a:rPr lang="sk-SK" dirty="0"/>
              <a:t>, postupné </a:t>
            </a:r>
            <a:r>
              <a:rPr lang="sk-SK" dirty="0" err="1"/>
              <a:t>rozcházení</a:t>
            </a:r>
            <a:r>
              <a:rPr lang="sk-SK" dirty="0"/>
              <a:t> </a:t>
            </a:r>
            <a:r>
              <a:rPr lang="sk-SK" dirty="0" err="1"/>
              <a:t>účastníků</a:t>
            </a:r>
            <a:r>
              <a:rPr lang="sk-SK" dirty="0"/>
              <a:t>, </a:t>
            </a:r>
            <a:r>
              <a:rPr lang="sk-SK" dirty="0" err="1"/>
              <a:t>vzájemná</a:t>
            </a:r>
            <a:r>
              <a:rPr lang="sk-SK" dirty="0"/>
              <a:t> </a:t>
            </a:r>
            <a:r>
              <a:rPr lang="sk-SK" dirty="0" err="1"/>
              <a:t>komunikace</a:t>
            </a:r>
            <a:r>
              <a:rPr lang="sk-SK" dirty="0"/>
              <a:t>, </a:t>
            </a:r>
            <a:r>
              <a:rPr lang="sk-SK" dirty="0" err="1"/>
              <a:t>kouření</a:t>
            </a:r>
            <a:r>
              <a:rPr lang="sk-SK" dirty="0"/>
              <a:t> </a:t>
            </a:r>
            <a:r>
              <a:rPr lang="sk-SK" dirty="0" err="1"/>
              <a:t>tabáku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získání</a:t>
            </a:r>
            <a:r>
              <a:rPr lang="sk-SK" dirty="0"/>
              <a:t> </a:t>
            </a:r>
            <a:r>
              <a:rPr lang="sk-SK" dirty="0" err="1"/>
              <a:t>odpovědí</a:t>
            </a:r>
            <a:r>
              <a:rPr lang="sk-SK" dirty="0"/>
              <a:t> na otázky, </a:t>
            </a:r>
            <a:r>
              <a:rPr lang="sk-SK" dirty="0" err="1"/>
              <a:t>vstřebání</a:t>
            </a:r>
            <a:r>
              <a:rPr lang="sk-SK" dirty="0"/>
              <a:t> nových </a:t>
            </a:r>
            <a:r>
              <a:rPr lang="sk-SK" dirty="0" err="1"/>
              <a:t>informací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/>
              <a:t>často </a:t>
            </a:r>
            <a:r>
              <a:rPr lang="sk-SK" dirty="0" err="1"/>
              <a:t>opakování</a:t>
            </a:r>
            <a:r>
              <a:rPr lang="sk-SK" dirty="0"/>
              <a:t> rituálu - vedení 2 a </a:t>
            </a:r>
            <a:r>
              <a:rPr lang="sk-SK" dirty="0" err="1"/>
              <a:t>více</a:t>
            </a:r>
            <a:r>
              <a:rPr lang="sk-SK" dirty="0"/>
              <a:t> </a:t>
            </a:r>
            <a:r>
              <a:rPr lang="sk-SK" dirty="0" err="1"/>
              <a:t>rituálů</a:t>
            </a:r>
            <a:r>
              <a:rPr lang="sk-SK" dirty="0"/>
              <a:t> po </a:t>
            </a:r>
            <a:r>
              <a:rPr lang="sk-SK" dirty="0" err="1"/>
              <a:t>sobě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ibre Franklin"/>
              <a:buNone/>
            </a:pPr>
            <a:r>
              <a:rPr lang="sk-SK" sz="5600"/>
              <a:t>DŮSLEDKY RITUÁLU - ROZHOVOR</a:t>
            </a:r>
            <a:endParaRPr sz="5600"/>
          </a:p>
        </p:txBody>
      </p:sp>
      <p:sp>
        <p:nvSpPr>
          <p:cNvPr id="199" name="Google Shape;199;p12"/>
          <p:cNvSpPr/>
          <p:nvPr/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25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snori</a:t>
            </a:r>
            <a:r>
              <a:rPr lang="sk-SK" sz="2400" dirty="0"/>
              <a:t> plánuje rituál </a:t>
            </a:r>
            <a:r>
              <a:rPr lang="sk-SK" sz="2400" dirty="0" err="1"/>
              <a:t>podstoupit</a:t>
            </a:r>
            <a:r>
              <a:rPr lang="sk-SK" sz="2400" dirty="0"/>
              <a:t> znovu (</a:t>
            </a:r>
            <a:r>
              <a:rPr lang="sk-SK" sz="2400" dirty="0" err="1"/>
              <a:t>již</a:t>
            </a:r>
            <a:r>
              <a:rPr lang="sk-SK" sz="2400" dirty="0"/>
              <a:t> </a:t>
            </a:r>
            <a:r>
              <a:rPr lang="sk-SK" sz="2400" dirty="0" err="1"/>
              <a:t>potřetí</a:t>
            </a:r>
            <a:r>
              <a:rPr lang="sk-SK" sz="2400" dirty="0"/>
              <a:t>)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ne</a:t>
            </a:r>
            <a:r>
              <a:rPr lang="sk-SK" sz="2400" dirty="0"/>
              <a:t> </a:t>
            </a:r>
            <a:r>
              <a:rPr lang="sk-SK" sz="2400" dirty="0" err="1"/>
              <a:t>nutně</a:t>
            </a:r>
            <a:r>
              <a:rPr lang="sk-SK" sz="2400" dirty="0"/>
              <a:t> </a:t>
            </a:r>
            <a:r>
              <a:rPr lang="sk-SK" sz="2400" dirty="0" err="1"/>
              <a:t>člověk</a:t>
            </a:r>
            <a:r>
              <a:rPr lang="sk-SK" sz="2400" dirty="0"/>
              <a:t> dostane </a:t>
            </a:r>
            <a:r>
              <a:rPr lang="sk-SK" sz="2400" dirty="0" err="1"/>
              <a:t>odpovědi</a:t>
            </a:r>
            <a:r>
              <a:rPr lang="sk-SK" sz="2400" dirty="0"/>
              <a:t> na </a:t>
            </a:r>
            <a:r>
              <a:rPr lang="sk-SK" sz="2400" dirty="0" err="1"/>
              <a:t>své</a:t>
            </a:r>
            <a:r>
              <a:rPr lang="sk-SK" sz="2400" dirty="0"/>
              <a:t> otázky, ale </a:t>
            </a:r>
            <a:r>
              <a:rPr lang="sk-SK" sz="2400" dirty="0" err="1"/>
              <a:t>dozví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, </a:t>
            </a:r>
            <a:r>
              <a:rPr lang="sk-SK" sz="2400" dirty="0" err="1"/>
              <a:t>co</a:t>
            </a:r>
            <a:r>
              <a:rPr lang="sk-SK" sz="2400" dirty="0"/>
              <a:t> je </a:t>
            </a:r>
            <a:r>
              <a:rPr lang="sk-SK" sz="2400" dirty="0" err="1"/>
              <a:t>důležité</a:t>
            </a:r>
            <a:endParaRPr dirty="0"/>
          </a:p>
          <a:p>
            <a:pPr marL="0" lvl="0" indent="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k-SK" sz="2400" b="1" i="1" dirty="0"/>
              <a:t>…”</a:t>
            </a:r>
            <a:r>
              <a:rPr lang="sk-SK" sz="2400" b="1" i="1" dirty="0" err="1"/>
              <a:t>zvětšilo</a:t>
            </a:r>
            <a:r>
              <a:rPr lang="sk-SK" sz="2400" b="1" i="1" dirty="0"/>
              <a:t> mi to </a:t>
            </a:r>
            <a:r>
              <a:rPr lang="sk-SK" sz="2400" b="1" i="1" dirty="0" err="1"/>
              <a:t>svět</a:t>
            </a:r>
            <a:r>
              <a:rPr lang="sk-SK" sz="2400" b="1" i="1" dirty="0"/>
              <a:t>”....</a:t>
            </a:r>
            <a:endParaRPr sz="2400" u="sng"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důležitost</a:t>
            </a:r>
            <a:r>
              <a:rPr lang="sk-SK" sz="2400" dirty="0"/>
              <a:t> </a:t>
            </a:r>
            <a:r>
              <a:rPr lang="sk-SK" sz="2400" dirty="0" err="1"/>
              <a:t>zachování</a:t>
            </a:r>
            <a:r>
              <a:rPr lang="sk-SK" sz="2400" dirty="0"/>
              <a:t> </a:t>
            </a:r>
            <a:r>
              <a:rPr lang="sk-SK" sz="2400" dirty="0" err="1"/>
              <a:t>rituálního</a:t>
            </a:r>
            <a:r>
              <a:rPr lang="sk-SK" sz="2400" dirty="0"/>
              <a:t> požití (</a:t>
            </a:r>
            <a:r>
              <a:rPr lang="sk-SK" sz="2400" dirty="0" err="1"/>
              <a:t>příprava</a:t>
            </a:r>
            <a:r>
              <a:rPr lang="sk-SK" sz="2400" dirty="0"/>
              <a:t>, </a:t>
            </a:r>
            <a:r>
              <a:rPr lang="sk-SK" sz="2400" dirty="0" err="1"/>
              <a:t>doprovod</a:t>
            </a:r>
            <a:r>
              <a:rPr lang="sk-SK" sz="2400" dirty="0"/>
              <a:t> šamana)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itchFamily="2" charset="2"/>
              <a:buChar char="Ø"/>
            </a:pPr>
            <a:r>
              <a:rPr lang="sk-SK" sz="2400" dirty="0" err="1"/>
              <a:t>přírodní</a:t>
            </a:r>
            <a:r>
              <a:rPr lang="sk-SK" sz="2400" dirty="0"/>
              <a:t> medicína - </a:t>
            </a:r>
            <a:r>
              <a:rPr lang="sk-SK" sz="2400" dirty="0" err="1"/>
              <a:t>léčení</a:t>
            </a:r>
            <a:r>
              <a:rPr lang="sk-SK" sz="2400" dirty="0"/>
              <a:t> </a:t>
            </a:r>
            <a:r>
              <a:rPr lang="sk-SK" sz="2400" dirty="0" err="1"/>
              <a:t>příčiny</a:t>
            </a:r>
            <a:r>
              <a:rPr lang="sk-SK" sz="2400" dirty="0"/>
              <a:t>, </a:t>
            </a:r>
            <a:r>
              <a:rPr lang="sk-SK" sz="2400" dirty="0" err="1"/>
              <a:t>ne</a:t>
            </a:r>
            <a:r>
              <a:rPr lang="sk-SK" sz="2400" dirty="0"/>
              <a:t> </a:t>
            </a:r>
            <a:r>
              <a:rPr lang="sk-SK" sz="2400" dirty="0" err="1"/>
              <a:t>následků</a:t>
            </a:r>
            <a:endParaRPr dirty="0"/>
          </a:p>
          <a:p>
            <a:pPr marL="457200" lvl="0" indent="-304800" algn="l" rtl="0">
              <a:lnSpc>
                <a:spcPct val="91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06" name="Google Shape;206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/>
          <p:nvPr/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677023" y="1206741"/>
            <a:ext cx="4857751" cy="88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40"/>
              <a:buFont typeface="Libre Franklin"/>
              <a:buNone/>
            </a:pPr>
            <a:r>
              <a:rPr lang="sk-SK" sz="5940"/>
              <a:t>ZÁVĚR</a:t>
            </a:r>
            <a:endParaRPr sz="5940"/>
          </a:p>
        </p:txBody>
      </p:sp>
      <p:sp>
        <p:nvSpPr>
          <p:cNvPr id="209" name="Google Shape;209;p13"/>
          <p:cNvSpPr/>
          <p:nvPr/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6094476" y="2641261"/>
            <a:ext cx="6006957" cy="36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sk-SK" sz="2200" b="1" dirty="0" err="1"/>
              <a:t>prostředek</a:t>
            </a:r>
            <a:r>
              <a:rPr lang="sk-SK" sz="2200" b="1" dirty="0"/>
              <a:t> </a:t>
            </a:r>
            <a:r>
              <a:rPr lang="sk-SK" sz="2200" b="1" dirty="0" err="1"/>
              <a:t>sebepoznání</a:t>
            </a:r>
            <a:endParaRPr sz="2200" dirty="0"/>
          </a:p>
          <a:p>
            <a:pPr marL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sk-SK" sz="2200" dirty="0"/>
              <a:t>informátor</a:t>
            </a:r>
            <a:endParaRPr sz="2200" dirty="0"/>
          </a:p>
          <a:p>
            <a:pPr marL="45720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Wingdings" pitchFamily="2" charset="2"/>
              <a:buChar char="Ø"/>
            </a:pPr>
            <a:r>
              <a:rPr lang="sk-SK" sz="2200" dirty="0"/>
              <a:t>dobré finanční zázemí, vysokoškolsky </a:t>
            </a:r>
            <a:r>
              <a:rPr lang="sk-SK" sz="2200" dirty="0" err="1"/>
              <a:t>vzdělaný</a:t>
            </a:r>
            <a:endParaRPr sz="2200" dirty="0"/>
          </a:p>
          <a:p>
            <a:pPr marL="45720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Wingdings" pitchFamily="2" charset="2"/>
              <a:buChar char="Ø"/>
            </a:pPr>
            <a:r>
              <a:rPr lang="sk-SK" sz="2200" dirty="0" err="1"/>
              <a:t>touha</a:t>
            </a:r>
            <a:r>
              <a:rPr lang="sk-SK" sz="2200" dirty="0"/>
              <a:t> po rozvoji, </a:t>
            </a:r>
            <a:r>
              <a:rPr lang="sk-SK" sz="2200" dirty="0" err="1"/>
              <a:t>zkušenost</a:t>
            </a:r>
            <a:r>
              <a:rPr lang="sk-SK" sz="2200" dirty="0"/>
              <a:t> </a:t>
            </a:r>
            <a:r>
              <a:rPr lang="sk-SK" sz="2200" dirty="0" err="1"/>
              <a:t>kamaráda</a:t>
            </a:r>
            <a:endParaRPr sz="2200" dirty="0"/>
          </a:p>
          <a:p>
            <a:pPr marL="45720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Wingdings" pitchFamily="2" charset="2"/>
              <a:buChar char="Ø"/>
            </a:pPr>
            <a:r>
              <a:rPr lang="sk-SK" sz="2200" dirty="0" err="1"/>
              <a:t>již</a:t>
            </a:r>
            <a:r>
              <a:rPr lang="sk-SK" sz="2200" dirty="0"/>
              <a:t> zahájený proces </a:t>
            </a:r>
            <a:r>
              <a:rPr lang="sk-SK" sz="2200" dirty="0" err="1"/>
              <a:t>sebezdokonalování</a:t>
            </a:r>
            <a:endParaRPr sz="2200" dirty="0"/>
          </a:p>
          <a:p>
            <a:pPr marL="457200" lvl="0" indent="-45720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Wingdings" pitchFamily="2" charset="2"/>
              <a:buChar char="Ø"/>
            </a:pPr>
            <a:r>
              <a:rPr lang="sk-SK" sz="2200" dirty="0" err="1"/>
              <a:t>pročištění</a:t>
            </a:r>
            <a:endParaRPr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217" name="Google Shape;21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/>
          <p:nvPr/>
        </p:nvSpPr>
        <p:spPr>
          <a:xfrm rot="-5400000">
            <a:off x="3799868" y="-1534136"/>
            <a:ext cx="4592270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314372" y="2745982"/>
            <a:ext cx="625081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itchFamily="2" charset="2"/>
              <a:buChar char="Ø"/>
            </a:pPr>
            <a:r>
              <a:rPr lang="sk-SK" sz="3200" dirty="0" err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respekt</a:t>
            </a:r>
            <a:r>
              <a:rPr lang="sk-SK" sz="3200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a pokora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ingdings" pitchFamily="2" charset="2"/>
              <a:buChar char="Ø"/>
            </a:pPr>
            <a:r>
              <a:rPr lang="sk-SK" sz="3200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odklon od </a:t>
            </a:r>
            <a:r>
              <a:rPr lang="sk-SK" sz="3200" dirty="0" err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materiálních</a:t>
            </a:r>
            <a:r>
              <a:rPr lang="sk-SK" sz="3200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sk-SK" sz="3200" dirty="0" err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hodnot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i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VYLÉČIT SE ZNAMENÁ VĚDĚT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sk-SK" b="1"/>
              <a:t>SEZNAM POUŽITÝCH ZDROJŮ</a:t>
            </a:r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BAKALAR, James B.</a:t>
            </a:r>
            <a:r>
              <a:rPr lang="sk-SK" sz="1430"/>
              <a:t> </a:t>
            </a:r>
            <a:r>
              <a:rPr lang="sk-SK" sz="1430" b="1"/>
              <a:t>a Lester GRINSPOON</a:t>
            </a:r>
            <a:r>
              <a:rPr lang="sk-SK" sz="1430"/>
              <a:t>.</a:t>
            </a:r>
            <a:r>
              <a:rPr lang="sk-SK" sz="1430" i="1"/>
              <a:t> Psychedelic Drugs Reconsidered</a:t>
            </a:r>
            <a:r>
              <a:rPr lang="sk-SK" sz="1430"/>
              <a:t>. The Lindesmith Center, 1997. ISBN 978-0964156852.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BEYER, Stephan V.</a:t>
            </a:r>
            <a:r>
              <a:rPr lang="sk-SK" sz="1430" i="1"/>
              <a:t> Singing to the plants : a guide to meztizo shamanism in the Upper Amazon</a:t>
            </a:r>
            <a:r>
              <a:rPr lang="sk-SK" sz="1430"/>
              <a:t>. Albuquerque: University of New Mexico Press., 2010. ISBN 978-0826347305.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DOBKIN DE RIOS, Marlene.</a:t>
            </a:r>
            <a:r>
              <a:rPr lang="sk-SK" sz="1430" i="1"/>
              <a:t> The Psychedelic Journey of Marlene Dobkin de Rios: 45 Years with Shamans, Ayahuasqueros, and Ethnobotanists</a:t>
            </a:r>
            <a:r>
              <a:rPr lang="sk-SK" sz="1430"/>
              <a:t>. Park Street Press, 2009. ISBN 978-1594773136.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DOBKIN DE RIOS, Marlene.</a:t>
            </a:r>
            <a:r>
              <a:rPr lang="sk-SK" sz="1430" i="1"/>
              <a:t> The Visionary Vine</a:t>
            </a:r>
            <a:r>
              <a:rPr lang="sk-SK" sz="1430"/>
              <a:t>. Waveland Pr, 1984. ISBN 978-0881330939.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ELIADE, Mircea.</a:t>
            </a:r>
            <a:r>
              <a:rPr lang="sk-SK" sz="1430" i="1"/>
              <a:t> Šamanismus a nejstarší techniky extáze</a:t>
            </a:r>
            <a:r>
              <a:rPr lang="sk-SK" sz="1430"/>
              <a:t>. Praha: Argo, 1997. ISBN 80-720-3153-8.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FURST, Peter T.</a:t>
            </a:r>
            <a:r>
              <a:rPr lang="sk-SK" sz="1430" i="1"/>
              <a:t> Halucinogeny a kultura</a:t>
            </a:r>
            <a:r>
              <a:rPr lang="sk-SK" sz="1430"/>
              <a:t>. Praha: Maťa, 1996. Nové trendy. ISBN 80-901-9157-6.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GRAUDS, Connie.</a:t>
            </a:r>
            <a:r>
              <a:rPr lang="sk-SK" sz="1430" i="1"/>
              <a:t> Jungle Medicine. From medicine do magic. A spirited tale of transformation</a:t>
            </a:r>
            <a:r>
              <a:rPr lang="sk-SK" sz="1430"/>
              <a:t>. San Francisco : The Center for Spirited Medicine, 2004. ISBN 0-9747303-0-0.</a:t>
            </a:r>
            <a:endParaRPr/>
          </a:p>
          <a:p>
            <a:pPr marL="0" lvl="0" indent="0" algn="just" rtl="0">
              <a:lnSpc>
                <a:spcPct val="8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r>
              <a:rPr lang="sk-SK" sz="1430" b="1"/>
              <a:t>HARNER, Michael J.</a:t>
            </a:r>
            <a:r>
              <a:rPr lang="sk-SK" sz="1430" i="1"/>
              <a:t> Cesta šamana: [jak probudit svůj vnitřní potenciál]</a:t>
            </a:r>
            <a:r>
              <a:rPr lang="sk-SK" sz="1430"/>
              <a:t>. Praha: DharmaGaia, 2010. Religio (DharmaGaia). ISBN 978-80-86685-81-6.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r>
              <a:rPr lang="sk-SK" b="1"/>
              <a:t>SEZNAM POUŽITÝCH ZDROJŮ</a:t>
            </a:r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95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HORÁK, Miroslav.</a:t>
            </a:r>
            <a:r>
              <a:rPr lang="sk-SK" sz="1050" i="1"/>
              <a:t> Dům, kde se zpívá: rehabilitace drogově závislých tradiční domorodou medicínou peruánské Amazonie</a:t>
            </a:r>
            <a:r>
              <a:rPr lang="sk-SK" sz="1050"/>
              <a:t>. Mendelova univerzita v Brně, 2013. ISBN 8073758008.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KAVENSKÁ, Veronika.</a:t>
            </a:r>
            <a:r>
              <a:rPr lang="sk-SK" sz="1050" i="1"/>
              <a:t> TAKIWASI Využití šamanských postupů a ayahuasky v léčbě závislostí</a:t>
            </a:r>
            <a:r>
              <a:rPr lang="sk-SK" sz="1050"/>
              <a:t> [online]. 2013 [cit. 2020-05-02]. Dostupné z: https://www.takiwasi.com/docs/arti_che/vyuzitisamanskych.pdf</a:t>
            </a:r>
            <a:endParaRPr sz="1050"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KAVENSKÁ, Veronika a Šárka VOSÁHLOVÁ</a:t>
            </a:r>
            <a:r>
              <a:rPr lang="sk-SK" sz="1050"/>
              <a:t>.</a:t>
            </a:r>
            <a:r>
              <a:rPr lang="sk-SK" sz="1050" i="1"/>
              <a:t> Zkušenosti s ayahuascou v Evropě – motivace, možné přínosy a rizika.</a:t>
            </a:r>
            <a:r>
              <a:rPr lang="sk-SK" sz="1050"/>
              <a:t> [online]. In: . 2013 [cit. 2020-05-02]. Dostupné z: https://e-psycholog.eu/pdf/kavenska_vosahlova.pdf</a:t>
            </a:r>
            <a:endParaRPr sz="1050"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LUNA, Luis Eduardo.</a:t>
            </a:r>
            <a:r>
              <a:rPr lang="sk-SK" sz="1050" i="1"/>
              <a:t> Vegetalismo: šamanismus mezi mestickým obyvatelstvem peruánské Amazonie</a:t>
            </a:r>
            <a:r>
              <a:rPr lang="sk-SK" sz="1050"/>
              <a:t>. Praha: DharmaGaia, 2002. Religio. ISBN 80-866-8502-0.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MURPHY, Robert Francis.</a:t>
            </a:r>
            <a:r>
              <a:rPr lang="sk-SK" sz="1050" i="1"/>
              <a:t> Úvod do kulturní a sociální antropologie</a:t>
            </a:r>
            <a:r>
              <a:rPr lang="sk-SK" sz="1050"/>
              <a:t>. Vyd. 2. Praha: Sociologické nakladatelství (SLON), 2004. Studijní texty (Sociologické nakladatelství). ISBN 978-80-86429-25-0.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NARBY, Jeremy.</a:t>
            </a:r>
            <a:r>
              <a:rPr lang="sk-SK" sz="1050" b="1" i="1"/>
              <a:t> </a:t>
            </a:r>
            <a:r>
              <a:rPr lang="sk-SK" sz="1050" i="1"/>
              <a:t>Kosmický had</a:t>
            </a:r>
            <a:r>
              <a:rPr lang="sk-SK" sz="1050"/>
              <a:t>. V Praze: Rybka, 2006. ISBN 80-870-6700-2.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POLARI DE ALVERGA, Alex.</a:t>
            </a:r>
            <a:r>
              <a:rPr lang="sk-SK" sz="1050" i="1"/>
              <a:t> Prales vizí: ayahuasca, amazonská spiritualita a tradice Santo Daime</a:t>
            </a:r>
            <a:r>
              <a:rPr lang="sk-SK" sz="1050"/>
              <a:t>. Praha: Triton, 2007. Cesty duchovního rozvoje. ISBN 978-80-7254-887-3.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STAFFORD, Peter G.</a:t>
            </a:r>
            <a:r>
              <a:rPr lang="sk-SK" sz="1050" i="1"/>
              <a:t> Encyklopedie psychedelických látek</a:t>
            </a:r>
            <a:r>
              <a:rPr lang="sk-SK" sz="1050"/>
              <a:t>. Praha: Volvox Globator, 1997. Labyrint (Smena). ISBN 80-720-7057-6.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STRASSMAN, Rick.</a:t>
            </a:r>
            <a:r>
              <a:rPr lang="sk-SK" sz="1050" i="1"/>
              <a:t> DMT: molekula duše: převratný vědecký výzkum stavů blízkých smrti a mystických prožitků</a:t>
            </a:r>
            <a:r>
              <a:rPr lang="sk-SK" sz="1050"/>
              <a:t>. Praha: Dybbuk, 2005. ISBN 80-868-6210-0.</a:t>
            </a:r>
            <a:endParaRPr/>
          </a:p>
          <a:p>
            <a:pPr marL="0" lvl="0" indent="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sk-SK" sz="1050" b="1"/>
              <a:t>ZELENÝ, Miroslav.</a:t>
            </a:r>
            <a:r>
              <a:rPr lang="sk-SK" sz="1050" i="1"/>
              <a:t> Malá encyklopedie šamanismu</a:t>
            </a:r>
            <a:r>
              <a:rPr lang="sk-SK" sz="1050"/>
              <a:t>. Praha: Libri, 2007. ISBN 978-80-7277-276-6.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</a:pPr>
            <a:r>
              <a:rPr lang="sk-SK" dirty="0"/>
              <a:t>AYAHUASKA</a:t>
            </a:r>
            <a:endParaRPr dirty="0"/>
          </a:p>
        </p:txBody>
      </p:sp>
      <p:sp>
        <p:nvSpPr>
          <p:cNvPr id="114" name="Google Shape;114;p2"/>
          <p:cNvSpPr/>
          <p:nvPr/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960120" y="2587625"/>
            <a:ext cx="6214533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/>
              <a:t>amazonská liana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psychedelická</a:t>
            </a:r>
            <a:r>
              <a:rPr lang="sk-SK" dirty="0"/>
              <a:t> látka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i="1" dirty="0"/>
              <a:t>„víno duše“ / </a:t>
            </a:r>
            <a:r>
              <a:rPr lang="sk-SK" i="1" dirty="0" err="1"/>
              <a:t>yagé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přináší</a:t>
            </a:r>
            <a:r>
              <a:rPr lang="sk-SK" dirty="0"/>
              <a:t> </a:t>
            </a:r>
            <a:r>
              <a:rPr lang="sk-SK" dirty="0" err="1"/>
              <a:t>neobyčejné</a:t>
            </a:r>
            <a:r>
              <a:rPr lang="sk-SK" dirty="0"/>
              <a:t> účinky na </a:t>
            </a:r>
            <a:r>
              <a:rPr lang="sk-SK" dirty="0" err="1"/>
              <a:t>vědomí</a:t>
            </a:r>
            <a:r>
              <a:rPr lang="sk-SK" dirty="0"/>
              <a:t> </a:t>
            </a:r>
            <a:r>
              <a:rPr lang="sk-SK" dirty="0" err="1"/>
              <a:t>člověka</a:t>
            </a:r>
            <a:endParaRPr dirty="0"/>
          </a:p>
        </p:txBody>
      </p:sp>
      <p:pic>
        <p:nvPicPr>
          <p:cNvPr id="116" name="Google Shape;116;p2" descr="Obrázok, na ktorom je rastlina, šalát, zelenina&#10;&#10;Automaticky generovaný popi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960120" y="286818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ibre Franklin"/>
              <a:buNone/>
            </a:pPr>
            <a:r>
              <a:rPr lang="sk-SK" sz="5600" b="1"/>
              <a:t>TRADIČNÍ UŽÍVANÍ DOMORODÝMI KMENY</a:t>
            </a:r>
            <a:endParaRPr sz="5600"/>
          </a:p>
        </p:txBody>
      </p:sp>
      <p:sp>
        <p:nvSpPr>
          <p:cNvPr id="123" name="Google Shape;123;p3"/>
          <p:cNvSpPr/>
          <p:nvPr/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24" name="Google Shape;124;p3" descr="Obrázok, na ktorom je text&#10;&#10;Automaticky generovaný popi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5004425" y="2587625"/>
            <a:ext cx="66510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itchFamily="2" charset="2"/>
              <a:buChar char="Ø"/>
            </a:pPr>
            <a:r>
              <a:rPr lang="sk-SK" sz="2000" dirty="0"/>
              <a:t>šamani </a:t>
            </a:r>
            <a:r>
              <a:rPr lang="sk-SK" sz="2000" dirty="0" err="1"/>
              <a:t>zastupují</a:t>
            </a:r>
            <a:r>
              <a:rPr lang="sk-SK" sz="2000" dirty="0"/>
              <a:t> role </a:t>
            </a:r>
            <a:r>
              <a:rPr lang="sk-SK" sz="2000" dirty="0" err="1"/>
              <a:t>léčitelů</a:t>
            </a:r>
            <a:r>
              <a:rPr lang="sk-SK" sz="2000" dirty="0"/>
              <a:t>, </a:t>
            </a:r>
            <a:r>
              <a:rPr lang="sk-SK" sz="2000" dirty="0" err="1"/>
              <a:t>bylinkářů</a:t>
            </a:r>
            <a:r>
              <a:rPr lang="sk-SK" sz="2000" dirty="0"/>
              <a:t>, </a:t>
            </a:r>
            <a:r>
              <a:rPr lang="sk-SK" sz="2000" dirty="0" err="1"/>
              <a:t>věštců</a:t>
            </a:r>
            <a:endParaRPr dirty="0"/>
          </a:p>
          <a:p>
            <a:pPr marL="457200" lvl="0" indent="-45720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itchFamily="2" charset="2"/>
              <a:buChar char="Ø"/>
            </a:pPr>
            <a:r>
              <a:rPr lang="sk-SK" sz="2000" dirty="0" err="1"/>
              <a:t>šamanismus</a:t>
            </a:r>
            <a:r>
              <a:rPr lang="sk-SK" sz="2000" dirty="0"/>
              <a:t> – </a:t>
            </a:r>
            <a:r>
              <a:rPr lang="sk-SK" sz="2000" dirty="0" err="1"/>
              <a:t>představuje</a:t>
            </a:r>
            <a:r>
              <a:rPr lang="sk-SK" sz="2000" dirty="0"/>
              <a:t> </a:t>
            </a:r>
            <a:r>
              <a:rPr lang="sk-SK" sz="2000" dirty="0" err="1"/>
              <a:t>souhrn</a:t>
            </a:r>
            <a:r>
              <a:rPr lang="sk-SK" sz="2000" dirty="0"/>
              <a:t> náboženských, mystických, mytologických a magických praktik a </a:t>
            </a:r>
            <a:r>
              <a:rPr lang="sk-SK" sz="2000" dirty="0" err="1"/>
              <a:t>představ</a:t>
            </a:r>
            <a:r>
              <a:rPr lang="sk-SK" sz="2000" dirty="0"/>
              <a:t>. </a:t>
            </a:r>
            <a:endParaRPr dirty="0"/>
          </a:p>
          <a:p>
            <a:pPr marL="457200" lvl="0" indent="-45720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itchFamily="2" charset="2"/>
              <a:buChar char="Ø"/>
            </a:pPr>
            <a:r>
              <a:rPr lang="sk-SK" sz="2000" dirty="0" err="1"/>
              <a:t>ayahuaska</a:t>
            </a:r>
            <a:r>
              <a:rPr lang="sk-SK" sz="2000" dirty="0"/>
              <a:t> – významná </a:t>
            </a:r>
            <a:r>
              <a:rPr lang="sk-SK" sz="2000" dirty="0" err="1"/>
              <a:t>esence</a:t>
            </a:r>
            <a:r>
              <a:rPr lang="sk-SK" sz="2000" dirty="0"/>
              <a:t> </a:t>
            </a:r>
            <a:r>
              <a:rPr lang="sk-SK" sz="2000" dirty="0" err="1"/>
              <a:t>šamanského</a:t>
            </a:r>
            <a:r>
              <a:rPr lang="sk-SK" sz="2000" dirty="0"/>
              <a:t> </a:t>
            </a:r>
            <a:r>
              <a:rPr lang="sk-SK" sz="2000" dirty="0" err="1"/>
              <a:t>poznání</a:t>
            </a:r>
            <a:r>
              <a:rPr lang="sk-SK" sz="2000" dirty="0"/>
              <a:t>, cesta k </a:t>
            </a:r>
            <a:r>
              <a:rPr lang="sk-SK" sz="2000" dirty="0" err="1"/>
              <a:t>bohům</a:t>
            </a:r>
            <a:endParaRPr dirty="0"/>
          </a:p>
          <a:p>
            <a:pPr marL="457200" lvl="0" indent="-45720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itchFamily="2" charset="2"/>
              <a:buChar char="Ø"/>
            </a:pPr>
            <a:r>
              <a:rPr lang="sk-SK" sz="2000" dirty="0" err="1"/>
              <a:t>působí</a:t>
            </a:r>
            <a:r>
              <a:rPr lang="sk-SK" sz="2000" dirty="0"/>
              <a:t> na </a:t>
            </a:r>
            <a:r>
              <a:rPr lang="sk-SK" sz="2000" dirty="0" err="1"/>
              <a:t>soužití</a:t>
            </a:r>
            <a:r>
              <a:rPr lang="sk-SK" sz="2000" dirty="0"/>
              <a:t> v </a:t>
            </a:r>
            <a:r>
              <a:rPr lang="sk-SK" sz="2000" dirty="0" err="1"/>
              <a:t>společností</a:t>
            </a:r>
            <a:r>
              <a:rPr lang="sk-SK" sz="2000" dirty="0"/>
              <a:t>, politiku, tvorbu, </a:t>
            </a:r>
            <a:r>
              <a:rPr lang="sk-SK" sz="2000" dirty="0" err="1"/>
              <a:t>kosmologii</a:t>
            </a:r>
            <a:r>
              <a:rPr lang="sk-SK" sz="2000" dirty="0"/>
              <a:t> a </a:t>
            </a:r>
            <a:r>
              <a:rPr lang="sk-SK" sz="2000" dirty="0" err="1"/>
              <a:t>léčení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</a:pPr>
            <a:r>
              <a:rPr lang="sk-SK" b="1"/>
              <a:t>KŘESŤANSKÉ UŽÍVANÍ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60120" y="2587625"/>
            <a:ext cx="6214533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itchFamily="2" charset="2"/>
              <a:buChar char="Ø"/>
            </a:pPr>
            <a:r>
              <a:rPr lang="sk-SK" sz="2200" dirty="0"/>
              <a:t>synkretické </a:t>
            </a:r>
            <a:r>
              <a:rPr lang="sk-SK" sz="2200" dirty="0" err="1"/>
              <a:t>náboženství</a:t>
            </a:r>
            <a:endParaRPr dirty="0"/>
          </a:p>
          <a:p>
            <a:pPr marL="457200" lvl="0" indent="-45720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itchFamily="2" charset="2"/>
              <a:buChar char="Ø"/>
            </a:pPr>
            <a:r>
              <a:rPr lang="sk-SK" sz="2200" dirty="0"/>
              <a:t>Santo </a:t>
            </a:r>
            <a:r>
              <a:rPr lang="sk-SK" sz="2200" dirty="0" err="1"/>
              <a:t>Daime</a:t>
            </a:r>
            <a:r>
              <a:rPr lang="sk-SK" sz="2200" dirty="0"/>
              <a:t> – 1920, </a:t>
            </a:r>
            <a:r>
              <a:rPr lang="sk-SK" sz="2200" dirty="0" err="1"/>
              <a:t>zakladatel</a:t>
            </a:r>
            <a:r>
              <a:rPr lang="sk-SK" sz="2200" dirty="0"/>
              <a:t> </a:t>
            </a:r>
            <a:r>
              <a:rPr lang="sk-SK" sz="2200" dirty="0" err="1"/>
              <a:t>Raimundo</a:t>
            </a:r>
            <a:r>
              <a:rPr lang="sk-SK" sz="2200" dirty="0"/>
              <a:t> </a:t>
            </a:r>
            <a:r>
              <a:rPr lang="sk-SK" sz="2200" dirty="0" err="1"/>
              <a:t>Serra</a:t>
            </a:r>
            <a:r>
              <a:rPr lang="sk-SK" sz="2200" dirty="0"/>
              <a:t> </a:t>
            </a:r>
            <a:r>
              <a:rPr lang="sk-SK" sz="2200" dirty="0" err="1"/>
              <a:t>Irineu</a:t>
            </a:r>
            <a:endParaRPr dirty="0"/>
          </a:p>
          <a:p>
            <a:pPr marL="457200" lvl="0" indent="-45720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itchFamily="2" charset="2"/>
              <a:buChar char="Ø"/>
            </a:pPr>
            <a:r>
              <a:rPr lang="sk-SK" sz="2200" dirty="0" err="1"/>
              <a:t>při</a:t>
            </a:r>
            <a:r>
              <a:rPr lang="sk-SK" sz="2200" dirty="0"/>
              <a:t> bohoslužbách </a:t>
            </a:r>
            <a:r>
              <a:rPr lang="sk-SK" sz="2200" dirty="0" err="1"/>
              <a:t>pijí</a:t>
            </a:r>
            <a:r>
              <a:rPr lang="sk-SK" sz="2200" dirty="0"/>
              <a:t> nápoj, </a:t>
            </a:r>
            <a:r>
              <a:rPr lang="sk-SK" sz="2200" dirty="0" err="1"/>
              <a:t>který</a:t>
            </a:r>
            <a:r>
              <a:rPr lang="sk-SK" sz="2200" dirty="0"/>
              <a:t> si vezme na sebe podobu božské bytosti </a:t>
            </a:r>
            <a:r>
              <a:rPr lang="sk-SK" sz="2200" i="1" dirty="0" err="1"/>
              <a:t>Daime</a:t>
            </a:r>
            <a:endParaRPr dirty="0"/>
          </a:p>
          <a:p>
            <a:pPr marL="457200" lvl="0" indent="-45720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itchFamily="2" charset="2"/>
              <a:buChar char="Ø"/>
            </a:pPr>
            <a:r>
              <a:rPr lang="sk-SK" sz="2200" dirty="0"/>
              <a:t>pomocí </a:t>
            </a:r>
            <a:r>
              <a:rPr lang="sk-SK" sz="2200" dirty="0" err="1"/>
              <a:t>rituálního</a:t>
            </a:r>
            <a:r>
              <a:rPr lang="sk-SK" sz="2200" dirty="0"/>
              <a:t> spojení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spirituálními</a:t>
            </a:r>
            <a:r>
              <a:rPr lang="sk-SK" sz="2200" dirty="0"/>
              <a:t> </a:t>
            </a:r>
            <a:r>
              <a:rPr lang="sk-SK" sz="2200" dirty="0" err="1"/>
              <a:t>bytostmi</a:t>
            </a:r>
            <a:r>
              <a:rPr lang="sk-SK" sz="2200" dirty="0"/>
              <a:t> je </a:t>
            </a:r>
            <a:r>
              <a:rPr lang="sk-SK" sz="2200" dirty="0" err="1"/>
              <a:t>účastníkům</a:t>
            </a:r>
            <a:r>
              <a:rPr lang="sk-SK" sz="2200" dirty="0"/>
              <a:t> </a:t>
            </a:r>
            <a:r>
              <a:rPr lang="sk-SK" sz="2200" dirty="0" err="1"/>
              <a:t>vyvolán</a:t>
            </a:r>
            <a:r>
              <a:rPr lang="sk-SK" sz="2200" dirty="0"/>
              <a:t> pocit učení, </a:t>
            </a:r>
            <a:r>
              <a:rPr lang="sk-SK" sz="2200" dirty="0" err="1"/>
              <a:t>léčení</a:t>
            </a:r>
            <a:r>
              <a:rPr lang="sk-SK" sz="2200" dirty="0"/>
              <a:t>, </a:t>
            </a:r>
            <a:r>
              <a:rPr lang="sk-SK" sz="2200" dirty="0" err="1"/>
              <a:t>povzbuzení</a:t>
            </a:r>
            <a:r>
              <a:rPr lang="sk-SK" sz="2200" dirty="0"/>
              <a:t> a </a:t>
            </a:r>
            <a:r>
              <a:rPr lang="sk-SK" sz="2200" dirty="0" err="1"/>
              <a:t>duchovního</a:t>
            </a:r>
            <a:r>
              <a:rPr lang="sk-SK" sz="2200" dirty="0"/>
              <a:t> </a:t>
            </a:r>
            <a:r>
              <a:rPr lang="sk-SK" sz="2200" dirty="0" err="1"/>
              <a:t>růstu</a:t>
            </a:r>
            <a:endParaRPr dirty="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</a:pPr>
            <a:r>
              <a:rPr lang="sk-SK" b="1"/>
              <a:t>MODERNÍ VYUŽITÍ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42" name="Google Shape;142;p5" descr="Obrázok, na ktorom je strom, osoba, muž, vonkajšie&#10;&#10;Automaticky generovaný popi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5004426" y="2587625"/>
            <a:ext cx="6223961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25450" algn="just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ingdings" pitchFamily="2" charset="2"/>
              <a:buChar char="Ø"/>
            </a:pPr>
            <a:r>
              <a:rPr lang="sk-SK" sz="2100" dirty="0"/>
              <a:t>centrum </a:t>
            </a:r>
            <a:r>
              <a:rPr lang="sk-SK" sz="2100" dirty="0" err="1"/>
              <a:t>Takiwasi</a:t>
            </a:r>
            <a:endParaRPr sz="2100" dirty="0"/>
          </a:p>
          <a:p>
            <a:pPr marL="457200" lvl="0" indent="-42545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ingdings" pitchFamily="2" charset="2"/>
              <a:buChar char="Ø"/>
            </a:pPr>
            <a:r>
              <a:rPr lang="sk-SK" sz="2100" dirty="0" err="1"/>
              <a:t>ayahuaska</a:t>
            </a:r>
            <a:r>
              <a:rPr lang="sk-SK" sz="2100" dirty="0"/>
              <a:t> </a:t>
            </a:r>
            <a:r>
              <a:rPr lang="sk-SK" sz="2100" dirty="0" err="1"/>
              <a:t>slouží</a:t>
            </a:r>
            <a:r>
              <a:rPr lang="sk-SK" sz="2100" dirty="0"/>
              <a:t> </a:t>
            </a:r>
            <a:r>
              <a:rPr lang="sk-SK" sz="2100" dirty="0" err="1"/>
              <a:t>jako</a:t>
            </a:r>
            <a:r>
              <a:rPr lang="sk-SK" sz="2100" dirty="0"/>
              <a:t> diagnostický </a:t>
            </a:r>
            <a:r>
              <a:rPr lang="sk-SK" sz="2100" dirty="0" err="1"/>
              <a:t>prostředek</a:t>
            </a:r>
            <a:endParaRPr sz="2100" dirty="0"/>
          </a:p>
          <a:p>
            <a:pPr marL="457200" lvl="0" indent="-42545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ingdings" pitchFamily="2" charset="2"/>
              <a:buChar char="Ø"/>
            </a:pPr>
            <a:r>
              <a:rPr lang="sk-SK" sz="2100" dirty="0"/>
              <a:t>každý pacient absolvuje </a:t>
            </a:r>
            <a:r>
              <a:rPr lang="sk-SK" sz="2100" dirty="0" err="1"/>
              <a:t>přibližně</a:t>
            </a:r>
            <a:r>
              <a:rPr lang="sk-SK" sz="2100" dirty="0"/>
              <a:t> 25 </a:t>
            </a:r>
            <a:r>
              <a:rPr lang="sk-SK" sz="2100" dirty="0" err="1"/>
              <a:t>sezení</a:t>
            </a:r>
            <a:endParaRPr sz="2100" dirty="0"/>
          </a:p>
          <a:p>
            <a:pPr marL="457200" lvl="0" indent="-42545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ingdings" pitchFamily="2" charset="2"/>
              <a:buChar char="Ø"/>
            </a:pPr>
            <a:r>
              <a:rPr lang="sk-SK" sz="2100" dirty="0" err="1"/>
              <a:t>sezení</a:t>
            </a:r>
            <a:r>
              <a:rPr lang="sk-SK" sz="2100" dirty="0"/>
              <a:t> </a:t>
            </a:r>
            <a:r>
              <a:rPr lang="sk-SK" sz="2100" dirty="0" err="1"/>
              <a:t>jsou</a:t>
            </a:r>
            <a:r>
              <a:rPr lang="sk-SK" sz="2100" dirty="0"/>
              <a:t> </a:t>
            </a:r>
            <a:r>
              <a:rPr lang="sk-SK" sz="2100" dirty="0" err="1"/>
              <a:t>mnohem</a:t>
            </a:r>
            <a:r>
              <a:rPr lang="sk-SK" sz="2100" dirty="0"/>
              <a:t> </a:t>
            </a:r>
            <a:r>
              <a:rPr lang="sk-SK" sz="2100" dirty="0" err="1"/>
              <a:t>delší</a:t>
            </a:r>
            <a:r>
              <a:rPr lang="sk-SK" sz="2100" dirty="0"/>
              <a:t> a </a:t>
            </a:r>
            <a:r>
              <a:rPr lang="sk-SK" sz="2100" dirty="0" err="1"/>
              <a:t>intenzivnější</a:t>
            </a:r>
            <a:endParaRPr lang="sk-SK" sz="2100" dirty="0"/>
          </a:p>
          <a:p>
            <a:pPr marL="457200" lvl="0" indent="-425450" algn="just" rtl="0">
              <a:lnSpc>
                <a:spcPct val="91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Wingdings" pitchFamily="2" charset="2"/>
              <a:buChar char="Ø"/>
            </a:pPr>
            <a:r>
              <a:rPr lang="sk-SK" sz="2100" dirty="0" err="1"/>
              <a:t>pozornost</a:t>
            </a:r>
            <a:r>
              <a:rPr lang="sk-SK" sz="2100" dirty="0"/>
              <a:t> je </a:t>
            </a:r>
            <a:r>
              <a:rPr lang="sk-SK" sz="2100" dirty="0" err="1"/>
              <a:t>zaměřena</a:t>
            </a:r>
            <a:r>
              <a:rPr lang="sk-SK" sz="2100" dirty="0"/>
              <a:t> </a:t>
            </a:r>
            <a:r>
              <a:rPr lang="sk-SK" sz="2100" dirty="0" err="1"/>
              <a:t>především</a:t>
            </a:r>
            <a:r>
              <a:rPr lang="sk-SK" sz="2100" dirty="0"/>
              <a:t> na </a:t>
            </a:r>
            <a:r>
              <a:rPr lang="sk-SK" sz="2100" dirty="0" err="1"/>
              <a:t>léčbu</a:t>
            </a:r>
            <a:r>
              <a:rPr lang="sk-SK" sz="2100" dirty="0"/>
              <a:t> pacienta </a:t>
            </a:r>
            <a:r>
              <a:rPr lang="sk-SK" sz="2100" i="1" dirty="0"/>
              <a:t>(v </a:t>
            </a:r>
            <a:r>
              <a:rPr lang="sk-SK" sz="2100" i="1" dirty="0" err="1"/>
              <a:t>tradičním</a:t>
            </a:r>
            <a:r>
              <a:rPr lang="sk-SK" sz="2100" i="1" dirty="0"/>
              <a:t> </a:t>
            </a:r>
            <a:r>
              <a:rPr lang="sk-SK" sz="2100" i="1" dirty="0" err="1"/>
              <a:t>pojetí</a:t>
            </a:r>
            <a:r>
              <a:rPr lang="sk-SK" sz="2100" i="1" dirty="0"/>
              <a:t> je to </a:t>
            </a:r>
            <a:r>
              <a:rPr lang="sk-SK" sz="2100" i="1" dirty="0" err="1"/>
              <a:t>návštěva</a:t>
            </a:r>
            <a:r>
              <a:rPr lang="sk-SK" sz="2100" i="1" dirty="0"/>
              <a:t> „</a:t>
            </a:r>
            <a:r>
              <a:rPr lang="sk-SK" sz="2100" i="1" dirty="0" err="1"/>
              <a:t>jiných</a:t>
            </a:r>
            <a:r>
              <a:rPr lang="sk-SK" sz="2100" i="1" dirty="0"/>
              <a:t> </a:t>
            </a:r>
            <a:r>
              <a:rPr lang="sk-SK" sz="2100" i="1" dirty="0" err="1"/>
              <a:t>světů</a:t>
            </a:r>
            <a:r>
              <a:rPr lang="sk-SK" sz="2100" i="1" dirty="0"/>
              <a:t>")</a:t>
            </a:r>
            <a:endParaRPr sz="21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50" name="Google Shape;15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0" y="4079651"/>
            <a:ext cx="12192000" cy="1644556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961644" y="4675366"/>
            <a:ext cx="10268712" cy="84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Libre Franklin"/>
              <a:buNone/>
            </a:pPr>
            <a:r>
              <a:rPr lang="sk-SK" sz="4200" dirty="0">
                <a:solidFill>
                  <a:srgbClr val="FFFFFF"/>
                </a:solidFill>
              </a:rPr>
              <a:t>RITUÁL - OBECNÝ PRŮBĚH/ EMPIRICKÁ DATA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Libre Franklin"/>
              <a:buNone/>
            </a:pPr>
            <a:r>
              <a:rPr lang="sk-SK" sz="6100"/>
              <a:t>PŘÍPRAVA NA RITUÁL - OBECNĚ</a:t>
            </a:r>
            <a:endParaRPr sz="6100"/>
          </a:p>
        </p:txBody>
      </p:sp>
      <p:sp>
        <p:nvSpPr>
          <p:cNvPr id="159" name="Google Shape;159;p7"/>
          <p:cNvSpPr/>
          <p:nvPr/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25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/>
              <a:t>vedené </a:t>
            </a:r>
            <a:r>
              <a:rPr lang="sk-SK" dirty="0" err="1"/>
              <a:t>šamanem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rituální</a:t>
            </a:r>
            <a:r>
              <a:rPr lang="sk-SK" dirty="0"/>
              <a:t> </a:t>
            </a:r>
            <a:r>
              <a:rPr lang="sk-SK" dirty="0" err="1"/>
              <a:t>příprava</a:t>
            </a:r>
            <a:r>
              <a:rPr lang="sk-SK" dirty="0"/>
              <a:t>: </a:t>
            </a:r>
            <a:r>
              <a:rPr lang="sk-SK" dirty="0" err="1"/>
              <a:t>vykuřování</a:t>
            </a:r>
            <a:r>
              <a:rPr lang="sk-SK" dirty="0"/>
              <a:t> </a:t>
            </a:r>
            <a:r>
              <a:rPr lang="sk-SK" dirty="0" err="1"/>
              <a:t>prostoru</a:t>
            </a:r>
            <a:r>
              <a:rPr lang="sk-SK" dirty="0"/>
              <a:t> a </a:t>
            </a:r>
            <a:r>
              <a:rPr lang="sk-SK" dirty="0" err="1"/>
              <a:t>nástrojů</a:t>
            </a:r>
            <a:r>
              <a:rPr lang="sk-SK" dirty="0"/>
              <a:t> </a:t>
            </a:r>
            <a:r>
              <a:rPr lang="sk-SK" dirty="0" err="1"/>
              <a:t>tabákem</a:t>
            </a:r>
            <a:r>
              <a:rPr lang="sk-SK" dirty="0"/>
              <a:t> </a:t>
            </a:r>
            <a:r>
              <a:rPr lang="sk-SK" i="1" dirty="0" err="1"/>
              <a:t>mapacha</a:t>
            </a:r>
            <a:r>
              <a:rPr lang="sk-SK" i="1" dirty="0"/>
              <a:t> </a:t>
            </a:r>
            <a:r>
              <a:rPr lang="sk-SK" dirty="0"/>
              <a:t>(</a:t>
            </a:r>
            <a:r>
              <a:rPr lang="sk-SK" dirty="0" err="1"/>
              <a:t>posvátná</a:t>
            </a:r>
            <a:r>
              <a:rPr lang="sk-SK" dirty="0"/>
              <a:t> </a:t>
            </a:r>
            <a:r>
              <a:rPr lang="sk-SK" dirty="0" err="1"/>
              <a:t>rostlina</a:t>
            </a:r>
            <a:r>
              <a:rPr lang="sk-SK" dirty="0"/>
              <a:t>)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příprava</a:t>
            </a:r>
            <a:r>
              <a:rPr lang="sk-SK" dirty="0"/>
              <a:t> </a:t>
            </a:r>
            <a:r>
              <a:rPr lang="sk-SK" dirty="0" err="1"/>
              <a:t>účastníků</a:t>
            </a:r>
            <a:r>
              <a:rPr lang="sk-SK" dirty="0"/>
              <a:t>: </a:t>
            </a:r>
            <a:r>
              <a:rPr lang="sk-SK" dirty="0" err="1"/>
              <a:t>dietní</a:t>
            </a:r>
            <a:r>
              <a:rPr lang="sk-SK" dirty="0"/>
              <a:t> </a:t>
            </a:r>
            <a:r>
              <a:rPr lang="sk-SK" dirty="0" err="1"/>
              <a:t>omezení</a:t>
            </a:r>
            <a:r>
              <a:rPr lang="sk-SK" dirty="0"/>
              <a:t> (</a:t>
            </a:r>
            <a:r>
              <a:rPr lang="sk-SK" dirty="0" err="1"/>
              <a:t>rituální</a:t>
            </a:r>
            <a:r>
              <a:rPr lang="sk-SK" dirty="0"/>
              <a:t> i praktický význam), </a:t>
            </a:r>
            <a:r>
              <a:rPr lang="sk-SK" dirty="0" err="1"/>
              <a:t>meditace</a:t>
            </a:r>
            <a:r>
              <a:rPr lang="sk-SK" dirty="0"/>
              <a:t>, </a:t>
            </a:r>
            <a:r>
              <a:rPr lang="sk-SK" dirty="0" err="1"/>
              <a:t>setkání</a:t>
            </a:r>
            <a:r>
              <a:rPr lang="sk-SK" dirty="0"/>
              <a:t> a </a:t>
            </a:r>
            <a:r>
              <a:rPr lang="sk-SK" dirty="0" err="1"/>
              <a:t>sblížení</a:t>
            </a:r>
            <a:r>
              <a:rPr lang="sk-SK" dirty="0"/>
              <a:t> s </a:t>
            </a:r>
            <a:r>
              <a:rPr lang="sk-SK" dirty="0" err="1"/>
              <a:t>ostatními</a:t>
            </a:r>
            <a:r>
              <a:rPr lang="sk-SK" dirty="0"/>
              <a:t> </a:t>
            </a:r>
            <a:r>
              <a:rPr lang="sk-SK" dirty="0" err="1"/>
              <a:t>účastníky</a:t>
            </a:r>
            <a:r>
              <a:rPr lang="sk-SK" dirty="0"/>
              <a:t> rituálu a </a:t>
            </a:r>
            <a:r>
              <a:rPr lang="sk-SK" dirty="0" err="1"/>
              <a:t>šamanem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90"/>
              <a:buFont typeface="Libre Franklin"/>
              <a:buNone/>
            </a:pPr>
            <a:r>
              <a:rPr lang="sk-SK" sz="5490"/>
              <a:t>PŘÍPRAVA NA RITUÁL - ROZHOVOR</a:t>
            </a:r>
            <a:endParaRPr sz="5490"/>
          </a:p>
        </p:txBody>
      </p:sp>
      <p:sp>
        <p:nvSpPr>
          <p:cNvPr id="167" name="Google Shape;167;p8"/>
          <p:cNvSpPr/>
          <p:nvPr/>
        </p:nvSpPr>
        <p:spPr>
          <a:xfrm>
            <a:off x="1525" y="2018600"/>
            <a:ext cx="12189000" cy="419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25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457200" lvl="0" indent="-45720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/>
              <a:t>narátor: </a:t>
            </a:r>
            <a:r>
              <a:rPr lang="sk-SK" dirty="0" err="1"/>
              <a:t>snori</a:t>
            </a:r>
            <a:r>
              <a:rPr lang="sk-SK" dirty="0"/>
              <a:t>, </a:t>
            </a:r>
            <a:r>
              <a:rPr lang="sk-SK" dirty="0" err="1"/>
              <a:t>věk</a:t>
            </a:r>
            <a:r>
              <a:rPr lang="sk-SK" dirty="0"/>
              <a:t> 34 let, rozhovor z 11. 12. 2020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kromě</a:t>
            </a:r>
            <a:r>
              <a:rPr lang="sk-SK" dirty="0"/>
              <a:t> </a:t>
            </a:r>
            <a:r>
              <a:rPr lang="sk-SK" dirty="0" err="1"/>
              <a:t>týdenní</a:t>
            </a:r>
            <a:r>
              <a:rPr lang="sk-SK" dirty="0"/>
              <a:t> </a:t>
            </a:r>
            <a:r>
              <a:rPr lang="sk-SK" dirty="0" err="1"/>
              <a:t>diety</a:t>
            </a:r>
            <a:r>
              <a:rPr lang="sk-SK" dirty="0"/>
              <a:t> a </a:t>
            </a:r>
            <a:r>
              <a:rPr lang="sk-SK" dirty="0" err="1"/>
              <a:t>meditace</a:t>
            </a:r>
            <a:r>
              <a:rPr lang="sk-SK" dirty="0"/>
              <a:t> (trávení času sám) </a:t>
            </a:r>
            <a:r>
              <a:rPr lang="sk-SK" dirty="0" err="1"/>
              <a:t>zmiňuje</a:t>
            </a:r>
            <a:r>
              <a:rPr lang="sk-SK" dirty="0"/>
              <a:t> </a:t>
            </a:r>
            <a:r>
              <a:rPr lang="sk-SK" dirty="0" err="1"/>
              <a:t>přípravu</a:t>
            </a:r>
            <a:r>
              <a:rPr lang="sk-SK" dirty="0"/>
              <a:t> </a:t>
            </a:r>
            <a:r>
              <a:rPr lang="sk-SK" dirty="0" err="1"/>
              <a:t>otázek</a:t>
            </a:r>
            <a:r>
              <a:rPr lang="sk-SK" dirty="0"/>
              <a:t> pro duchovní entitu - </a:t>
            </a:r>
            <a:r>
              <a:rPr lang="sk-SK" dirty="0" err="1"/>
              <a:t>uvědomění</a:t>
            </a:r>
            <a:r>
              <a:rPr lang="sk-SK" dirty="0"/>
              <a:t> si </a:t>
            </a:r>
            <a:r>
              <a:rPr lang="sk-SK" dirty="0" err="1"/>
              <a:t>důležitých</a:t>
            </a:r>
            <a:r>
              <a:rPr lang="sk-SK" dirty="0"/>
              <a:t> </a:t>
            </a:r>
            <a:r>
              <a:rPr lang="sk-SK" dirty="0" err="1"/>
              <a:t>věcí</a:t>
            </a:r>
            <a:endParaRPr dirty="0"/>
          </a:p>
          <a:p>
            <a:pPr marL="0" lvl="0" indent="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sk-SK" b="1" i="1" dirty="0"/>
              <a:t>…”</a:t>
            </a:r>
            <a:r>
              <a:rPr lang="sk-SK" b="1" i="1" dirty="0" err="1"/>
              <a:t>když</a:t>
            </a:r>
            <a:r>
              <a:rPr lang="sk-SK" b="1" i="1" dirty="0"/>
              <a:t> </a:t>
            </a:r>
            <a:r>
              <a:rPr lang="sk-SK" b="1" i="1" dirty="0" err="1"/>
              <a:t>tě</a:t>
            </a:r>
            <a:r>
              <a:rPr lang="sk-SK" b="1" i="1" dirty="0"/>
              <a:t> </a:t>
            </a:r>
            <a:r>
              <a:rPr lang="sk-SK" b="1" i="1" dirty="0" err="1"/>
              <a:t>čeká</a:t>
            </a:r>
            <a:r>
              <a:rPr lang="sk-SK" b="1" i="1" dirty="0"/>
              <a:t> </a:t>
            </a:r>
            <a:r>
              <a:rPr lang="sk-SK" b="1" i="1" dirty="0" err="1"/>
              <a:t>setkání</a:t>
            </a:r>
            <a:r>
              <a:rPr lang="sk-SK" b="1" i="1" dirty="0"/>
              <a:t> s </a:t>
            </a:r>
            <a:r>
              <a:rPr lang="sk-SK" b="1" i="1" dirty="0" err="1"/>
              <a:t>takovouhle</a:t>
            </a:r>
            <a:r>
              <a:rPr lang="sk-SK" b="1" i="1" dirty="0"/>
              <a:t> </a:t>
            </a:r>
            <a:r>
              <a:rPr lang="sk-SK" b="1" i="1" dirty="0" err="1"/>
              <a:t>věcí</a:t>
            </a:r>
            <a:r>
              <a:rPr lang="sk-SK" b="1" i="1" dirty="0"/>
              <a:t>, tak </a:t>
            </a:r>
            <a:r>
              <a:rPr lang="sk-SK" b="1" i="1" dirty="0" err="1"/>
              <a:t>zjistíš</a:t>
            </a:r>
            <a:r>
              <a:rPr lang="sk-SK" b="1" i="1" dirty="0"/>
              <a:t> že na </a:t>
            </a:r>
            <a:r>
              <a:rPr lang="sk-SK" b="1" i="1" dirty="0" err="1"/>
              <a:t>spoustu</a:t>
            </a:r>
            <a:r>
              <a:rPr lang="sk-SK" b="1" i="1" dirty="0"/>
              <a:t> </a:t>
            </a:r>
            <a:r>
              <a:rPr lang="sk-SK" b="1" i="1" dirty="0" err="1"/>
              <a:t>otázek</a:t>
            </a:r>
            <a:r>
              <a:rPr lang="sk-SK" b="1" i="1" dirty="0"/>
              <a:t>  tu </a:t>
            </a:r>
            <a:r>
              <a:rPr lang="sk-SK" b="1" i="1" dirty="0" err="1"/>
              <a:t>odpověď</a:t>
            </a:r>
            <a:r>
              <a:rPr lang="sk-SK" b="1" i="1" dirty="0"/>
              <a:t> už dávno znáš”...</a:t>
            </a:r>
            <a:endParaRPr dirty="0"/>
          </a:p>
          <a:p>
            <a:pPr marL="457200" lvl="0" indent="-457200" algn="l" rtl="0">
              <a:lnSpc>
                <a:spcPct val="9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třicet</a:t>
            </a:r>
            <a:r>
              <a:rPr lang="sk-SK" dirty="0"/>
              <a:t> </a:t>
            </a:r>
            <a:r>
              <a:rPr lang="sk-SK" dirty="0" err="1"/>
              <a:t>účastníků</a:t>
            </a:r>
            <a:r>
              <a:rPr lang="sk-SK" dirty="0"/>
              <a:t>, celodenní </a:t>
            </a:r>
            <a:r>
              <a:rPr lang="sk-SK" dirty="0" err="1"/>
              <a:t>seznámení</a:t>
            </a:r>
            <a:r>
              <a:rPr lang="sk-SK" dirty="0"/>
              <a:t>, </a:t>
            </a:r>
            <a:r>
              <a:rPr lang="sk-SK" dirty="0" err="1"/>
              <a:t>komunikace</a:t>
            </a:r>
            <a:r>
              <a:rPr lang="sk-SK" dirty="0"/>
              <a:t>, </a:t>
            </a:r>
            <a:r>
              <a:rPr lang="sk-SK" dirty="0" err="1"/>
              <a:t>střílení</a:t>
            </a:r>
            <a:r>
              <a:rPr lang="sk-SK" dirty="0"/>
              <a:t> z luku, rituál rape (</a:t>
            </a:r>
            <a:r>
              <a:rPr lang="sk-SK" dirty="0" err="1"/>
              <a:t>směs</a:t>
            </a:r>
            <a:r>
              <a:rPr lang="sk-SK" dirty="0"/>
              <a:t> </a:t>
            </a:r>
            <a:r>
              <a:rPr lang="sk-SK" dirty="0" err="1"/>
              <a:t>popelu</a:t>
            </a:r>
            <a:r>
              <a:rPr lang="sk-SK" dirty="0"/>
              <a:t> a </a:t>
            </a:r>
            <a:r>
              <a:rPr lang="sk-SK" dirty="0" err="1"/>
              <a:t>bylin</a:t>
            </a:r>
            <a:r>
              <a:rPr lang="sk-SK" dirty="0"/>
              <a:t>)...</a:t>
            </a:r>
            <a:endParaRPr dirty="0"/>
          </a:p>
          <a:p>
            <a:pPr marL="457200" lvl="0" indent="-292100" algn="l" rtl="0">
              <a:lnSpc>
                <a:spcPct val="91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</a:pPr>
            <a:r>
              <a:rPr lang="sk-SK"/>
              <a:t>PRŮBĚH RITUÁLU - OBECNĚ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25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začátek</a:t>
            </a:r>
            <a:r>
              <a:rPr lang="sk-SK" dirty="0"/>
              <a:t> rituálu po západu </a:t>
            </a:r>
            <a:r>
              <a:rPr lang="sk-SK" dirty="0" err="1"/>
              <a:t>slunce</a:t>
            </a:r>
            <a:r>
              <a:rPr lang="sk-SK" dirty="0"/>
              <a:t>, </a:t>
            </a:r>
            <a:r>
              <a:rPr lang="sk-SK" dirty="0" err="1"/>
              <a:t>kromě</a:t>
            </a:r>
            <a:r>
              <a:rPr lang="sk-SK" dirty="0"/>
              <a:t> šamana </a:t>
            </a:r>
            <a:r>
              <a:rPr lang="sk-SK" dirty="0" err="1"/>
              <a:t>nikdo</a:t>
            </a:r>
            <a:r>
              <a:rPr lang="sk-SK" dirty="0"/>
              <a:t> </a:t>
            </a:r>
            <a:r>
              <a:rPr lang="sk-SK" dirty="0" err="1"/>
              <a:t>nemluví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/>
              <a:t>šaman vede rituál, </a:t>
            </a:r>
            <a:r>
              <a:rPr lang="sk-SK" dirty="0" err="1"/>
              <a:t>podání</a:t>
            </a:r>
            <a:r>
              <a:rPr lang="sk-SK" dirty="0"/>
              <a:t> odvaru </a:t>
            </a:r>
            <a:r>
              <a:rPr lang="sk-SK" dirty="0" err="1"/>
              <a:t>Ayahuaska</a:t>
            </a:r>
            <a:r>
              <a:rPr lang="sk-SK" dirty="0"/>
              <a:t>, </a:t>
            </a:r>
            <a:r>
              <a:rPr lang="sk-SK" dirty="0" err="1"/>
              <a:t>společné</a:t>
            </a:r>
            <a:r>
              <a:rPr lang="sk-SK" dirty="0"/>
              <a:t> vypití, </a:t>
            </a:r>
            <a:r>
              <a:rPr lang="sk-SK" dirty="0" err="1"/>
              <a:t>dohled</a:t>
            </a:r>
            <a:r>
              <a:rPr lang="sk-SK" dirty="0"/>
              <a:t> nad </a:t>
            </a:r>
            <a:r>
              <a:rPr lang="sk-SK" dirty="0" err="1"/>
              <a:t>účastníky</a:t>
            </a:r>
            <a:r>
              <a:rPr lang="sk-SK" dirty="0"/>
              <a:t>, </a:t>
            </a:r>
            <a:r>
              <a:rPr lang="sk-SK" dirty="0" err="1"/>
              <a:t>rituální</a:t>
            </a:r>
            <a:r>
              <a:rPr lang="sk-SK" dirty="0"/>
              <a:t> </a:t>
            </a:r>
            <a:r>
              <a:rPr lang="sk-SK" dirty="0" err="1"/>
              <a:t>zpěv</a:t>
            </a:r>
            <a:r>
              <a:rPr lang="sk-SK" dirty="0"/>
              <a:t> a hudba, </a:t>
            </a:r>
            <a:r>
              <a:rPr lang="sk-SK" dirty="0" err="1"/>
              <a:t>kouření</a:t>
            </a:r>
            <a:r>
              <a:rPr lang="sk-SK" dirty="0"/>
              <a:t> </a:t>
            </a:r>
            <a:r>
              <a:rPr lang="sk-SK" dirty="0" err="1"/>
              <a:t>tabáku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/>
              <a:t>fyzická a </a:t>
            </a:r>
            <a:r>
              <a:rPr lang="sk-SK" dirty="0" err="1"/>
              <a:t>spirituální</a:t>
            </a:r>
            <a:r>
              <a:rPr lang="sk-SK" dirty="0"/>
              <a:t> rovina </a:t>
            </a:r>
            <a:r>
              <a:rPr lang="sk-SK" dirty="0" err="1"/>
              <a:t>Ayahuasky</a:t>
            </a:r>
            <a:endParaRPr dirty="0"/>
          </a:p>
          <a:p>
            <a:pPr marL="457200" lvl="0" indent="-457200" algn="just" rtl="0">
              <a:lnSpc>
                <a:spcPct val="101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ingdings" pitchFamily="2" charset="2"/>
              <a:buChar char="Ø"/>
            </a:pPr>
            <a:r>
              <a:rPr lang="sk-SK" dirty="0" err="1"/>
              <a:t>důraz</a:t>
            </a:r>
            <a:r>
              <a:rPr lang="sk-SK" dirty="0"/>
              <a:t> na </a:t>
            </a:r>
            <a:r>
              <a:rPr lang="sk-SK" dirty="0" err="1"/>
              <a:t>otevřenost</a:t>
            </a:r>
            <a:r>
              <a:rPr lang="sk-SK" dirty="0"/>
              <a:t> a </a:t>
            </a:r>
            <a:r>
              <a:rPr lang="sk-SK" dirty="0" err="1"/>
              <a:t>upřímnost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rgbClr val="000000"/>
      </a:dk1>
      <a:lt1>
        <a:srgbClr val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xtaposeVTI">
  <a:themeElements>
    <a:clrScheme name="Juxtapose">
      <a:dk1>
        <a:srgbClr val="000000"/>
      </a:dk1>
      <a:lt1>
        <a:srgbClr val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Širokoúhlá obrazovka</PresentationFormat>
  <Paragraphs>87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Libre Franklin</vt:lpstr>
      <vt:lpstr>Noto Sans Symbols</vt:lpstr>
      <vt:lpstr>Wingdings</vt:lpstr>
      <vt:lpstr>Libre Franklin Thin</vt:lpstr>
      <vt:lpstr>Arial</vt:lpstr>
      <vt:lpstr>JuxtaposeVTI</vt:lpstr>
      <vt:lpstr>JuxtaposeVTI</vt:lpstr>
      <vt:lpstr>AYAHUASKA </vt:lpstr>
      <vt:lpstr>AYAHUASKA</vt:lpstr>
      <vt:lpstr>TRADIČNÍ UŽÍVANÍ DOMORODÝMI KMENY</vt:lpstr>
      <vt:lpstr>KŘESŤANSKÉ UŽÍVANÍ</vt:lpstr>
      <vt:lpstr>MODERNÍ VYUŽITÍ</vt:lpstr>
      <vt:lpstr>RITUÁL - OBECNÝ PRŮBĚH/ EMPIRICKÁ DATA</vt:lpstr>
      <vt:lpstr>PŘÍPRAVA NA RITUÁL - OBECNĚ</vt:lpstr>
      <vt:lpstr>PŘÍPRAVA NA RITUÁL - ROZHOVOR</vt:lpstr>
      <vt:lpstr>PRŮBĚH RITUÁLU - OBECNĚ</vt:lpstr>
      <vt:lpstr>PRŮBĚH RITUÁLU - ROZHOVOR</vt:lpstr>
      <vt:lpstr>DŮSLEDKY RITUÁLU - OBECNĚ</vt:lpstr>
      <vt:lpstr>DŮSLEDKY RITUÁLU - ROZHOVOR</vt:lpstr>
      <vt:lpstr>ZÁVĚR</vt:lpstr>
      <vt:lpstr>Prezentace aplikace PowerPoint</vt:lpstr>
      <vt:lpstr>SEZNAM POUŽITÝCH ZDROJŮ</vt:lpstr>
      <vt:lpstr>SEZNAM POUŽITÝCH ZDROJŮ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AYAHUASKA </dc:title>
  <dc:creator>Vallušová Eva</dc:creator>
  <cp:lastModifiedBy>Kokaisl Petr</cp:lastModifiedBy>
  <cp:revision>3</cp:revision>
  <dcterms:created xsi:type="dcterms:W3CDTF">2020-12-15T02:30:27Z</dcterms:created>
  <dcterms:modified xsi:type="dcterms:W3CDTF">2024-05-19T15:53:26Z</dcterms:modified>
</cp:coreProperties>
</file>