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7" r:id="rId5"/>
    <p:sldId id="269" r:id="rId6"/>
    <p:sldId id="272" r:id="rId7"/>
    <p:sldId id="273" r:id="rId8"/>
    <p:sldId id="274" r:id="rId9"/>
    <p:sldId id="275" r:id="rId10"/>
    <p:sldId id="276" r:id="rId11"/>
    <p:sldId id="257" r:id="rId12"/>
    <p:sldId id="258" r:id="rId13"/>
    <p:sldId id="259" r:id="rId14"/>
    <p:sldId id="260" r:id="rId15"/>
    <p:sldId id="261" r:id="rId16"/>
    <p:sldId id="262" r:id="rId17"/>
    <p:sldId id="266" r:id="rId18"/>
    <p:sldId id="263" r:id="rId19"/>
    <p:sldId id="264" r:id="rId20"/>
    <p:sldId id="278" r:id="rId21"/>
    <p:sldId id="265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51F4B-CDCE-5ACC-6A3E-9AFD5CF5701B}" v="16" dt="2020-11-23T21:26:07.413"/>
    <p1510:client id="{259C736F-DF4F-25D8-6280-2C47CD51906A}" v="42" dt="2020-11-12T19:34:15.488"/>
    <p1510:client id="{5D14198F-E590-997E-5E88-8CC290BBEC3C}" v="1" dt="2020-11-22T08:13:48.801"/>
    <p1510:client id="{5EB61EDD-93B6-46D1-B174-B619BC9B7618}" v="1055" dt="2020-11-22T03:32:06.303"/>
    <p1510:client id="{72920B11-58D6-A281-451A-E6D58280274E}" v="2161" dt="2020-11-23T02:10:09.303"/>
    <p1510:client id="{876B4C7A-3028-A21B-79A9-EE23F53C5D15}" v="78" dt="2020-11-22T08:19:45.762"/>
    <p1510:client id="{ACFE9710-7A2C-DF20-D970-513BCB61A701}" v="625" dt="2020-11-22T06:22:34.186"/>
    <p1510:client id="{BB031A1A-0192-4A5A-9A7E-FA92809138FB}" v="1312" dt="2020-11-23T14:46:18.103"/>
    <p1510:client id="{EF863F62-57F0-EDEF-E270-4F26BA7F73BF}" v="569" dt="2020-11-22T08:13:00.806"/>
    <p1510:client id="{F804CCDD-59D6-DBC3-FFA1-808D07340C2E}" v="65" dt="2020-11-23T21:52:56.448"/>
    <p1510:client id="{FAA505FD-3CA1-6035-016C-1B46BDFB86BD}" v="42" dt="2020-11-23T20:42:53.368"/>
    <p1510:client id="{FC5C7E37-FBDB-04F1-64FE-3960FD04BA55}" v="200" dt="2020-11-23T21:50:40.398"/>
    <p1510:client id="{FF50D205-5ED7-412B-B449-ECAF6C0B68D7}" v="5902" dt="2020-11-21T23:09:1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5/19/2024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898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36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theonation.com/blog/ayahuasca-ceremony-preparation-diet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dz.cz/p_skupina/neurobiologie-psychedelik-drog-a-zavislosti/?fbclid=IwAR2i3H7ap5ed8pvEdJhagdGMgYTssDBba5Wc-0EoZK7SmvnwEoitFZ4AQEc" TargetMode="External"/><Relationship Id="rId2" Type="http://schemas.openxmlformats.org/officeDocument/2006/relationships/hyperlink" Target="https://www.rehabilitace.info/zdravotni/co-je-ayahuasca-a-jake-ma-ucinky/?fbclid=IwAR0oc44SOnbZ9n_n1nMK9dY20naqKIB6wuAwavBbW0RH3oDS3LHxNeLC1f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259985105_Forbidden_Therapies_Santo_Daime_Ayahuasca_and_the_Prohibition_of_Entheogens_in_Western_Society" TargetMode="External"/><Relationship Id="rId4" Type="http://schemas.openxmlformats.org/officeDocument/2006/relationships/hyperlink" Target="https://www.nudz.cz/v-nudz-prave-probiha-prvni-cesky-vyzkum-ucinku-psychedelickych-drog-na-lidi-za-poslednich-40-let/?fbclid=IwAR1WAFBhnkxD9n97TSnTherRoqYTGPNhLO13zIjOCSJnpZb-DeT2bUNyZP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err="1">
                <a:cs typeface="Calibri Light"/>
              </a:rPr>
              <a:t>Ayahuasca</a:t>
            </a:r>
            <a:endParaRPr lang="cs-CZ" err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Adámková, </a:t>
            </a:r>
            <a:r>
              <a:rPr lang="cs-CZ" err="1">
                <a:cs typeface="Calibri"/>
              </a:rPr>
              <a:t>Hradílek</a:t>
            </a:r>
            <a:r>
              <a:rPr lang="cs-CZ">
                <a:cs typeface="Calibri"/>
              </a:rPr>
              <a:t>, </a:t>
            </a:r>
            <a:r>
              <a:rPr lang="cs-CZ" err="1">
                <a:cs typeface="Calibri"/>
              </a:rPr>
              <a:t>Růzhová</a:t>
            </a:r>
            <a:endParaRPr lang="cs-CZ" err="1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dort, tráva, stůl, vsedě&#10;&#10;Popis se vygeneroval automaticky.">
            <a:extLst>
              <a:ext uri="{FF2B5EF4-FFF2-40B4-BE49-F238E27FC236}">
                <a16:creationId xmlns:a16="http://schemas.microsoft.com/office/drawing/2014/main" id="{A683719A-A9F0-4C72-B263-30333BF89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AA7391-7ACE-496A-B9B8-1B4E8D5C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sz="4400"/>
              <a:t>Legální aspekty užívání ayahuascy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94C24-6D53-429D-8551-0B053758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Úmluva o psychotropních látkách, OSN, 1971</a:t>
            </a:r>
            <a:endParaRPr lang="cs-CZ"/>
          </a:p>
          <a:p>
            <a:pPr>
              <a:buClr>
                <a:srgbClr val="262626"/>
              </a:buClr>
            </a:pPr>
            <a:r>
              <a:rPr lang="cs-CZ" dirty="0"/>
              <a:t>Rostliny, které přirozeně obsahují DMT by neměly být kontrolovány</a:t>
            </a:r>
          </a:p>
          <a:p>
            <a:pPr>
              <a:buClr>
                <a:srgbClr val="262626"/>
              </a:buClr>
            </a:pPr>
            <a:r>
              <a:rPr lang="cs-CZ" dirty="0"/>
              <a:t>Penalizována je konzumace a držení DMT</a:t>
            </a:r>
          </a:p>
          <a:p>
            <a:pPr>
              <a:buClr>
                <a:srgbClr val="262626"/>
              </a:buClr>
            </a:pPr>
            <a:r>
              <a:rPr lang="cs-CZ" dirty="0"/>
              <a:t>Příloha 4 </a:t>
            </a:r>
            <a:r>
              <a:rPr lang="cs-CZ" dirty="0">
                <a:ea typeface="+mn-lt"/>
                <a:cs typeface="+mn-lt"/>
              </a:rPr>
              <a:t>nařízení vlády č. 463/2013 SB o seznamech návykových látek</a:t>
            </a: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/>
              <a:t>V ČR je bez zvláštního povolení držení DMT nelegální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V Brazílii a Peru je možné </a:t>
            </a:r>
            <a:r>
              <a:rPr lang="cs-CZ" err="1">
                <a:ea typeface="+mn-lt"/>
                <a:cs typeface="+mn-lt"/>
              </a:rPr>
              <a:t>legálné</a:t>
            </a:r>
            <a:r>
              <a:rPr lang="cs-CZ" dirty="0">
                <a:ea typeface="+mn-lt"/>
                <a:cs typeface="+mn-lt"/>
              </a:rPr>
              <a:t> užívat </a:t>
            </a:r>
            <a:r>
              <a:rPr lang="cs-CZ" err="1">
                <a:ea typeface="+mn-lt"/>
                <a:cs typeface="+mn-lt"/>
              </a:rPr>
              <a:t>ayahuascu</a:t>
            </a:r>
            <a:r>
              <a:rPr lang="cs-CZ" dirty="0">
                <a:ea typeface="+mn-lt"/>
                <a:cs typeface="+mn-lt"/>
              </a:rPr>
              <a:t> v rámci náboženských obřadů, v obou zemích je </a:t>
            </a:r>
            <a:r>
              <a:rPr lang="cs-CZ" err="1">
                <a:ea typeface="+mn-lt"/>
                <a:cs typeface="+mn-lt"/>
              </a:rPr>
              <a:t>ayahuasca</a:t>
            </a:r>
            <a:r>
              <a:rPr lang="cs-CZ" dirty="0">
                <a:ea typeface="+mn-lt"/>
                <a:cs typeface="+mn-lt"/>
              </a:rPr>
              <a:t> považována za kulturní dědictví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V Nizozemsku a v Novém Mexiku (USA) je užívání </a:t>
            </a:r>
            <a:r>
              <a:rPr lang="cs-CZ" err="1">
                <a:ea typeface="+mn-lt"/>
                <a:cs typeface="+mn-lt"/>
              </a:rPr>
              <a:t>ayahuascy</a:t>
            </a:r>
            <a:r>
              <a:rPr lang="cs-CZ" dirty="0">
                <a:ea typeface="+mn-lt"/>
                <a:cs typeface="+mn-lt"/>
              </a:rPr>
              <a:t> legální pouze v rámci náboženských obřadů synkretických církví jako </a:t>
            </a:r>
            <a:r>
              <a:rPr lang="cs-CZ" err="1">
                <a:ea typeface="+mn-lt"/>
                <a:cs typeface="+mn-lt"/>
              </a:rPr>
              <a:t>Santo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Daime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União</a:t>
            </a:r>
            <a:r>
              <a:rPr lang="cs-CZ" dirty="0">
                <a:ea typeface="+mn-lt"/>
                <a:cs typeface="+mn-lt"/>
              </a:rPr>
              <a:t> de </a:t>
            </a:r>
            <a:r>
              <a:rPr lang="cs-CZ" err="1">
                <a:ea typeface="+mn-lt"/>
                <a:cs typeface="+mn-lt"/>
              </a:rPr>
              <a:t>Vegetal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 err="1"/>
              <a:t>Santo</a:t>
            </a:r>
            <a:r>
              <a:rPr lang="cs-CZ" dirty="0"/>
              <a:t> </a:t>
            </a:r>
            <a:r>
              <a:rPr lang="cs-CZ" err="1"/>
              <a:t>Daime</a:t>
            </a:r>
            <a:r>
              <a:rPr lang="cs-CZ" dirty="0"/>
              <a:t> není v ČR uznaná </a:t>
            </a:r>
            <a:r>
              <a:rPr lang="cs-CZ" dirty="0">
                <a:ea typeface="+mn-lt"/>
                <a:cs typeface="+mn-lt"/>
              </a:rPr>
              <a:t>–</a:t>
            </a:r>
            <a:r>
              <a:rPr lang="cs-CZ" dirty="0"/>
              <a:t> podání </a:t>
            </a:r>
            <a:r>
              <a:rPr lang="cs-CZ" err="1"/>
              <a:t>ayahuascy</a:t>
            </a:r>
            <a:r>
              <a:rPr lang="cs-CZ" dirty="0"/>
              <a:t> není legální ani v rámci obřadů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59283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997ED32-0B68-4DE0-8E84-7C77FB718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396F33-B52B-4EC7-B563-40E534D9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Ayahuasca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ABA50-7750-4EF1-B6E4-FB26BA85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První rituál roku 2001 proveden peruánským léčitelem José </a:t>
            </a:r>
            <a:r>
              <a:rPr lang="cs-CZ" dirty="0" err="1"/>
              <a:t>Álvarezem</a:t>
            </a:r>
            <a:r>
              <a:rPr lang="cs-CZ" dirty="0"/>
              <a:t> v Jihomoravském kraji (jednomu ze svých zákazníků údajně vyléčil epilepsii)</a:t>
            </a:r>
          </a:p>
          <a:p>
            <a:pPr>
              <a:buClr>
                <a:srgbClr val="FFFFFF"/>
              </a:buClr>
            </a:pP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/>
              <a:t>V ČR se využívá hlavně v (</a:t>
            </a:r>
            <a:r>
              <a:rPr lang="cs-CZ" dirty="0" err="1"/>
              <a:t>neklinickém</a:t>
            </a:r>
            <a:r>
              <a:rPr lang="cs-CZ" dirty="0"/>
              <a:t>) terapeutickém a spirituálním kontextu</a:t>
            </a:r>
          </a:p>
          <a:p>
            <a:pPr>
              <a:buClr>
                <a:srgbClr val="262626"/>
              </a:buClr>
            </a:pP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/>
              <a:t>Nejvíce užívána v Praze a Středočeském kraji</a:t>
            </a:r>
          </a:p>
          <a:p>
            <a:pPr>
              <a:buClr>
                <a:srgbClr val="262626"/>
              </a:buClr>
            </a:pP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/>
              <a:t>Odborných studií a prací na toto téma není mnoho (i když toto číslo za poslední dobu významně roste)….......zejména kvůli ilegalitě užívání v našem prostředí</a:t>
            </a:r>
          </a:p>
          <a:p>
            <a:pPr>
              <a:buClr>
                <a:srgbClr val="262626"/>
              </a:buClr>
            </a:pPr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732019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B9AF5-0B92-4117-9FD4-75B20829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/>
              <a:t>Uživatelé v ČR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Obrázek 6" descr="Obsah obrázku osoba, muž, okno, stojící&#10;&#10;Popis se vygeneroval automaticky.">
            <a:extLst>
              <a:ext uri="{FF2B5EF4-FFF2-40B4-BE49-F238E27FC236}">
                <a16:creationId xmlns:a16="http://schemas.microsoft.com/office/drawing/2014/main" id="{552E5904-0FA9-4C8E-B90A-34C57F48B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E0C92-7CD2-4664-BDCA-5A5BA6C7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60" y="2078844"/>
            <a:ext cx="4602152" cy="35968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350"/>
              <a:t>Podle výzkumu české </a:t>
            </a:r>
            <a:r>
              <a:rPr lang="cs-CZ" sz="1350" err="1"/>
              <a:t>ayahuascové</a:t>
            </a:r>
            <a:r>
              <a:rPr lang="cs-CZ" sz="1350"/>
              <a:t> subkultury uživatelé obecně tíhnou k alternativní medicíně, astrologii a východním náboženským filosofiím</a:t>
            </a:r>
            <a:endParaRPr lang="cs-CZ" sz="135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50"/>
              <a:t>Často mají předchozí zkušenost s psychoaktivními látkami (nejčastěji marihuana, </a:t>
            </a:r>
            <a:r>
              <a:rPr lang="cs-CZ" sz="1350" err="1"/>
              <a:t>psilocybin</a:t>
            </a:r>
            <a:r>
              <a:rPr lang="cs-CZ" sz="1350"/>
              <a:t> nebo LSD)</a:t>
            </a:r>
            <a:endParaRPr lang="cs-CZ" sz="135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50"/>
              <a:t>Středoškolsky a vysokoškolsky vzdělaní lidé</a:t>
            </a:r>
            <a:endParaRPr lang="cs-CZ" sz="135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50"/>
              <a:t>Ekonomicky relativně zajištění lidé (průměrná cena jedné akce je 5 200,-)</a:t>
            </a:r>
            <a:endParaRPr lang="cs-CZ" sz="135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50"/>
              <a:t>Na základě několika výzkumů byla zjištěna motivace účastníků k participaci na obřadech:</a:t>
            </a:r>
            <a:endParaRPr lang="cs-CZ" sz="1350" dirty="0"/>
          </a:p>
          <a:p>
            <a:pPr marL="274320" lvl="1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cs-CZ" sz="1350"/>
              <a:t>1) kvůli léčení (chronická bolest, závislosti, leukémie, rakovina, deprese) - terapeutický charakter</a:t>
            </a:r>
            <a:endParaRPr lang="cs-CZ" sz="1350" dirty="0"/>
          </a:p>
          <a:p>
            <a:pPr marL="274320" lvl="1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cs-CZ" sz="1350"/>
              <a:t>2) ze spirituálních a náboženských pohnutek</a:t>
            </a:r>
            <a:endParaRPr lang="cs-CZ" sz="1350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1350"/>
              <a:t>3) kvůli osobnímu rozvoji</a:t>
            </a:r>
            <a:endParaRPr lang="cs-CZ" sz="1350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1350"/>
              <a:t>4) ze zvědavosti a touhy experimentovat</a:t>
            </a:r>
            <a:endParaRPr lang="cs-CZ" sz="1350" dirty="0"/>
          </a:p>
          <a:p>
            <a:pPr marL="285750" indent="-285750">
              <a:lnSpc>
                <a:spcPct val="90000"/>
              </a:lnSpc>
            </a:pPr>
            <a:r>
              <a:rPr lang="cs-CZ" sz="1350"/>
              <a:t>Od motivace se odvíjí kontext užívaní (tradiční, </a:t>
            </a:r>
            <a:r>
              <a:rPr lang="cs-CZ" sz="1350" err="1"/>
              <a:t>neošamanský</a:t>
            </a:r>
            <a:r>
              <a:rPr lang="cs-CZ" sz="1350" dirty="0"/>
              <a:t> </a:t>
            </a:r>
            <a:r>
              <a:rPr lang="cs-CZ" sz="1350"/>
              <a:t>a církevní styl)</a:t>
            </a:r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41CA44BD-955F-4ADD-A44B-A52334C19BC6}"/>
              </a:ext>
            </a:extLst>
          </p:cNvPr>
          <p:cNvSpPr/>
          <p:nvPr/>
        </p:nvSpPr>
        <p:spPr>
          <a:xfrm flipH="1">
            <a:off x="6848001" y="4872673"/>
            <a:ext cx="204438" cy="362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C85F64-CBD4-4D1E-82F5-B7934A6840AF}"/>
              </a:ext>
            </a:extLst>
          </p:cNvPr>
          <p:cNvSpPr txBox="1"/>
          <p:nvPr/>
        </p:nvSpPr>
        <p:spPr>
          <a:xfrm rot="16200000">
            <a:off x="6075324" y="4751413"/>
            <a:ext cx="10798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/>
              <a:t>Domorodí uživatelé</a:t>
            </a:r>
          </a:p>
        </p:txBody>
      </p:sp>
    </p:spTree>
    <p:extLst>
      <p:ext uri="{BB962C8B-B14F-4D97-AF65-F5344CB8AC3E}">
        <p14:creationId xmlns:p14="http://schemas.microsoft.com/office/powerpoint/2010/main" val="102803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F7B48B-EBA4-43F5-92B9-29581D7C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Pořadatelé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2790C-6111-4597-AEA9-D59BE513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Po celý rok a ve všech krajích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Organizátory jsou buď jihoameričtí léčitelé, kteří přijíždějí na pozvání zástupců české komunity nebo jejich učenci z řad českých uživatelů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Obřad se provádí jak v noci (vigilie), tak ve dne, ale na rozdíl od jihoamerického kontinentu jsou pořádány častěji v interiérech 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V cizích zemích výrazná úloha </a:t>
            </a:r>
            <a:r>
              <a:rPr lang="cs-CZ" sz="1700" dirty="0" err="1"/>
              <a:t>ayahuascových</a:t>
            </a:r>
            <a:r>
              <a:rPr lang="cs-CZ" sz="1700" dirty="0"/>
              <a:t> církví (u nás pouze slabší zastoupení brazilské </a:t>
            </a:r>
            <a:r>
              <a:rPr lang="cs-CZ" sz="1700" dirty="0" err="1"/>
              <a:t>Santo</a:t>
            </a:r>
            <a:r>
              <a:rPr lang="cs-CZ" sz="1700" dirty="0"/>
              <a:t> </a:t>
            </a:r>
            <a:r>
              <a:rPr lang="cs-CZ" sz="1700" dirty="0" err="1"/>
              <a:t>Daime</a:t>
            </a:r>
            <a:endParaRPr lang="cs-CZ" sz="17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Pořadatelé se pohybují v šedé zóně na pomezí ilegality, takže je tu z jejich strany snaha o anonymitu, díky čemuž se na </a:t>
            </a:r>
            <a:r>
              <a:rPr lang="cs-CZ" sz="1700" dirty="0" err="1"/>
              <a:t>ayahuascové</a:t>
            </a:r>
            <a:r>
              <a:rPr lang="cs-CZ" sz="1700" dirty="0"/>
              <a:t> obřady dostanou účastníci pouze na doporučení přátel a známých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70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70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70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700"/>
          </a:p>
        </p:txBody>
      </p:sp>
      <p:pic>
        <p:nvPicPr>
          <p:cNvPr id="4" name="Obrázek 4" descr="Obsah obrázku osoba, muž, exteriér, vpředu&#10;&#10;Popis se vygeneroval automaticky.">
            <a:extLst>
              <a:ext uri="{FF2B5EF4-FFF2-40B4-BE49-F238E27FC236}">
                <a16:creationId xmlns:a16="http://schemas.microsoft.com/office/drawing/2014/main" id="{03AF6EEE-F727-498E-AB01-2160EF040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5" name="Obrázek 5" descr="Obsah obrázku osoba, muž, interiér, nošení&#10;&#10;Popis se vygeneroval automaticky.">
            <a:extLst>
              <a:ext uri="{FF2B5EF4-FFF2-40B4-BE49-F238E27FC236}">
                <a16:creationId xmlns:a16="http://schemas.microsoft.com/office/drawing/2014/main" id="{54BBCF6D-AE2A-4D9D-979E-06F817C86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F016DB-01A8-46E4-90EA-C54352C9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Techniky rituálu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483A3-7B2C-4874-A386-785A6764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/>
              <a:t>Léčitelé v ČR používají při </a:t>
            </a:r>
            <a:r>
              <a:rPr lang="cs-CZ" sz="1500" dirty="0" err="1"/>
              <a:t>ayahuascových</a:t>
            </a:r>
            <a:r>
              <a:rPr lang="cs-CZ" sz="1500" dirty="0"/>
              <a:t> rituálech techniky velmi podobné těm původním domorodým (hlavní odlišnost je ve významu, kontextu a průběhu celého rituálu)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50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Vykuřování obřadní místnosti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Oční či nosní aplikace tabáku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Ometání metličkou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Kladení rukou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Aplikace parfémů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Čistění pálenkou (vyplachování úst)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500" dirty="0"/>
              <a:t>Sdílení zkušeností na konci rituálu (interpretace a integrace zážitků)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50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500"/>
          </a:p>
        </p:txBody>
      </p:sp>
      <p:pic>
        <p:nvPicPr>
          <p:cNvPr id="4" name="Obrázek 4" descr="Obsah obrázku osoba, vsedě, stůl, muž&#10;&#10;Popis se vygeneroval automaticky.">
            <a:extLst>
              <a:ext uri="{FF2B5EF4-FFF2-40B4-BE49-F238E27FC236}">
                <a16:creationId xmlns:a16="http://schemas.microsoft.com/office/drawing/2014/main" id="{D82DE7C8-2048-4966-8EA9-058A68887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5" name="Obrázek 5" descr="Obsah obrázku osoba, muž, interiér, hledání&#10;&#10;Popis se vygeneroval automaticky.">
            <a:extLst>
              <a:ext uri="{FF2B5EF4-FFF2-40B4-BE49-F238E27FC236}">
                <a16:creationId xmlns:a16="http://schemas.microsoft.com/office/drawing/2014/main" id="{1A02A431-5B19-4DC8-A555-C14766661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4381A-8ABD-4932-B0B5-166A56D8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/>
              <a:t>Techniky rituálů v ČR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Obrázek 4" descr="Obsah obrázku příroda, oheň, budova, vsedě&#10;&#10;Popis se vygeneroval automaticky.">
            <a:extLst>
              <a:ext uri="{FF2B5EF4-FFF2-40B4-BE49-F238E27FC236}">
                <a16:creationId xmlns:a16="http://schemas.microsoft.com/office/drawing/2014/main" id="{29663708-6392-47F6-9887-325826B5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8B260-5440-4E2B-988A-58A4DBAA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 err="1"/>
              <a:t>Íkara</a:t>
            </a:r>
            <a:r>
              <a:rPr lang="cs-CZ" sz="1700" dirty="0"/>
              <a:t> - léčebné písně zpívané pořadateli (někdy i se zapojením účastníků) v jazyce domorodých amazonských etnik, ale i třeba v angličtině, španělštině a češtině za účelem pozitivního ovlivnění stavu vědomí účastníků (někdy se používají i zpěvníky, zejména u </a:t>
            </a:r>
            <a:r>
              <a:rPr lang="cs-CZ" sz="1700" dirty="0" err="1"/>
              <a:t>ayahuascových</a:t>
            </a:r>
            <a:r>
              <a:rPr lang="cs-CZ" sz="1700" dirty="0"/>
              <a:t> církví)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Hra na hudební nástroje - chřestidla, kytara, bubny....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Menší skupinka účastníků (do 15 osob)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Speciální dieta před a po obřadu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 dirty="0"/>
              <a:t>Oslovování jednotlivých elementů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713963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F96C3-939B-4C82-922A-F3CEC809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3700"/>
              <a:t>Tradiční x neošamanský x církevní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Obrázek 4" descr="Obsah obrázku příroda, osoba, oheň, světlo&#10;&#10;Popis se vygeneroval automaticky.">
            <a:extLst>
              <a:ext uri="{FF2B5EF4-FFF2-40B4-BE49-F238E27FC236}">
                <a16:creationId xmlns:a16="http://schemas.microsoft.com/office/drawing/2014/main" id="{2B61CB36-DCDD-4A20-859D-F8D7C206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040A6-F4E4-4A93-BE97-47F37FF7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438278"/>
            <a:ext cx="4932831" cy="3941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300">
                <a:ea typeface="+mn-lt"/>
                <a:cs typeface="+mn-lt"/>
              </a:rPr>
              <a:t>V ČR nejčastěji </a:t>
            </a:r>
            <a:r>
              <a:rPr lang="cs-CZ" sz="1300" err="1">
                <a:ea typeface="+mn-lt"/>
                <a:cs typeface="+mn-lt"/>
              </a:rPr>
              <a:t>neošamanský</a:t>
            </a:r>
            <a:r>
              <a:rPr lang="cs-CZ" sz="1300">
                <a:ea typeface="+mn-lt"/>
                <a:cs typeface="+mn-lt"/>
              </a:rPr>
              <a:t> kontext, v menší míře pak v tradičním a církevním kontextu (odnož brazilské synkretické církve </a:t>
            </a:r>
            <a:r>
              <a:rPr lang="cs-CZ" sz="1300" err="1">
                <a:ea typeface="+mn-lt"/>
                <a:cs typeface="+mn-lt"/>
              </a:rPr>
              <a:t>Santo</a:t>
            </a:r>
            <a:r>
              <a:rPr lang="cs-CZ" sz="1300" dirty="0">
                <a:ea typeface="+mn-lt"/>
                <a:cs typeface="+mn-lt"/>
              </a:rPr>
              <a:t> </a:t>
            </a:r>
            <a:r>
              <a:rPr lang="cs-CZ" sz="1300" err="1">
                <a:ea typeface="+mn-lt"/>
                <a:cs typeface="+mn-lt"/>
              </a:rPr>
              <a:t>Daime</a:t>
            </a:r>
            <a:r>
              <a:rPr lang="cs-CZ" sz="1300">
                <a:ea typeface="+mn-lt"/>
                <a:cs typeface="+mn-lt"/>
              </a:rPr>
              <a:t> v ČR)</a:t>
            </a:r>
            <a:endParaRPr lang="cs-CZ" sz="13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3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00"/>
              <a:t>Tradiční - většinou pořádány šamany z Jižní Ameriky; co nejpřesněji dodržené postupy a techniky domorodých kmenů (sezení do kruhu, oltář nebo oheň uprostřed kruhu, přítomnost vedoucího rituálu a jeho pomocníka, minimální osvětlení nebo tma, tradiční hudební doprovod a vzývání ochranných sil na začátku obřadu); důraz na celou komunitu účastníků; duchové mají širokou škálu chování</a:t>
            </a:r>
            <a:endParaRPr lang="cs-CZ" sz="13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3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300" err="1"/>
              <a:t>Neošamanský</a:t>
            </a:r>
            <a:r>
              <a:rPr lang="cs-CZ" sz="1300"/>
              <a:t> - většinou pořádány učenci z řad českých uživatelů; postupy a techniky jsou modifikovány vzhledem k sociokulturnímu prostředí a potřebám člověka západního stylu (nesedí se nutně v kruhu, přidány prvky meditace, obřad pořádán i za světla); důraz na jednotlivce a jeho potřeby; duchové jsou zobrazováni jako dobrotiví</a:t>
            </a:r>
          </a:p>
        </p:txBody>
      </p:sp>
    </p:spTree>
    <p:extLst>
      <p:ext uri="{BB962C8B-B14F-4D97-AF65-F5344CB8AC3E}">
        <p14:creationId xmlns:p14="http://schemas.microsoft.com/office/powerpoint/2010/main" val="113066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8FEEA-4289-4E25-862F-032C0BD0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3700">
                <a:ea typeface="+mj-lt"/>
                <a:cs typeface="+mj-lt"/>
              </a:rPr>
              <a:t>Tradiční x neošamanský x církevní</a:t>
            </a:r>
            <a:endParaRPr lang="cs-CZ" sz="3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Obrázek 4" descr="Obsah obrázku interiér, osoba, velké, dav&#10;&#10;Popis se vygeneroval automaticky.">
            <a:extLst>
              <a:ext uri="{FF2B5EF4-FFF2-40B4-BE49-F238E27FC236}">
                <a16:creationId xmlns:a16="http://schemas.microsoft.com/office/drawing/2014/main" id="{ECDDBB8E-703C-4273-9DDC-875D31B8A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861F7-871E-4CAB-9544-5E68D2BE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60" y="2222617"/>
            <a:ext cx="4602152" cy="35968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700"/>
              <a:t>Církevní - pozornost je upřena na skupinovou sounáležitost a sociální aspekty spíše než na samotnou látku; propojení s různými formami křesťanství (včetně propojení prvků obou obřadů); obřady pro velký počet lidí (jako mše v kostele); pevný řád; jednotliví lidé mají v rámci církve i samotné ceremonie různé úlohy; uniformní oblečení; hromadné zpívání a tancování (všichni účastníci); důraz na dodržovaní hodnot a pravidel (převzato z katolické církve); důraz na symboly, přírodu a hodnoty (převzato z šamanské tradice)</a:t>
            </a:r>
          </a:p>
        </p:txBody>
      </p:sp>
    </p:spTree>
    <p:extLst>
      <p:ext uri="{BB962C8B-B14F-4D97-AF65-F5344CB8AC3E}">
        <p14:creationId xmlns:p14="http://schemas.microsoft.com/office/powerpoint/2010/main" val="317095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arevné, tráva, zdobené, les&#10;&#10;Popis se vygeneroval automaticky.">
            <a:extLst>
              <a:ext uri="{FF2B5EF4-FFF2-40B4-BE49-F238E27FC236}">
                <a16:creationId xmlns:a16="http://schemas.microsoft.com/office/drawing/2014/main" id="{17067845-37DB-4603-A71D-AD170B97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A2279D-BA44-49DB-BD7C-AAA0968E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37A88-C012-4774-BDCF-FAA82AE8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91901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Oficiální výzkum léčebných účinků ayahuascy probíhá v „Národním ústavu duševního zdraví“ pod vedením MUDr. Tomáše Páleníčka, Ph.D. a jeho kolegy MUDr. Filipa Tylše, Ph.D.</a:t>
            </a:r>
          </a:p>
          <a:p>
            <a:pPr>
              <a:buClr>
                <a:srgbClr val="262626"/>
              </a:buClr>
            </a:pPr>
            <a:r>
              <a:rPr lang="cs-CZ"/>
              <a:t>Mimo výzkum a výuku oba dva založili instituce zabývající se psychedeliky asistovanou terapií, prevencí a snižováním rizik spojených s užíváním, odbornou psychologickou i nepsychologickou poradní činností atd. (jedná se o psychedelickou kliniku „Psyon“ a „Českou psychedelickou společnost“)</a:t>
            </a:r>
          </a:p>
          <a:p>
            <a:pPr>
              <a:buClr>
                <a:srgbClr val="262626"/>
              </a:buClr>
            </a:pPr>
            <a:r>
              <a:rPr lang="cs-CZ"/>
              <a:t>Úzká spolupráce NÚDZ s VŠCHT, Ústavem soudního lékařství a toxikologie 1.LF UK, Farmakologickým ústavem 3.LF UK a Pražským kriminalistickým ústavem</a:t>
            </a:r>
          </a:p>
          <a:p>
            <a:pPr>
              <a:buClr>
                <a:srgbClr val="262626"/>
              </a:buClr>
            </a:pPr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80023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BB7BE91-6FD6-481C-B463-FE0F4174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3F4AAD-0CB2-4583-A8A6-FFD55CAC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Výzkum a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9AF9D-8721-4399-8E4D-E8BB4E3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Léčba látkových závislostí (Takiwasi -</a:t>
            </a:r>
            <a:r>
              <a:rPr lang="cs-CZ">
                <a:ea typeface="+mn-lt"/>
                <a:cs typeface="+mn-lt"/>
              </a:rPr>
              <a:t> Centrum pro rehabilitaci toxikomanů a výzkum tradiční medicíny v Peru)</a:t>
            </a:r>
          </a:p>
          <a:p>
            <a:pPr>
              <a:buClr>
                <a:srgbClr val="262626"/>
              </a:buClr>
            </a:pPr>
            <a:r>
              <a:rPr lang="cs-CZ"/>
              <a:t>Léčba depresí a úzkostných poruch (včetně PTSD)</a:t>
            </a:r>
          </a:p>
          <a:p>
            <a:pPr>
              <a:buClr>
                <a:srgbClr val="262626"/>
              </a:buClr>
            </a:pPr>
            <a:r>
              <a:rPr lang="cs-CZ"/>
              <a:t>Léčba traumat a psychologických poruch</a:t>
            </a:r>
          </a:p>
          <a:p>
            <a:pPr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zlepšení copingových strategií a nárust životní spokojenosti, zvýšení sebedůvěry, lepší spojení se sebou samým, zlepšení interpersonálních vztahů, pocit vnitřního klidu a radosti ze života, větší asertivnost a nezávislost</a:t>
            </a:r>
          </a:p>
          <a:p>
            <a:pPr>
              <a:buClr>
                <a:srgbClr val="262626"/>
              </a:buClr>
            </a:pPr>
            <a:endParaRPr lang="cs-CZ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Látky obsažené v ayahuasce (zejména Harimin) rovněž dle studií pomáhají chránit a obnovovat funkci lidských mozkových buněk a mají antiparazitické účinky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88853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FD3B6B6-EBEC-4667-9DE9-D24512541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96C67D-E8DE-49C9-BEA6-83C0519D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Ayahuasca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A1D89-0401-4654-B2E0-DDD1D8FA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Halucnogenní</a:t>
            </a:r>
            <a:r>
              <a:rPr lang="cs-CZ" dirty="0"/>
              <a:t> rostlinný nápoj užívaný domorodými kmeny Amazonie pro léčebné a magické účely</a:t>
            </a:r>
          </a:p>
          <a:p>
            <a:pPr>
              <a:buClr>
                <a:srgbClr val="262626"/>
              </a:buClr>
            </a:pPr>
            <a:r>
              <a:rPr lang="cs-CZ" dirty="0"/>
              <a:t>Tradiční v oblasti na území Peru, Kolumbie, Ekvádoru, Brazílie, Bolívie a Venezuely</a:t>
            </a:r>
          </a:p>
          <a:p>
            <a:pPr>
              <a:buClr>
                <a:srgbClr val="262626"/>
              </a:buClr>
            </a:pPr>
            <a:r>
              <a:rPr lang="cs-CZ" err="1"/>
              <a:t>Ayahuasca</a:t>
            </a:r>
            <a:r>
              <a:rPr lang="cs-CZ" dirty="0"/>
              <a:t> = </a:t>
            </a:r>
            <a:r>
              <a:rPr lang="cs-CZ" b="1" dirty="0"/>
              <a:t>NÁPOJ</a:t>
            </a:r>
            <a:r>
              <a:rPr lang="cs-CZ" dirty="0"/>
              <a:t>    X   </a:t>
            </a:r>
            <a:r>
              <a:rPr lang="cs-CZ" b="1"/>
              <a:t> LIÁNA</a:t>
            </a:r>
            <a:r>
              <a:rPr lang="cs-CZ" dirty="0"/>
              <a:t> </a:t>
            </a:r>
            <a:r>
              <a:rPr lang="cs-CZ">
                <a:ea typeface="+mn-lt"/>
                <a:cs typeface="+mn-lt"/>
              </a:rPr>
              <a:t>(</a:t>
            </a:r>
            <a:r>
              <a:rPr lang="cs-CZ" i="1">
                <a:ea typeface="+mn-lt"/>
                <a:cs typeface="+mn-lt"/>
              </a:rPr>
              <a:t>Banisteriopsis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caapi</a:t>
            </a:r>
            <a:r>
              <a:rPr lang="cs-CZ" i="1" dirty="0">
                <a:ea typeface="+mn-lt"/>
                <a:cs typeface="+mn-lt"/>
              </a:rPr>
              <a:t>)</a:t>
            </a:r>
            <a:endParaRPr lang="cs-CZ" i="1" dirty="0"/>
          </a:p>
          <a:p>
            <a:pPr>
              <a:buClr>
                <a:srgbClr val="262626"/>
              </a:buClr>
            </a:pPr>
            <a:r>
              <a:rPr lang="cs-CZ" dirty="0"/>
              <a:t>Kombinace s listy rostlin obsahující </a:t>
            </a:r>
            <a:r>
              <a:rPr lang="cs-CZ" dirty="0" err="1">
                <a:ea typeface="+mn-lt"/>
                <a:cs typeface="+mn-lt"/>
              </a:rPr>
              <a:t>dimethyltryptamin</a:t>
            </a:r>
            <a:r>
              <a:rPr lang="cs-CZ" dirty="0">
                <a:ea typeface="+mn-lt"/>
                <a:cs typeface="+mn-lt"/>
              </a:rPr>
              <a:t> (DMT) - silná psychotropní látka</a:t>
            </a:r>
            <a:endParaRPr lang="cs-CZ" i="1" dirty="0"/>
          </a:p>
          <a:p>
            <a:pPr>
              <a:buClr>
                <a:srgbClr val="262626"/>
              </a:buClr>
            </a:pPr>
            <a:endParaRPr lang="cs-CZ"/>
          </a:p>
          <a:p>
            <a:pPr>
              <a:buClr>
                <a:srgbClr val="262626"/>
              </a:buClr>
            </a:pPr>
            <a:r>
              <a:rPr lang="cs-CZ" dirty="0"/>
              <a:t>Název </a:t>
            </a:r>
            <a:r>
              <a:rPr lang="cs-CZ" dirty="0" err="1"/>
              <a:t>ayahuasca</a:t>
            </a:r>
            <a:r>
              <a:rPr lang="cs-CZ" dirty="0"/>
              <a:t> pochází z kečuánštiny = </a:t>
            </a:r>
            <a:r>
              <a:rPr lang="cs-CZ" b="1" dirty="0"/>
              <a:t>liána mrtvých</a:t>
            </a:r>
            <a:r>
              <a:rPr lang="cs-CZ" dirty="0"/>
              <a:t> či </a:t>
            </a:r>
            <a:r>
              <a:rPr lang="cs-CZ" b="1" dirty="0"/>
              <a:t>liána duše</a:t>
            </a:r>
          </a:p>
          <a:p>
            <a:pPr>
              <a:buClr>
                <a:srgbClr val="262626"/>
              </a:buClr>
            </a:pPr>
            <a:r>
              <a:rPr lang="cs-CZ" i="1" dirty="0"/>
              <a:t>Aya</a:t>
            </a:r>
            <a:r>
              <a:rPr lang="cs-CZ" dirty="0"/>
              <a:t> = duch či mrtvá osoba </a:t>
            </a:r>
          </a:p>
          <a:p>
            <a:pPr>
              <a:buClr>
                <a:srgbClr val="262626"/>
              </a:buClr>
            </a:pPr>
            <a:r>
              <a:rPr lang="cs-CZ" i="1" dirty="0" err="1"/>
              <a:t>Huasca</a:t>
            </a:r>
            <a:r>
              <a:rPr lang="cs-CZ" dirty="0"/>
              <a:t> = liána/réva</a:t>
            </a:r>
          </a:p>
          <a:p>
            <a:pPr>
              <a:buClr>
                <a:srgbClr val="262626"/>
              </a:buClr>
            </a:pPr>
            <a:r>
              <a:rPr lang="cs-CZ" dirty="0"/>
              <a:t>Další názvy: </a:t>
            </a:r>
            <a:r>
              <a:rPr lang="cs-CZ" dirty="0" err="1">
                <a:ea typeface="+mn-lt"/>
                <a:cs typeface="+mn-lt"/>
              </a:rPr>
              <a:t>yagé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ayjé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caapi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daime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natema</a:t>
            </a:r>
            <a:r>
              <a:rPr lang="cs-CZ" dirty="0">
                <a:ea typeface="+mn-lt"/>
                <a:cs typeface="+mn-lt"/>
              </a:rPr>
              <a:t>, či </a:t>
            </a:r>
            <a:r>
              <a:rPr lang="cs-CZ" dirty="0" err="1">
                <a:ea typeface="+mn-lt"/>
                <a:cs typeface="+mn-lt"/>
              </a:rPr>
              <a:t>nishi</a:t>
            </a:r>
            <a:endParaRPr lang="cs-CZ" dirty="0" err="1"/>
          </a:p>
          <a:p>
            <a:pPr>
              <a:buClr>
                <a:srgbClr val="262626"/>
              </a:buClr>
            </a:pPr>
            <a:endParaRPr lang="cs-CZ"/>
          </a:p>
          <a:p>
            <a:pPr>
              <a:buClr>
                <a:srgbClr val="262626"/>
              </a:buClr>
            </a:pPr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55440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2177BF83-7D70-4E6C-BD99-20FAC9E14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98B645-1B7F-4D45-9A34-2240BB90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Děkujeme za pozornost!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9350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840E4-870D-42C6-B6F3-7024B977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2CADC-505B-492E-AEE8-6454CE51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8009"/>
            <a:ext cx="10058400" cy="47785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>
                <a:ea typeface="+mn-lt"/>
                <a:cs typeface="+mn-lt"/>
              </a:rPr>
              <a:t>Ava, Veronika. </a:t>
            </a:r>
            <a:r>
              <a:rPr lang="cs-CZ" err="1">
                <a:ea typeface="+mn-lt"/>
                <a:cs typeface="+mn-lt"/>
              </a:rPr>
              <a:t>Ayahuascové</a:t>
            </a:r>
            <a:r>
              <a:rPr lang="cs-CZ">
                <a:ea typeface="+mn-lt"/>
                <a:cs typeface="+mn-lt"/>
              </a:rPr>
              <a:t> rituály praktikované v Praze a význam, jaký jim přikládají jejich aktéři. Praha, 2015. Bakalářská práce. Univerzita Karlova v Praze, Fakulta humanitních studií. Vedoucí práce Mgr. Ondřej </a:t>
            </a:r>
            <a:r>
              <a:rPr lang="cs-CZ" err="1">
                <a:ea typeface="+mn-lt"/>
                <a:cs typeface="+mn-lt"/>
              </a:rPr>
              <a:t>Skripnik</a:t>
            </a:r>
            <a:r>
              <a:rPr lang="cs-CZ">
                <a:ea typeface="+mn-lt"/>
                <a:cs typeface="+mn-lt"/>
              </a:rPr>
              <a:t>, Ph.D.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DAWSON, Andrew. </a:t>
            </a:r>
            <a:r>
              <a:rPr lang="cs-CZ" dirty="0" err="1">
                <a:ea typeface="+mn-lt"/>
                <a:cs typeface="+mn-lt"/>
              </a:rPr>
              <a:t>Ayahuasca</a:t>
            </a:r>
            <a:r>
              <a:rPr lang="cs-CZ" dirty="0">
                <a:ea typeface="+mn-lt"/>
                <a:cs typeface="+mn-lt"/>
              </a:rPr>
              <a:t>: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shamanic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brew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that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produces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out</a:t>
            </a:r>
            <a:r>
              <a:rPr lang="cs-CZ" dirty="0">
                <a:ea typeface="+mn-lt"/>
                <a:cs typeface="+mn-lt"/>
              </a:rPr>
              <a:t>-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-body </a:t>
            </a:r>
            <a:r>
              <a:rPr lang="cs-CZ" dirty="0" err="1">
                <a:ea typeface="+mn-lt"/>
                <a:cs typeface="+mn-lt"/>
              </a:rPr>
              <a:t>experiences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dirty="0" err="1">
                <a:ea typeface="+mn-lt"/>
                <a:cs typeface="+mn-lt"/>
              </a:rPr>
              <a:t>The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Conversation</a:t>
            </a:r>
            <a:r>
              <a:rPr lang="cs-CZ" dirty="0">
                <a:ea typeface="+mn-lt"/>
                <a:cs typeface="+mn-lt"/>
              </a:rPr>
              <a:t> [online]. 2016 [cit. 2020-11-23]. Dostupné z: https://theconversation.com/ayahuasca-the-shamanic-brew-that-produces-out-of-body-experiences-52836</a:t>
            </a:r>
            <a:endParaRPr lang="cs-CZ"/>
          </a:p>
          <a:p>
            <a:pPr>
              <a:buClr>
                <a:srgbClr val="262626"/>
              </a:buClr>
            </a:pPr>
            <a:r>
              <a:rPr lang="cs-CZ" dirty="0" err="1">
                <a:ea typeface="+mn-lt"/>
                <a:cs typeface="+mn-lt"/>
              </a:rPr>
              <a:t>Drinking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Ayahuasca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Ceremony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with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Curandero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Better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dirty="0" err="1">
                <a:ea typeface="+mn-lt"/>
                <a:cs typeface="+mn-lt"/>
              </a:rPr>
              <a:t>Ayahuasca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Foundation</a:t>
            </a:r>
            <a:r>
              <a:rPr lang="cs-CZ" dirty="0">
                <a:ea typeface="+mn-lt"/>
                <a:cs typeface="+mn-lt"/>
              </a:rPr>
              <a:t> [online]. [cit. 2020-11-23]. Dostupné z: </a:t>
            </a:r>
            <a:r>
              <a:rPr lang="cs-CZ" dirty="0">
                <a:ea typeface="+mn-lt"/>
                <a:cs typeface="+mn-lt"/>
                <a:hlinkClick r:id="rId2"/>
              </a:rPr>
              <a:t>https://entheonation.com/blog/ayahuasca-ceremony-preparation-dieta/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HORÁK, Miroslav. </a:t>
            </a:r>
            <a:r>
              <a:rPr lang="cs-CZ" err="1">
                <a:ea typeface="+mn-lt"/>
                <a:cs typeface="+mn-lt"/>
              </a:rPr>
              <a:t>Ayahuasca</a:t>
            </a:r>
            <a:r>
              <a:rPr lang="cs-CZ">
                <a:ea typeface="+mn-lt"/>
                <a:cs typeface="+mn-lt"/>
              </a:rPr>
              <a:t> v České republice. Brno: Mendelova univerzita, 2017. ISBN 978-80-7509-509-1.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KOVÁŘOVÁ, Alžběta. </a:t>
            </a:r>
            <a:r>
              <a:rPr lang="cs-CZ" i="1" dirty="0">
                <a:ea typeface="+mn-lt"/>
                <a:cs typeface="+mn-lt"/>
              </a:rPr>
              <a:t>Psychologické důsledky užívání </a:t>
            </a:r>
            <a:r>
              <a:rPr lang="cs-CZ" i="1" dirty="0" err="1">
                <a:ea typeface="+mn-lt"/>
                <a:cs typeface="+mn-lt"/>
              </a:rPr>
              <a:t>ayahuascy</a:t>
            </a:r>
            <a:r>
              <a:rPr lang="cs-CZ" dirty="0">
                <a:ea typeface="+mn-lt"/>
                <a:cs typeface="+mn-lt"/>
              </a:rPr>
              <a:t>. Brno, 2019. Diplomová práce. Masarykova univerzita, Filozofická fakulta, Psychologický ústav. Vedoucí práce Prof. PhDr. Tomáš Urbánek, Ph.D.</a:t>
            </a:r>
            <a:endParaRPr lang="cs-CZ" dirty="0"/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KUCHAŘ, Jiří. </a:t>
            </a:r>
            <a:r>
              <a:rPr lang="cs-CZ" dirty="0" err="1">
                <a:ea typeface="+mn-lt"/>
                <a:cs typeface="+mn-lt"/>
              </a:rPr>
              <a:t>Ayahuasca</a:t>
            </a:r>
            <a:r>
              <a:rPr lang="cs-CZ" dirty="0">
                <a:ea typeface="+mn-lt"/>
                <a:cs typeface="+mn-lt"/>
              </a:rPr>
              <a:t>, aneb, Tanec s bohy. Ilustroval Otto PLACHT, ilustroval Pablo AMARING. Praha: Eminent, [1998]. ISBN 80-85876-70-1.</a:t>
            </a:r>
          </a:p>
          <a:p>
            <a:pPr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METZNER, Ralph, </a:t>
            </a:r>
            <a:r>
              <a:rPr lang="cs-CZ" err="1">
                <a:ea typeface="+mn-lt"/>
                <a:cs typeface="+mn-lt"/>
              </a:rPr>
              <a:t>ed</a:t>
            </a:r>
            <a:r>
              <a:rPr lang="cs-CZ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Ayahuasca</a:t>
            </a:r>
            <a:r>
              <a:rPr lang="cs-CZ">
                <a:ea typeface="+mn-lt"/>
                <a:cs typeface="+mn-lt"/>
              </a:rPr>
              <a:t> jako lék: zkušenosti a léčení. Přeložil Michal SMOLKA. Olomouc: Fontána, [2018]. ISBN 978-80-7336-931-6.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NATANAEL, </a:t>
            </a:r>
            <a:r>
              <a:rPr lang="cs-CZ" err="1">
                <a:ea typeface="+mn-lt"/>
                <a:cs typeface="+mn-lt"/>
              </a:rPr>
              <a:t>Herrmann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err="1">
                <a:ea typeface="+mn-lt"/>
                <a:cs typeface="+mn-lt"/>
              </a:rPr>
              <a:t>Ayahuascový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neošamanský</a:t>
            </a:r>
            <a:r>
              <a:rPr lang="cs-CZ" i="1" dirty="0">
                <a:ea typeface="+mn-lt"/>
                <a:cs typeface="+mn-lt"/>
              </a:rPr>
              <a:t> habitus v ČR aneb co musí člověk udělat, aby se mohl stát </a:t>
            </a:r>
            <a:r>
              <a:rPr lang="cs-CZ" i="1" dirty="0" err="1">
                <a:ea typeface="+mn-lt"/>
                <a:cs typeface="+mn-lt"/>
              </a:rPr>
              <a:t>ayahuascovým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neošamanem</a:t>
            </a:r>
            <a:r>
              <a:rPr lang="cs-CZ" dirty="0">
                <a:ea typeface="+mn-lt"/>
                <a:cs typeface="+mn-lt"/>
              </a:rPr>
              <a:t> [online]. Praha, 2020 [cit. 2020-11-23]. Dostupné z: https://is.cuni.cz/webapps/zzp/detail/197323/. Diplomová práce. Univerzita Karlova.</a:t>
            </a:r>
            <a:endParaRPr lang="cs-CZ"/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VOSÁHLOVÁ, Šárka. </a:t>
            </a:r>
            <a:r>
              <a:rPr lang="cs-CZ" i="1" dirty="0" err="1">
                <a:ea typeface="+mn-lt"/>
                <a:cs typeface="+mn-lt"/>
              </a:rPr>
              <a:t>Ayahuascové</a:t>
            </a:r>
            <a:r>
              <a:rPr lang="cs-CZ" i="1" dirty="0">
                <a:ea typeface="+mn-lt"/>
                <a:cs typeface="+mn-lt"/>
              </a:rPr>
              <a:t> obřady - motivace a efekty</a:t>
            </a:r>
            <a:r>
              <a:rPr lang="cs-CZ" dirty="0">
                <a:ea typeface="+mn-lt"/>
                <a:cs typeface="+mn-lt"/>
              </a:rPr>
              <a:t> [online]. Olomouc, 2015 [cit. 2020-11-23]. Dostupné z: &lt;https://theses.cz/id/</a:t>
            </a:r>
            <a:r>
              <a:rPr lang="cs-CZ" dirty="0" err="1">
                <a:ea typeface="+mn-lt"/>
                <a:cs typeface="+mn-lt"/>
              </a:rPr>
              <a:t>ktdgao</a:t>
            </a:r>
            <a:r>
              <a:rPr lang="cs-CZ" dirty="0">
                <a:ea typeface="+mn-lt"/>
                <a:cs typeface="+mn-lt"/>
              </a:rPr>
              <a:t>/&gt;. Diplomová práce. Univerzita Palackého v Olomouci, Filozofická fakulta. Vedoucí práce Mgr. Martin Kupka, Ph.D..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C62E-8BBA-44A9-A4B4-F31727C5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5A513-A1FD-4648-B57A-273BF1D52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u="sng" dirty="0">
                <a:ea typeface="+mn-lt"/>
                <a:cs typeface="+mn-lt"/>
                <a:hlinkClick r:id="rId2"/>
              </a:rPr>
              <a:t>https://www.rehabilitace.info/zdravotni/co-je-ayahuasca-a-jake-ma-ucinky/</a:t>
            </a:r>
          </a:p>
          <a:p>
            <a:pPr>
              <a:buClr>
                <a:srgbClr val="262626"/>
              </a:buClr>
            </a:pPr>
            <a:r>
              <a:rPr lang="cs-CZ" u="sng" dirty="0">
                <a:ea typeface="+mn-lt"/>
                <a:cs typeface="+mn-lt"/>
                <a:hlinkClick r:id="rId3"/>
              </a:rPr>
              <a:t>https://www.nudz.cz/p_skupina/neurobiologie-psychedelik-drog-a-zavislosti/</a:t>
            </a:r>
          </a:p>
          <a:p>
            <a:pPr>
              <a:buClr>
                <a:srgbClr val="262626"/>
              </a:buClr>
            </a:pPr>
            <a:r>
              <a:rPr lang="cs-CZ" u="sng" dirty="0">
                <a:ea typeface="+mn-lt"/>
                <a:cs typeface="+mn-lt"/>
                <a:hlinkClick r:id="rId4"/>
              </a:rPr>
              <a:t>https://www.nudz.cz/v-nudz-prave-probiha-prvni-cesky-vyzkum-ucinku-psychedelickych-drog-na-lidi-za-poslednich-40-let/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  <a:hlinkClick r:id="rId5"/>
              </a:rPr>
              <a:t>https://www.researchgate.net/publication/259985105_Forbidden_Therapies_Santo_Daime_Ayahuasca_and_the_Prohibition_of_Entheogens_in_Western_Society</a:t>
            </a:r>
            <a:endParaRPr lang="cs-CZ" u="sng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cs-CZ" dirty="0"/>
          </a:p>
          <a:p>
            <a:pPr>
              <a:buClr>
                <a:srgbClr val="262626"/>
              </a:buClr>
            </a:pPr>
            <a:endParaRPr lang="cs-CZ" u="sng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3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8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0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FDDDA-1558-4693-8ACA-50911FFF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/>
              <a:t>Příprava ayahuascy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0D785-88DE-4141-B532-EE6CA5C7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79" y="2438278"/>
            <a:ext cx="5407283" cy="41863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600"/>
              <a:t>Několik způsobů přípravy nápoje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>
                <a:ea typeface="+mn-lt"/>
                <a:cs typeface="+mn-lt"/>
              </a:rPr>
              <a:t>Forma - silně vonící hnědá tekutina s hořkou chutí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Doporučení při vaření ayahuascy - vařit během noci, málo lidí, dobré myšlenky, zdržet se konzumace jídla, neprovozovat den předem pohlavní styk, zpívání písní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60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Druhou přísadou musí být rostlina  obsahující DMT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Při volbě dalších přísad rozhoduje zeměpisná</a:t>
            </a:r>
            <a:r>
              <a:rPr lang="cs-CZ" sz="1600">
                <a:ea typeface="+mn-lt"/>
                <a:cs typeface="+mn-lt"/>
              </a:rPr>
              <a:t> poloha, tradice a účel rituálu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Kolumbie, Ekvádor - </a:t>
            </a:r>
            <a:r>
              <a:rPr lang="cs-CZ" sz="1600">
                <a:ea typeface="+mn-lt"/>
                <a:cs typeface="+mn-lt"/>
              </a:rPr>
              <a:t> liána </a:t>
            </a:r>
            <a:r>
              <a:rPr lang="cs-CZ" sz="1600" i="1">
                <a:ea typeface="+mn-lt"/>
                <a:cs typeface="+mn-lt"/>
              </a:rPr>
              <a:t>Diplopterys cabrerana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Bolívie, Peru, Brazílie -  křovna </a:t>
            </a:r>
            <a:r>
              <a:rPr lang="cs-CZ" sz="1600" b="1" i="1">
                <a:ea typeface="+mn-lt"/>
                <a:cs typeface="+mn-lt"/>
              </a:rPr>
              <a:t>Psychotria viridis</a:t>
            </a:r>
            <a:r>
              <a:rPr lang="cs-CZ" sz="1600">
                <a:ea typeface="+mn-lt"/>
                <a:cs typeface="+mn-lt"/>
              </a:rPr>
              <a:t> neboli </a:t>
            </a:r>
            <a:r>
              <a:rPr lang="cs-CZ" sz="1600" b="1" i="1">
                <a:ea typeface="+mn-lt"/>
                <a:cs typeface="+mn-lt"/>
              </a:rPr>
              <a:t>chacruna</a:t>
            </a:r>
            <a:endParaRPr lang="cs-CZ" sz="1600" b="1" i="1"/>
          </a:p>
        </p:txBody>
      </p:sp>
      <p:sp>
        <p:nvSpPr>
          <p:cNvPr id="70" name="Rectangle 52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54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16" descr="Obsah obrázku jídlo, vsedě, stůl, salát&#10;&#10;Popis se vygeneroval automaticky.">
            <a:extLst>
              <a:ext uri="{FF2B5EF4-FFF2-40B4-BE49-F238E27FC236}">
                <a16:creationId xmlns:a16="http://schemas.microsoft.com/office/drawing/2014/main" id="{2FA48BA0-1F39-4330-A0C0-3418696D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4" name="Obrázek 4" descr="Obsah obrázku stůl, interiér, jídlo, hrníček&#10;&#10;Popis se vygeneroval automaticky.">
            <a:extLst>
              <a:ext uri="{FF2B5EF4-FFF2-40B4-BE49-F238E27FC236}">
                <a16:creationId xmlns:a16="http://schemas.microsoft.com/office/drawing/2014/main" id="{685E4DD9-99C5-4CAD-82D4-7B84CEED6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496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1F90E07-1D4C-4959-B4F9-0E43B5233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54245B-9C1B-4D30-8938-C80059C4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Účinky ayahuascy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65CEA-3FB1-4DA3-B90D-21C2286A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8742"/>
            <a:ext cx="10058400" cy="44495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ea typeface="+mn-lt"/>
                <a:cs typeface="+mn-lt"/>
              </a:rPr>
              <a:t>začíná působit půl hodiny až hodinu po požití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účinek trvá zpravidla 4 až 8 hodin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dirty="0"/>
              <a:t>Dávkování je individuální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dirty="0"/>
              <a:t>Obsah účinných látek bývá různý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b="1" dirty="0"/>
              <a:t>Fyziologické účinky</a:t>
            </a:r>
            <a:r>
              <a:rPr lang="cs-CZ" dirty="0"/>
              <a:t> - začínají do hodiny od požití a trvají několik hodin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800" dirty="0"/>
              <a:t>Působí detoxikačně - </a:t>
            </a:r>
            <a:r>
              <a:rPr lang="cs-CZ" sz="1800"/>
              <a:t>silné</a:t>
            </a:r>
            <a:r>
              <a:rPr lang="cs-CZ" sz="1800" dirty="0"/>
              <a:t> zvracení a průjem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800" dirty="0"/>
              <a:t>Bzučení v uších, změna termoregulace, slabost, závrať, ospalost, mravenčení, husí kůže, rozšířené zornice, křeč a bolest v určité části těla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endParaRPr lang="cs-CZ" sz="18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b="1" dirty="0"/>
              <a:t>Psychické účinky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800" dirty="0"/>
              <a:t>Zesílené emoční prožívání, změněné vnímání času a prostoru, změna vnímání vlastního já, produkce vizuálních obsahů, barvy jsou sytější, hudba je krásnější, obrazové vize, lidské bytosti v roli průvodců a učitelů, přeměna v hada nebo pohlcení hadem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23911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78768-C7F7-4A4A-8C69-8CBD68BC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59" y="8758"/>
            <a:ext cx="4602152" cy="1718225"/>
          </a:xfrm>
        </p:spPr>
        <p:txBody>
          <a:bodyPr>
            <a:normAutofit/>
          </a:bodyPr>
          <a:lstStyle/>
          <a:p>
            <a:r>
              <a:rPr lang="cs-CZ"/>
              <a:t>Rituál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Obrázek 4" descr="Obsah obrázku osoba, stůl, jídlo, držení&#10;&#10;Popis se vygeneroval automaticky.">
            <a:extLst>
              <a:ext uri="{FF2B5EF4-FFF2-40B4-BE49-F238E27FC236}">
                <a16:creationId xmlns:a16="http://schemas.microsoft.com/office/drawing/2014/main" id="{85D7ACD6-DADC-4D7A-A3ED-DC43A4D1B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D645D-5146-43D1-A450-5516952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571" y="1446240"/>
            <a:ext cx="5565433" cy="48189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600"/>
              <a:t>Pro domorodé kmeny jako náboženská svátost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Tradičně užívaná jako prostředek k léčení - </a:t>
            </a:r>
            <a:r>
              <a:rPr lang="cs-CZ" sz="1600" b="1"/>
              <a:t>nástroj k určení diagnózy / lék samotný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 b="1"/>
              <a:t>Magické účely, věstění, komunikace se světem duchů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 b="1"/>
              <a:t>Společenské události a rituály přechodu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1600"/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400"/>
              <a:t>Kolumbijský kmen Tukanů - 2 typy </a:t>
            </a:r>
            <a:r>
              <a:rPr lang="cs-CZ" sz="1400" err="1"/>
              <a:t>ayahuascových</a:t>
            </a:r>
            <a:r>
              <a:rPr lang="cs-CZ" sz="1400"/>
              <a:t> obřadů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1) Velký kolektivní obřad - tanec, zpěv, hra na hudební nástroje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= sociální charakter - použití při zasvěceních či pohřbech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2) Komornější obřad - pouze malá skupinka lidí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600"/>
              <a:t>= šamanské praktiky - léčení, věštění, učení</a:t>
            </a:r>
          </a:p>
        </p:txBody>
      </p:sp>
    </p:spTree>
    <p:extLst>
      <p:ext uri="{BB962C8B-B14F-4D97-AF65-F5344CB8AC3E}">
        <p14:creationId xmlns:p14="http://schemas.microsoft.com/office/powerpoint/2010/main" val="139518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držení, žena, nošení&#10;&#10;Popis se vygeneroval automaticky.">
            <a:extLst>
              <a:ext uri="{FF2B5EF4-FFF2-40B4-BE49-F238E27FC236}">
                <a16:creationId xmlns:a16="http://schemas.microsoft.com/office/drawing/2014/main" id="{80B15F46-B6AF-4864-ABEC-4DD8FD56E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62BF43-FCFB-48EA-8C1C-BCCD818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Průběh rituálu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CB298-948E-48E6-8984-629B538B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Prováděny podle posvátných tradic - řada rituálních procedur, obřadních nařízení a zákazů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/>
              <a:t>Před obřadem je požadována určitá doba přípravy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err="1"/>
              <a:t>Ayahuasca</a:t>
            </a:r>
            <a:r>
              <a:rPr lang="cs-CZ"/>
              <a:t> a </a:t>
            </a:r>
            <a:r>
              <a:rPr lang="cs-CZ" b="1"/>
              <a:t>dodržení diety</a:t>
            </a:r>
            <a:endParaRPr lang="en-US" b="1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/>
              <a:t>- vynechání soli, cukru, kořeněných a smažených jídel, vepřového masa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/>
              <a:t>- kofein, alkohol, psychofarmaka a jiné léky, sexuální zdrženlivost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/>
              <a:t>Očistná kůra k detoxikaci těla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Rituál vždy veden šamanem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i="1" err="1">
                <a:ea typeface="+mn-lt"/>
                <a:cs typeface="+mn-lt"/>
              </a:rPr>
              <a:t>Mapacho</a:t>
            </a:r>
            <a:r>
              <a:rPr lang="cs-CZ">
                <a:ea typeface="+mn-lt"/>
                <a:cs typeface="+mn-lt"/>
              </a:rPr>
              <a:t> - kouř tabáku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i="1" err="1">
                <a:ea typeface="+mn-lt"/>
                <a:cs typeface="+mn-lt"/>
              </a:rPr>
              <a:t>Icaros</a:t>
            </a:r>
            <a:r>
              <a:rPr lang="cs-CZ">
                <a:ea typeface="+mn-lt"/>
                <a:cs typeface="+mn-lt"/>
              </a:rPr>
              <a:t> - posvátné zpěvy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52893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E4DC00-5E49-42F4-B341-44AAE327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1172404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DCAC33-12AB-4FC8-9D43-08C786BD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-18766"/>
            <a:ext cx="6281928" cy="1744183"/>
          </a:xfrm>
        </p:spPr>
        <p:txBody>
          <a:bodyPr>
            <a:normAutofit/>
          </a:bodyPr>
          <a:lstStyle/>
          <a:p>
            <a:r>
              <a:rPr lang="cs-CZ" sz="3600" dirty="0"/>
              <a:t>Brazilské synkretické církve</a:t>
            </a:r>
          </a:p>
        </p:txBody>
      </p:sp>
      <p:pic>
        <p:nvPicPr>
          <p:cNvPr id="6" name="Obrázek 6" descr="Obsah obrázku osoba, skupina, lidé, exteriér&#10;&#10;Popis se vygeneroval automaticky.">
            <a:extLst>
              <a:ext uri="{FF2B5EF4-FFF2-40B4-BE49-F238E27FC236}">
                <a16:creationId xmlns:a16="http://schemas.microsoft.com/office/drawing/2014/main" id="{740E9252-4BCA-4D0C-A452-8ECC8E45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029" y="4565330"/>
            <a:ext cx="4058758" cy="204520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4CCBD-3815-4A62-AAD5-A885132C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65152"/>
            <a:ext cx="7029550" cy="53449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000" dirty="0"/>
              <a:t>20. století </a:t>
            </a:r>
            <a:r>
              <a:rPr lang="cs-CZ" sz="1000" dirty="0">
                <a:ea typeface="+mn-lt"/>
                <a:cs typeface="+mn-lt"/>
              </a:rPr>
              <a:t>–</a:t>
            </a:r>
            <a:r>
              <a:rPr lang="cs-CZ" sz="1000" dirty="0"/>
              <a:t> amazonské tradice + křesťanství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dirty="0"/>
              <a:t>Nejméně 3 náboženství, která používají </a:t>
            </a:r>
            <a:r>
              <a:rPr lang="cs-CZ" sz="1000" err="1"/>
              <a:t>ayahuascu</a:t>
            </a:r>
            <a:r>
              <a:rPr lang="cs-CZ" sz="1000" dirty="0"/>
              <a:t> jako svátost </a:t>
            </a:r>
            <a:r>
              <a:rPr lang="cs-CZ" sz="1000" dirty="0">
                <a:ea typeface="+mn-lt"/>
                <a:cs typeface="+mn-lt"/>
              </a:rPr>
              <a:t>–</a:t>
            </a:r>
            <a:r>
              <a:rPr lang="cs-CZ" sz="1000" dirty="0"/>
              <a:t> "</a:t>
            </a:r>
            <a:r>
              <a:rPr lang="cs-CZ" sz="1000" err="1"/>
              <a:t>ayahuascová</a:t>
            </a:r>
            <a:r>
              <a:rPr lang="cs-CZ" sz="1000" dirty="0"/>
              <a:t> náboženství"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b="1" err="1"/>
              <a:t>Santo</a:t>
            </a:r>
            <a:r>
              <a:rPr lang="cs-CZ" sz="1000" b="1" dirty="0"/>
              <a:t> </a:t>
            </a:r>
            <a:r>
              <a:rPr lang="cs-CZ" sz="1000" b="1" err="1"/>
              <a:t>Daime</a:t>
            </a:r>
            <a:endParaRPr lang="cs-CZ" sz="1000" b="1"/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1930, sběrač kaučuku </a:t>
            </a:r>
            <a:r>
              <a:rPr lang="cs-CZ" sz="1000" dirty="0" err="1">
                <a:ea typeface="+mn-lt"/>
                <a:cs typeface="+mn-lt"/>
              </a:rPr>
              <a:t>Raimundo</a:t>
            </a:r>
            <a:r>
              <a:rPr lang="cs-CZ" sz="1000" dirty="0">
                <a:ea typeface="+mn-lt"/>
                <a:cs typeface="+mn-lt"/>
              </a:rPr>
              <a:t> </a:t>
            </a:r>
            <a:r>
              <a:rPr lang="cs-CZ" sz="1000" dirty="0" err="1">
                <a:ea typeface="+mn-lt"/>
                <a:cs typeface="+mn-lt"/>
              </a:rPr>
              <a:t>Irineu</a:t>
            </a:r>
            <a:r>
              <a:rPr lang="cs-CZ" sz="1000" dirty="0">
                <a:ea typeface="+mn-lt"/>
                <a:cs typeface="+mn-lt"/>
              </a:rPr>
              <a:t> </a:t>
            </a:r>
            <a:r>
              <a:rPr lang="cs-CZ" sz="1000" dirty="0" err="1">
                <a:ea typeface="+mn-lt"/>
                <a:cs typeface="+mn-lt"/>
              </a:rPr>
              <a:t>Serra</a:t>
            </a:r>
            <a:r>
              <a:rPr lang="cs-CZ" sz="1000" dirty="0">
                <a:ea typeface="+mn-lt"/>
                <a:cs typeface="+mn-lt"/>
              </a:rPr>
              <a:t>, později známý jako </a:t>
            </a:r>
            <a:r>
              <a:rPr lang="cs-CZ" sz="1000" dirty="0" err="1">
                <a:ea typeface="+mn-lt"/>
                <a:cs typeface="+mn-lt"/>
              </a:rPr>
              <a:t>Mestre</a:t>
            </a:r>
            <a:r>
              <a:rPr lang="cs-CZ" sz="1000" dirty="0">
                <a:ea typeface="+mn-lt"/>
                <a:cs typeface="+mn-lt"/>
              </a:rPr>
              <a:t> </a:t>
            </a:r>
            <a:r>
              <a:rPr lang="cs-CZ" sz="1000" dirty="0" err="1">
                <a:ea typeface="+mn-lt"/>
                <a:cs typeface="+mn-lt"/>
              </a:rPr>
              <a:t>Irineu</a:t>
            </a:r>
            <a:endParaRPr lang="cs-CZ" sz="10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Lidový katolicismus s africkým animismem, spiritismem a jihoamerickým šamanismem (včetně </a:t>
            </a:r>
            <a:r>
              <a:rPr lang="cs-CZ" sz="1000" err="1">
                <a:ea typeface="+mn-lt"/>
                <a:cs typeface="+mn-lt"/>
              </a:rPr>
              <a:t>vegetalismu</a:t>
            </a:r>
            <a:r>
              <a:rPr lang="cs-CZ" sz="1000" dirty="0">
                <a:ea typeface="+mn-lt"/>
                <a:cs typeface="+mn-lt"/>
              </a:rPr>
              <a:t>)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err="1">
                <a:ea typeface="+mn-lt"/>
                <a:cs typeface="+mn-lt"/>
              </a:rPr>
              <a:t>Ayahuasca</a:t>
            </a:r>
            <a:r>
              <a:rPr lang="cs-CZ" sz="1000" dirty="0">
                <a:ea typeface="+mn-lt"/>
                <a:cs typeface="+mn-lt"/>
              </a:rPr>
              <a:t> představuje svátost - krev Krista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Během bohoslužby se pije </a:t>
            </a:r>
            <a:r>
              <a:rPr lang="cs-CZ" sz="1000" err="1">
                <a:ea typeface="+mn-lt"/>
                <a:cs typeface="+mn-lt"/>
              </a:rPr>
              <a:t>ayahuasca</a:t>
            </a:r>
            <a:r>
              <a:rPr lang="cs-CZ" sz="1000" dirty="0">
                <a:ea typeface="+mn-lt"/>
                <a:cs typeface="+mn-lt"/>
              </a:rPr>
              <a:t>, následuje zpěv a tanec za doprovodu bubnů a dalších hudebních nástrojů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Setkání se svatými a anděli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Po celém světě, cca 5 000 lidí, často včetně ČR funguje neoficiálně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b="1" err="1">
                <a:ea typeface="+mn-lt"/>
                <a:cs typeface="+mn-lt"/>
              </a:rPr>
              <a:t>Barquinha</a:t>
            </a:r>
            <a:r>
              <a:rPr lang="cs-CZ" sz="1000" dirty="0">
                <a:ea typeface="+mn-lt"/>
                <a:cs typeface="+mn-lt"/>
              </a:rPr>
              <a:t> (Lodička)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1940, Daniel </a:t>
            </a:r>
            <a:r>
              <a:rPr lang="cs-CZ" sz="1000" dirty="0" err="1">
                <a:ea typeface="+mn-lt"/>
                <a:cs typeface="+mn-lt"/>
              </a:rPr>
              <a:t>Pereira</a:t>
            </a:r>
            <a:r>
              <a:rPr lang="cs-CZ" sz="1000" dirty="0">
                <a:ea typeface="+mn-lt"/>
                <a:cs typeface="+mn-lt"/>
              </a:rPr>
              <a:t> de </a:t>
            </a:r>
            <a:r>
              <a:rPr lang="cs-CZ" sz="1000" dirty="0" err="1">
                <a:ea typeface="+mn-lt"/>
                <a:cs typeface="+mn-lt"/>
              </a:rPr>
              <a:t>Mattos</a:t>
            </a:r>
            <a:r>
              <a:rPr lang="cs-CZ" sz="1000" dirty="0">
                <a:ea typeface="+mn-lt"/>
                <a:cs typeface="+mn-lt"/>
              </a:rPr>
              <a:t> nejprve působil v </a:t>
            </a:r>
            <a:r>
              <a:rPr lang="cs-CZ" sz="1000" dirty="0" err="1">
                <a:ea typeface="+mn-lt"/>
                <a:cs typeface="+mn-lt"/>
              </a:rPr>
              <a:t>Santo</a:t>
            </a:r>
            <a:r>
              <a:rPr lang="cs-CZ" sz="1000" dirty="0">
                <a:ea typeface="+mn-lt"/>
                <a:cs typeface="+mn-lt"/>
              </a:rPr>
              <a:t> </a:t>
            </a:r>
            <a:r>
              <a:rPr lang="cs-CZ" sz="1000" dirty="0" err="1">
                <a:ea typeface="+mn-lt"/>
                <a:cs typeface="+mn-lt"/>
              </a:rPr>
              <a:t>Daime</a:t>
            </a:r>
            <a:endParaRPr lang="cs-CZ" sz="10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Největší počet rituálů, kostel můžou vést i ženy, větší důraz na afro-brazilskou tradici, členové nosí odznak s lodičkou a křížem (duchovní putování)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b="1" err="1">
                <a:ea typeface="+mn-lt"/>
                <a:cs typeface="+mn-lt"/>
              </a:rPr>
              <a:t>União</a:t>
            </a:r>
            <a:r>
              <a:rPr lang="cs-CZ" sz="1000" b="1" dirty="0">
                <a:ea typeface="+mn-lt"/>
                <a:cs typeface="+mn-lt"/>
              </a:rPr>
              <a:t> do </a:t>
            </a:r>
            <a:r>
              <a:rPr lang="cs-CZ" sz="1000" b="1" err="1">
                <a:ea typeface="+mn-lt"/>
                <a:cs typeface="+mn-lt"/>
              </a:rPr>
              <a:t>Vegetal</a:t>
            </a:r>
            <a:r>
              <a:rPr lang="cs-CZ" sz="1000" dirty="0">
                <a:ea typeface="+mn-lt"/>
                <a:cs typeface="+mn-lt"/>
              </a:rPr>
              <a:t> (UDV, Unie rostlin)</a:t>
            </a:r>
            <a:endParaRPr lang="cs-CZ" sz="1000" dirty="0"/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1950, sběrač kaučuku José Gabriel de </a:t>
            </a:r>
            <a:r>
              <a:rPr lang="cs-CZ" sz="1000" err="1">
                <a:ea typeface="+mn-lt"/>
                <a:cs typeface="+mn-lt"/>
              </a:rPr>
              <a:t>Costa</a:t>
            </a:r>
            <a:r>
              <a:rPr lang="cs-CZ" sz="1000" dirty="0">
                <a:ea typeface="+mn-lt"/>
                <a:cs typeface="+mn-lt"/>
              </a:rPr>
              <a:t>, později známý jako </a:t>
            </a:r>
            <a:r>
              <a:rPr lang="cs-CZ" sz="1000" err="1">
                <a:ea typeface="+mn-lt"/>
                <a:cs typeface="+mn-lt"/>
              </a:rPr>
              <a:t>Mestre</a:t>
            </a:r>
            <a:r>
              <a:rPr lang="cs-CZ" sz="1000" dirty="0">
                <a:ea typeface="+mn-lt"/>
                <a:cs typeface="+mn-lt"/>
              </a:rPr>
              <a:t> Gabriel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Cílem je za pomoci </a:t>
            </a:r>
            <a:r>
              <a:rPr lang="cs-CZ" sz="1000" err="1">
                <a:ea typeface="+mn-lt"/>
                <a:cs typeface="+mn-lt"/>
              </a:rPr>
              <a:t>ayahuascy</a:t>
            </a:r>
            <a:r>
              <a:rPr lang="cs-CZ" sz="1000" dirty="0">
                <a:ea typeface="+mn-lt"/>
                <a:cs typeface="+mn-lt"/>
              </a:rPr>
              <a:t> dojít duchovního rozvoje skrze kultivaci intelektuálních kvalit a duševní koncentrace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Přísná hierarchie, striktní dodržování zásad (abstinence od návykových látek, sexuální zdrženlivost a pravidelná účast na ceremoniích)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>
                <a:ea typeface="+mn-lt"/>
                <a:cs typeface="+mn-lt"/>
              </a:rPr>
              <a:t>Ceremonie je konzervativnější, obsahuje i kázání a pouze reprodukovanou hudbu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000" dirty="0"/>
              <a:t>Po celém světě, cca 24 000 lidí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dirty="0"/>
              <a:t>1987 – brazilská vláda schválila legální užívání </a:t>
            </a:r>
            <a:r>
              <a:rPr lang="cs-CZ" sz="1000" err="1"/>
              <a:t>ayahuascy</a:t>
            </a:r>
            <a:r>
              <a:rPr lang="cs-CZ" sz="1000" dirty="0"/>
              <a:t> v rámci náboženského obřadu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000" dirty="0"/>
              <a:t>2008 – </a:t>
            </a:r>
            <a:r>
              <a:rPr lang="cs-CZ" sz="1000" dirty="0" err="1"/>
              <a:t>ayahuasca</a:t>
            </a:r>
            <a:r>
              <a:rPr lang="cs-CZ" sz="1000" dirty="0"/>
              <a:t> je považována za národní kulturní dědictví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cs-CZ" sz="700"/>
          </a:p>
        </p:txBody>
      </p:sp>
      <p:pic>
        <p:nvPicPr>
          <p:cNvPr id="5" name="Obrázek 5" descr="Obsah obrázku osoba, interiér, skupina, lidé&#10;&#10;Popis se vygeneroval automaticky.">
            <a:extLst>
              <a:ext uri="{FF2B5EF4-FFF2-40B4-BE49-F238E27FC236}">
                <a16:creationId xmlns:a16="http://schemas.microsoft.com/office/drawing/2014/main" id="{6ED42C0B-A0F9-4C45-88A7-407BAEA14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029" y="231304"/>
            <a:ext cx="4058758" cy="2050922"/>
          </a:xfrm>
          <a:prstGeom prst="rect">
            <a:avLst/>
          </a:prstGeom>
        </p:spPr>
      </p:pic>
      <p:pic>
        <p:nvPicPr>
          <p:cNvPr id="4" name="Obrázek 4" descr="Obsah obrázku osoba, muž, stůl, držení&#10;&#10;Popis se vygeneroval automaticky.">
            <a:extLst>
              <a:ext uri="{FF2B5EF4-FFF2-40B4-BE49-F238E27FC236}">
                <a16:creationId xmlns:a16="http://schemas.microsoft.com/office/drawing/2014/main" id="{144E9113-0083-49A7-8731-FBEE87A3F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029" y="2358424"/>
            <a:ext cx="4058758" cy="21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E815CE7-767E-4F88-A9A7-3ED1E59B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8EFBDF-CAB1-4DE1-BA54-0B0E877D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4405"/>
            <a:ext cx="10058400" cy="1371600"/>
          </a:xfrm>
        </p:spPr>
        <p:txBody>
          <a:bodyPr>
            <a:normAutofit/>
          </a:bodyPr>
          <a:lstStyle/>
          <a:p>
            <a:r>
              <a:rPr lang="cs-CZ" sz="3600" dirty="0"/>
              <a:t>Výzkumy v brazilských synkretických církvích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91FA4-DCBF-4B05-9A56-B7ACD6CC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1762"/>
            <a:ext cx="10058400" cy="50245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450" b="1" dirty="0"/>
              <a:t>Projekt </a:t>
            </a:r>
            <a:r>
              <a:rPr lang="cs-CZ" sz="1450" b="1" err="1"/>
              <a:t>Hoasca</a:t>
            </a:r>
            <a:endParaRPr lang="cs-CZ" sz="1450"/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/>
              <a:t>První komplexní zkoumání </a:t>
            </a:r>
            <a:r>
              <a:rPr lang="cs-CZ" sz="1450" err="1"/>
              <a:t>ayahuascy</a:t>
            </a:r>
            <a:endParaRPr lang="cs-CZ" sz="1450"/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Biochemické, farmakologické, fyziologické i psychiatrické aspekty dlouhodobého užívání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15 členů brazilské církve </a:t>
            </a:r>
            <a:r>
              <a:rPr lang="cs-CZ" sz="1450" err="1">
                <a:ea typeface="+mn-lt"/>
                <a:cs typeface="+mn-lt"/>
              </a:rPr>
              <a:t>União</a:t>
            </a:r>
            <a:r>
              <a:rPr lang="cs-CZ" sz="1450" dirty="0">
                <a:ea typeface="+mn-lt"/>
                <a:cs typeface="+mn-lt"/>
              </a:rPr>
              <a:t> de </a:t>
            </a:r>
            <a:r>
              <a:rPr lang="cs-CZ" sz="1450" err="1">
                <a:ea typeface="+mn-lt"/>
                <a:cs typeface="+mn-lt"/>
              </a:rPr>
              <a:t>Vegetal</a:t>
            </a:r>
            <a:r>
              <a:rPr lang="cs-CZ" sz="1450" dirty="0">
                <a:ea typeface="+mn-lt"/>
                <a:cs typeface="+mn-lt"/>
              </a:rPr>
              <a:t>, členy 10 let, užívají </a:t>
            </a:r>
            <a:r>
              <a:rPr lang="cs-CZ" sz="1450" err="1">
                <a:ea typeface="+mn-lt"/>
                <a:cs typeface="+mn-lt"/>
              </a:rPr>
              <a:t>ayahuascu</a:t>
            </a:r>
            <a:r>
              <a:rPr lang="cs-CZ" sz="1450" dirty="0">
                <a:ea typeface="+mn-lt"/>
                <a:cs typeface="+mn-lt"/>
              </a:rPr>
              <a:t> jednou za 2 týdny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15 neuživatelů </a:t>
            </a:r>
            <a:r>
              <a:rPr lang="cs-CZ" sz="1450" err="1">
                <a:ea typeface="+mn-lt"/>
                <a:cs typeface="+mn-lt"/>
              </a:rPr>
              <a:t>ayahuascy</a:t>
            </a:r>
            <a:r>
              <a:rPr lang="cs-CZ" sz="1450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Nebyl zjištěn jakýkoli psychologický nebo neurologický deficit; lepší výsledek ve schopnosti udržet </a:t>
            </a:r>
            <a:r>
              <a:rPr lang="cs-CZ" sz="1450">
                <a:ea typeface="+mn-lt"/>
                <a:cs typeface="+mn-lt"/>
              </a:rPr>
              <a:t>koncentraci a v krátkodobé paměti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Arial" pitchFamily="18" charset="0"/>
              <a:buChar char="•"/>
            </a:pPr>
            <a:r>
              <a:rPr lang="cs-CZ" sz="1450" b="1" err="1">
                <a:ea typeface="+mn-lt"/>
                <a:cs typeface="+mn-lt"/>
              </a:rPr>
              <a:t>Ayahuasca</a:t>
            </a:r>
            <a:r>
              <a:rPr lang="cs-CZ" sz="1450" b="1" dirty="0">
                <a:ea typeface="+mn-lt"/>
                <a:cs typeface="+mn-lt"/>
              </a:rPr>
              <a:t> v adolescenci: Neuropsychologické posouzení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Výzkum užívání </a:t>
            </a:r>
            <a:r>
              <a:rPr lang="cs-CZ" sz="1450" err="1">
                <a:ea typeface="+mn-lt"/>
                <a:cs typeface="+mn-lt"/>
              </a:rPr>
              <a:t>ayahuascy</a:t>
            </a:r>
            <a:r>
              <a:rPr lang="cs-CZ" sz="1450" dirty="0">
                <a:ea typeface="+mn-lt"/>
                <a:cs typeface="+mn-lt"/>
              </a:rPr>
              <a:t> mezi dospívajícími 40 členy církve UDV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Neuropsychologické zhodnocení osobnostních profilů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Uživatelé </a:t>
            </a:r>
            <a:r>
              <a:rPr lang="cs-CZ" sz="1450" err="1">
                <a:ea typeface="+mn-lt"/>
                <a:cs typeface="+mn-lt"/>
              </a:rPr>
              <a:t>ayahuascy</a:t>
            </a:r>
            <a:r>
              <a:rPr lang="cs-CZ" sz="1450" dirty="0">
                <a:ea typeface="+mn-lt"/>
                <a:cs typeface="+mn-lt"/>
              </a:rPr>
              <a:t> vykazovali méně psychiatrických symptomů, více zodpovědnosti, optimismu a respektu vůči druhým, lépe vycházeli s rodiči a konzumovali méně alkoholu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cs-CZ" sz="1450" b="1" dirty="0">
                <a:ea typeface="+mn-lt"/>
                <a:cs typeface="+mn-lt"/>
              </a:rPr>
              <a:t>Osobnost, psychopatologie, životní postoje a neuropsychologický výkon uživatelů </a:t>
            </a:r>
            <a:r>
              <a:rPr lang="cs-CZ" sz="1450" b="1" err="1">
                <a:ea typeface="+mn-lt"/>
                <a:cs typeface="+mn-lt"/>
              </a:rPr>
              <a:t>ayahuascy</a:t>
            </a:r>
            <a:r>
              <a:rPr lang="cs-CZ" sz="1450" b="1" dirty="0">
                <a:ea typeface="+mn-lt"/>
                <a:cs typeface="+mn-lt"/>
              </a:rPr>
              <a:t> v rituálním kontextu: longitudinální studie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Vliv konzumace </a:t>
            </a:r>
            <a:r>
              <a:rPr lang="cs-CZ" sz="1450" err="1">
                <a:ea typeface="+mn-lt"/>
                <a:cs typeface="+mn-lt"/>
              </a:rPr>
              <a:t>ayahuascy</a:t>
            </a:r>
            <a:r>
              <a:rPr lang="cs-CZ" sz="1450" dirty="0">
                <a:ea typeface="+mn-lt"/>
                <a:cs typeface="+mn-lt"/>
              </a:rPr>
              <a:t> na psychologický </a:t>
            </a:r>
            <a:r>
              <a:rPr lang="cs-CZ" sz="1450" err="1">
                <a:ea typeface="+mn-lt"/>
                <a:cs typeface="+mn-lt"/>
              </a:rPr>
              <a:t>well-being</a:t>
            </a:r>
            <a:r>
              <a:rPr lang="cs-CZ" sz="1450" dirty="0">
                <a:ea typeface="+mn-lt"/>
                <a:cs typeface="+mn-lt"/>
              </a:rPr>
              <a:t>, duševní zdraví a kognici, psychopatologii, životní postoje a neuropsychologický výkon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Uživatelé </a:t>
            </a:r>
            <a:r>
              <a:rPr lang="cs-CZ" sz="1450" err="1">
                <a:ea typeface="+mn-lt"/>
                <a:cs typeface="+mn-lt"/>
              </a:rPr>
              <a:t>ayahuascy</a:t>
            </a:r>
            <a:r>
              <a:rPr lang="cs-CZ" sz="1450" dirty="0">
                <a:ea typeface="+mn-lt"/>
                <a:cs typeface="+mn-lt"/>
              </a:rPr>
              <a:t> mají výrazně lepší výsledky v testech měřících psychopatologické sklony a vlastnosti - ukázali se jako méně úzkostní, depresivní, paranoidní a plaší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cs-CZ" sz="1450" dirty="0">
                <a:ea typeface="+mn-lt"/>
                <a:cs typeface="+mn-lt"/>
              </a:rPr>
              <a:t>Nebyly zjištěny žádné důkazy o psychickém, neurologickém a fyzickém poškození následkem dlouhodobého užívání </a:t>
            </a:r>
            <a:r>
              <a:rPr lang="cs-CZ" sz="1450" err="1">
                <a:ea typeface="+mn-lt"/>
                <a:cs typeface="+mn-lt"/>
              </a:rPr>
              <a:t>ayahuascy</a:t>
            </a:r>
            <a:endParaRPr lang="cs-CZ" sz="1450">
              <a:ea typeface="+mn-lt"/>
              <a:cs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65675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C83651-0917-4ADB-842D-AA778577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sz="4400" err="1">
                <a:ea typeface="+mj-lt"/>
                <a:cs typeface="+mj-lt"/>
              </a:rPr>
              <a:t>Ayahuascový</a:t>
            </a:r>
            <a:r>
              <a:rPr lang="cs-CZ" sz="4400" dirty="0">
                <a:ea typeface="+mj-lt"/>
                <a:cs typeface="+mj-lt"/>
              </a:rPr>
              <a:t> </a:t>
            </a:r>
            <a:r>
              <a:rPr lang="cs-CZ" sz="4400">
                <a:ea typeface="+mj-lt"/>
                <a:cs typeface="+mj-lt"/>
              </a:rPr>
              <a:t>turismus</a:t>
            </a:r>
            <a:endParaRPr lang="cs-CZ" sz="4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6B1005-3D14-4EF2-91AE-C2A8F837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Přelom 80. a 90. let – </a:t>
            </a:r>
            <a:r>
              <a:rPr lang="cs-CZ" dirty="0" err="1"/>
              <a:t>počátel</a:t>
            </a:r>
            <a:r>
              <a:rPr lang="cs-CZ" dirty="0"/>
              <a:t> </a:t>
            </a:r>
            <a:r>
              <a:rPr lang="cs-CZ" dirty="0" err="1"/>
              <a:t>ayahuascového</a:t>
            </a:r>
            <a:r>
              <a:rPr lang="cs-CZ" dirty="0"/>
              <a:t> turismu do Amazonie</a:t>
            </a:r>
          </a:p>
          <a:p>
            <a:pPr>
              <a:buClr>
                <a:srgbClr val="262626"/>
              </a:buClr>
            </a:pPr>
            <a:r>
              <a:rPr lang="cs-CZ" dirty="0" err="1"/>
              <a:t>Ayahuascový</a:t>
            </a:r>
            <a:r>
              <a:rPr lang="cs-CZ" dirty="0"/>
              <a:t> boom na konci 90. let s masovým rozšířením internetu</a:t>
            </a:r>
          </a:p>
          <a:p>
            <a:pPr>
              <a:buClr>
                <a:srgbClr val="262626"/>
              </a:buClr>
            </a:pPr>
            <a:r>
              <a:rPr lang="cs-CZ" dirty="0">
                <a:ea typeface="+mn-lt"/>
                <a:cs typeface="+mn-lt"/>
              </a:rPr>
              <a:t>Z domorodých tradic se postupně rodí „spirituální byznys“ </a:t>
            </a:r>
          </a:p>
          <a:p>
            <a:pPr>
              <a:buClr>
                <a:srgbClr val="262626"/>
              </a:buClr>
            </a:pPr>
            <a:r>
              <a:rPr lang="cs-CZ">
                <a:ea typeface="+mn-lt"/>
                <a:cs typeface="+mn-lt"/>
              </a:rPr>
              <a:t>Antropoložka </a:t>
            </a:r>
            <a:r>
              <a:rPr lang="cs-CZ" err="1">
                <a:ea typeface="+mn-lt"/>
                <a:cs typeface="+mn-lt"/>
              </a:rPr>
              <a:t>Dobkin</a:t>
            </a:r>
            <a:r>
              <a:rPr lang="cs-CZ">
                <a:ea typeface="+mn-lt"/>
                <a:cs typeface="+mn-lt"/>
              </a:rPr>
              <a:t> de </a:t>
            </a:r>
            <a:r>
              <a:rPr lang="cs-CZ" err="1">
                <a:ea typeface="+mn-lt"/>
                <a:cs typeface="+mn-lt"/>
              </a:rPr>
              <a:t>Rios</a:t>
            </a:r>
            <a:r>
              <a:rPr lang="cs-CZ">
                <a:ea typeface="+mn-lt"/>
                <a:cs typeface="+mn-lt"/>
              </a:rPr>
              <a:t> – poukázala na nástrahy </a:t>
            </a:r>
            <a:r>
              <a:rPr lang="cs-CZ" err="1">
                <a:ea typeface="+mn-lt"/>
                <a:cs typeface="+mn-lt"/>
              </a:rPr>
              <a:t>ayahuscového</a:t>
            </a:r>
            <a:r>
              <a:rPr lang="cs-CZ" dirty="0">
                <a:ea typeface="+mn-lt"/>
                <a:cs typeface="+mn-lt"/>
              </a:rPr>
              <a:t> turismu – západní turisté se mohou stát oběťmi šarlatánů</a:t>
            </a:r>
            <a:endParaRPr lang="cs-CZ" dirty="0"/>
          </a:p>
        </p:txBody>
      </p:sp>
      <p:pic>
        <p:nvPicPr>
          <p:cNvPr id="4" name="Obrázek 4" descr="Obsah obrázku osoba, exteriér, lavice, park&#10;&#10;Popis se vygeneroval automaticky.">
            <a:extLst>
              <a:ext uri="{FF2B5EF4-FFF2-40B4-BE49-F238E27FC236}">
                <a16:creationId xmlns:a16="http://schemas.microsoft.com/office/drawing/2014/main" id="{1B6ED7CD-9EDE-4978-ACC8-FA53F409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6" name="Obrázek 6" descr="Obsah obrázku osoba, interiér, vsedě, žena&#10;&#10;Popis se vygeneroval automaticky.">
            <a:extLst>
              <a:ext uri="{FF2B5EF4-FFF2-40B4-BE49-F238E27FC236}">
                <a16:creationId xmlns:a16="http://schemas.microsoft.com/office/drawing/2014/main" id="{6C0DCF35-F20D-4FBC-BA63-63649DA1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Microsoft Office PowerPoint</Application>
  <PresentationFormat>Širokoúhlá obrazovka</PresentationFormat>
  <Paragraphs>187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Garamond</vt:lpstr>
      <vt:lpstr>Savon</vt:lpstr>
      <vt:lpstr>Ayahuasca</vt:lpstr>
      <vt:lpstr>Ayahuasca obecně</vt:lpstr>
      <vt:lpstr>Příprava ayahuascy</vt:lpstr>
      <vt:lpstr>Účinky ayahuascy</vt:lpstr>
      <vt:lpstr>Rituál</vt:lpstr>
      <vt:lpstr>Průběh rituálu</vt:lpstr>
      <vt:lpstr>Brazilské synkretické církve</vt:lpstr>
      <vt:lpstr>Výzkumy v brazilských synkretických církvích</vt:lpstr>
      <vt:lpstr>Ayahuascový turismus</vt:lpstr>
      <vt:lpstr>Legální aspekty užívání ayahuascy</vt:lpstr>
      <vt:lpstr>Ayahuasca v ČR</vt:lpstr>
      <vt:lpstr>Uživatelé v ČR</vt:lpstr>
      <vt:lpstr>Pořadatelé v ČR</vt:lpstr>
      <vt:lpstr>Techniky rituálu v ČR</vt:lpstr>
      <vt:lpstr>Techniky rituálů v ČR</vt:lpstr>
      <vt:lpstr>Tradiční x neošamanský x církevní</vt:lpstr>
      <vt:lpstr>Tradiční x neošamanský x církevní</vt:lpstr>
      <vt:lpstr>Výzkum</vt:lpstr>
      <vt:lpstr>Výzkum a léčba</vt:lpstr>
      <vt:lpstr>Děkujeme za pozornost!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Kokaisl Petr</cp:lastModifiedBy>
  <cp:revision>813</cp:revision>
  <dcterms:created xsi:type="dcterms:W3CDTF">2020-11-12T19:06:20Z</dcterms:created>
  <dcterms:modified xsi:type="dcterms:W3CDTF">2024-05-19T15:36:24Z</dcterms:modified>
</cp:coreProperties>
</file>