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72" r:id="rId8"/>
    <p:sldId id="262" r:id="rId9"/>
    <p:sldId id="264" r:id="rId10"/>
    <p:sldId id="273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E538DC-2296-47D0-B5F6-4B3A034F1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1F29D4-6649-46D7-8B65-309145E5F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357694"/>
            <a:ext cx="6500390" cy="2301240"/>
          </a:xfrm>
        </p:spPr>
        <p:txBody>
          <a:bodyPr/>
          <a:lstStyle/>
          <a:p>
            <a:r>
              <a:rPr lang="ru-RU" dirty="0" err="1"/>
              <a:t>Pálení</a:t>
            </a:r>
            <a:r>
              <a:rPr lang="ru-RU" dirty="0"/>
              <a:t> </a:t>
            </a:r>
            <a:r>
              <a:rPr lang="ru-RU" dirty="0" err="1"/>
              <a:t>čarodějnic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Kupala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6480048" cy="1752600"/>
          </a:xfrm>
        </p:spPr>
        <p:txBody>
          <a:bodyPr/>
          <a:lstStyle/>
          <a:p>
            <a:r>
              <a:rPr lang="cs-CZ" dirty="0"/>
              <a:t>Kateřina Hodíková, Mariya Goremykina</a:t>
            </a:r>
            <a:endParaRPr lang="ru-RU" dirty="0"/>
          </a:p>
        </p:txBody>
      </p:sp>
      <p:pic>
        <p:nvPicPr>
          <p:cNvPr id="4" name="Рисунок 3" descr="Иван Купала символизирует единство славянских народов – Миронов Сергей  Михайл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5005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Pálení čarodějnic - Park Severní terasa Ústí nad Labem - AtlasCeska.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3619472" cy="271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Ivan</a:t>
            </a:r>
            <a:r>
              <a:rPr lang="ru-RU" dirty="0"/>
              <a:t> </a:t>
            </a:r>
            <a:r>
              <a:rPr lang="ru-RU" dirty="0" err="1"/>
              <a:t>Kupala</a:t>
            </a:r>
            <a:r>
              <a:rPr lang="ru-RU" dirty="0"/>
              <a:t> - </a:t>
            </a:r>
            <a:r>
              <a:rPr lang="ru-RU" dirty="0" err="1"/>
              <a:t>Zvyky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tradice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/>
          </a:bodyPr>
          <a:lstStyle/>
          <a:p>
            <a:r>
              <a:rPr lang="cs-CZ" sz="2000" dirty="0"/>
              <a:t>Umývání vodou bylo masivní koupání lidí ve vodních zdrojích, mytí vodou nebo rosou, mytí ve vaně, polévání vodou. </a:t>
            </a:r>
            <a:endParaRPr lang="ru-RU" sz="2000" dirty="0"/>
          </a:p>
          <a:p>
            <a:r>
              <a:rPr lang="cs-CZ" sz="2000" dirty="0"/>
              <a:t>Lidé věřili, že koupání v den Kupala mělo léčivý účinek. Osoba, která se odmítla vykoupat, byla podezřelá z čarodějnictví.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 descr="Иван Купа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3909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Kupalský věnec</a:t>
            </a:r>
            <a:br>
              <a:rPr lang="cs-CZ" sz="4800" dirty="0"/>
            </a:br>
            <a:endParaRPr lang="ru-RU" dirty="0"/>
          </a:p>
        </p:txBody>
      </p:sp>
      <p:pic>
        <p:nvPicPr>
          <p:cNvPr id="4" name="Содержимое 3" descr="Ивана Купала 2019: чего нельзя делать в праздник, а что нужно сделать -  ЗНАЙ Ю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0" y="1886744"/>
            <a:ext cx="7834340" cy="432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Ivan</a:t>
            </a:r>
            <a:r>
              <a:rPr lang="ru-RU" dirty="0"/>
              <a:t> </a:t>
            </a:r>
            <a:r>
              <a:rPr lang="ru-RU" dirty="0" err="1"/>
              <a:t>Kupala</a:t>
            </a:r>
            <a:r>
              <a:rPr lang="ru-RU" dirty="0"/>
              <a:t> - </a:t>
            </a:r>
            <a:r>
              <a:rPr lang="ru-RU" dirty="0" err="1"/>
              <a:t>Svátek</a:t>
            </a:r>
            <a:r>
              <a:rPr lang="ru-RU" dirty="0"/>
              <a:t> </a:t>
            </a:r>
            <a:r>
              <a:rPr lang="ru-RU" dirty="0" err="1"/>
              <a:t>v</a:t>
            </a:r>
            <a:r>
              <a:rPr lang="ru-RU" dirty="0"/>
              <a:t> </a:t>
            </a:r>
            <a:r>
              <a:rPr lang="ru-RU" dirty="0" err="1"/>
              <a:t>současnosti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Neptunův festival</a:t>
            </a:r>
          </a:p>
          <a:p>
            <a:r>
              <a:rPr lang="cs-CZ" dirty="0"/>
              <a:t>Hudba, nejrůznější živá představení a atrakce</a:t>
            </a:r>
            <a:endParaRPr lang="ru-RU" dirty="0"/>
          </a:p>
        </p:txBody>
      </p:sp>
      <p:pic>
        <p:nvPicPr>
          <p:cNvPr id="4" name="Рисунок 3" descr="Славяне его не праздновали&quot;. Чего мы не знаем о дне Ивана Купалы - РИА  Новости, 07.07.20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143248"/>
            <a:ext cx="59293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463884" cy="3186122"/>
          </a:xfrm>
        </p:spPr>
        <p:txBody>
          <a:bodyPr numCol="2">
            <a:normAutofit lnSpcReduction="10000"/>
          </a:bodyPr>
          <a:lstStyle/>
          <a:p>
            <a:r>
              <a:rPr lang="cs-CZ" sz="2800" dirty="0"/>
              <a:t>Pohanský původ</a:t>
            </a:r>
          </a:p>
          <a:p>
            <a:r>
              <a:rPr lang="cs-CZ" sz="2800" dirty="0"/>
              <a:t>Přechod na úrodné období</a:t>
            </a:r>
          </a:p>
          <a:p>
            <a:r>
              <a:rPr lang="cs-CZ" sz="2800" dirty="0"/>
              <a:t>Klíčová role ohně </a:t>
            </a:r>
            <a:r>
              <a:rPr lang="ru-RU" sz="2800" dirty="0"/>
              <a:t>(</a:t>
            </a:r>
            <a:r>
              <a:rPr lang="cs-CZ" sz="2800" dirty="0"/>
              <a:t>funkci očištění</a:t>
            </a:r>
            <a:r>
              <a:rPr lang="ru-RU" sz="2800" dirty="0"/>
              <a:t>)</a:t>
            </a:r>
          </a:p>
          <a:p>
            <a:r>
              <a:rPr lang="cs-CZ" sz="2800" dirty="0"/>
              <a:t>Zlí duchové a čarodějnice</a:t>
            </a:r>
          </a:p>
          <a:p>
            <a:r>
              <a:rPr lang="cs-CZ" sz="2800" dirty="0"/>
              <a:t>Ochranné praktiky </a:t>
            </a:r>
          </a:p>
          <a:p>
            <a:r>
              <a:rPr lang="cs-CZ" sz="2800" dirty="0"/>
              <a:t>Ztráta původního významu v současnosti</a:t>
            </a:r>
          </a:p>
          <a:p>
            <a:r>
              <a:rPr lang="cs-CZ" sz="2800" dirty="0"/>
              <a:t>Odlišné chápání čarodějnice (zlo x dívka nevykoná rituál)</a:t>
            </a:r>
          </a:p>
          <a:p>
            <a:endParaRPr lang="ru-RU" dirty="0"/>
          </a:p>
        </p:txBody>
      </p:sp>
      <p:pic>
        <p:nvPicPr>
          <p:cNvPr id="1026" name="Picture 2" descr="Pálení čarodějnic | Obec Kobyl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4005064"/>
            <a:ext cx="4379584" cy="2694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9B62F-CB00-46AE-87F4-733BD0FC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029ECF-A9E7-44FA-9D9D-3B05E2FB3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25000" lnSpcReduction="20000"/>
          </a:bodyPr>
          <a:lstStyle/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BAHENSKÝ, František. </a:t>
            </a:r>
            <a:r>
              <a:rPr lang="cs-CZ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Velké dějiny zemí Koruny české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Paseka, 2014. ISBN 978-80-7432-442-0.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BOWIE, Fiona. 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Antropologie náboženství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Portál, 2008. ISBN 978-80-7367-378-9.</a:t>
            </a:r>
            <a:endParaRPr lang="cs-CZ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BROUČEK, Stanislav a Richard JEŘÁBEK, </a:t>
            </a:r>
            <a:r>
              <a:rPr lang="cs-CZ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cs-CZ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Lidová kultura: národopisná encyklopedie Čech, Moravy a Slezska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Etnologický ústav Akademie věd České republiky v Praze a Ústav evropské etnologie Filozofické fakulty Masarykovy univerzity v Brně v nakl. Mladá fronta, 2007. ISBN 978-80-204-1713-8.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CULKOVÁ, Jitka. </a:t>
            </a:r>
            <a:r>
              <a:rPr lang="cs-CZ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Oslavy a svátky na vesnici 19. století: (v odrazu krásné literatury)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2008. Bakalářská práce. Univerzita Pardubice. Vedoucí práce PhDr. Alice Velková, Ph.D.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ČMES. Slunovrat. 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Elektronický meteorologický slovník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2019 [cit. 2020-12-13]. Dostupné z: http://slovnik.cmes.cz/heslo/20306</a:t>
            </a:r>
            <a:endParaRPr lang="cs-CZ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FRAZER, James George. </a:t>
            </a:r>
            <a:r>
              <a:rPr lang="cs-CZ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Zlatá ratolest: magie, mýty, náboženství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2. vyd. Přeložil Věra HEROLDOVÁ-ŠŤOVÍČKOVÁ, přeložil Erich HEROLD. Praha: Mladá fronta, 1994. ISBN 80-204-0488-0.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JELÍNEK, Matěj. </a:t>
            </a:r>
            <a:r>
              <a:rPr lang="cs-CZ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Pálení čarodějnic: Historie a současná podoba tradice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2019. Bakalářská práce. Univerzita Karlova. Vedoucí práce Doc. PhDr. Petr Janeček, Ph.D.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LANGHAMMEROVÁ, Jiřina. </a:t>
            </a:r>
            <a:r>
              <a:rPr lang="cs-CZ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Lidové zvyky: výroční obyčeje z Čech a Moravy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Lidové noviny, 2004. ISBN 80-7106-525-0.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MALINA, Jaroslav. Antropologický slovník, aneb, Co by mohl o člověku vědět každý člověk: (s přihlédnutím k dějinám literatury a umění). Brno: Akademické nakladatelství CERM, c2009. ISBN 978-80-7204-560-0.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MIKSCHEOVÁ, Mgr. Kristýna. Současná podoba pálení čarodějnic: vynalezená tradice?. 2014. Bakalářská diplomová práce. Masarykova univerzita Filozofická fakulta Ústav evropské etnologie. Vedoucí práce Mgr. Barbora Machová.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NOVÁK, Adam. Fenomén filipojakubské noci v současném prostředí České republiky. Praha, 2015. Bakalářská práce. Univerzita Karlova v Praze. Vedoucí práce PhDr. Petr Janeček, PhD.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PETERA, F.: Slavení svatojánského večera před 1. májem zapalováním ohně r. 1860. Český lid 22, 1913, s. 396.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TINKOVÁ, Eva. </a:t>
            </a:r>
            <a:r>
              <a:rPr lang="cs-CZ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České svátky a tradice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Kralice na Hané: </a:t>
            </a:r>
            <a:r>
              <a:rPr lang="cs-CZ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Media, 2010. ISBN 978-80-7402-078-0.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TOUFAR, Pavel. </a:t>
            </a:r>
            <a:r>
              <a:rPr lang="cs-CZ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Český rok na vsi a ve městě: [české a moravské zvyky, svátky, tradice, pověry, pranostiky, zábava, radost z vaření a jídla, tajemné příběhy a dávné legendy]</a:t>
            </a: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Třebíč: Akcent, 2004. ISBN 80-7268-277-6.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VEČERKOVÁ, Eva. Obyčeje a slavnosti v české lidové kultuře. V Praze: Vyšehrad, 2015. Kulturní historie. ISBN 978-80-7429-627.7.</a:t>
            </a:r>
          </a:p>
          <a:p>
            <a:pPr marL="877824" indent="-457200" algn="just">
              <a:lnSpc>
                <a:spcPct val="150000"/>
              </a:lnSpc>
              <a:spcAft>
                <a:spcPts val="100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ZÍBRT, Dr. Čeněk.: Noc Filipojakubská a první máj. Český lid 19, 1910, s. 343 - 348.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58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BB2C84-5985-4B42-971E-D91A6EA1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857500"/>
            <a:ext cx="7470648" cy="1143000"/>
          </a:xfrm>
        </p:spPr>
        <p:txBody>
          <a:bodyPr/>
          <a:lstStyle/>
          <a:p>
            <a:r>
              <a:rPr lang="cs-CZ" dirty="0"/>
              <a:t>Děkujeme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84275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Klasifikace rituálů</a:t>
            </a:r>
            <a:r>
              <a:rPr lang="cs-CZ" sz="3600" dirty="0"/>
              <a:t> - pálení čarodějnic a </a:t>
            </a:r>
            <a:r>
              <a:rPr lang="cs-CZ" sz="3600" dirty="0" err="1"/>
              <a:t>Kupala</a:t>
            </a:r>
            <a:endParaRPr lang="ru-RU" sz="3600" dirty="0"/>
          </a:p>
        </p:txBody>
      </p:sp>
      <p:pic>
        <p:nvPicPr>
          <p:cNvPr id="2054" name="Picture 6" descr="Pálení čarodějnic">
            <a:extLst>
              <a:ext uri="{FF2B5EF4-FFF2-40B4-BE49-F238E27FC236}">
                <a16:creationId xmlns:a16="http://schemas.microsoft.com/office/drawing/2014/main" id="{9C869895-7141-4729-BF1A-34C7245F1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7710"/>
          <a:stretch/>
        </p:blipFill>
        <p:spPr bwMode="auto">
          <a:xfrm>
            <a:off x="457200" y="1600200"/>
            <a:ext cx="3657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553272" cy="4983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Murphy – výroční (každoročně se cyklicky opakuje, souvisí s astronomickým či hospodářským cyklem) a přechodový rituál 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Van Gennep – přechodové rituály se týkají i změny měsíců, ročních období, slunovratů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err="1"/>
              <a:t>Pálení</a:t>
            </a:r>
            <a:r>
              <a:rPr lang="ru-RU" sz="3600"/>
              <a:t> </a:t>
            </a:r>
            <a:r>
              <a:rPr lang="ru-RU" sz="3600" err="1"/>
              <a:t>čarodějnic</a:t>
            </a:r>
            <a:r>
              <a:rPr lang="ru-RU" sz="3600"/>
              <a:t> - </a:t>
            </a:r>
            <a:r>
              <a:rPr lang="ru-RU" sz="3600" err="1"/>
              <a:t>Historické</a:t>
            </a:r>
            <a:r>
              <a:rPr lang="ru-RU" sz="3600"/>
              <a:t> </a:t>
            </a:r>
            <a:r>
              <a:rPr lang="ru-RU" sz="3600" err="1"/>
              <a:t>kořeny</a:t>
            </a:r>
            <a:endParaRPr lang="ru-RU" sz="3600"/>
          </a:p>
        </p:txBody>
      </p:sp>
      <p:pic>
        <p:nvPicPr>
          <p:cNvPr id="1026" name="Picture 2" descr="Beltaine – keltský svátek plodnosti">
            <a:extLst>
              <a:ext uri="{FF2B5EF4-FFF2-40B4-BE49-F238E27FC236}">
                <a16:creationId xmlns:a16="http://schemas.microsoft.com/office/drawing/2014/main" id="{B52B6FE7-6DCD-4E93-B907-D050A8CAD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r="-2" b="-2"/>
          <a:stretch/>
        </p:blipFill>
        <p:spPr bwMode="auto">
          <a:xfrm>
            <a:off x="457200" y="1600200"/>
            <a:ext cx="3657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769296" cy="51411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900" dirty="0"/>
              <a:t>Pálení hranic po jarním úklidu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900" dirty="0"/>
              <a:t>Podobnosti s keltským svátkem </a:t>
            </a:r>
            <a:r>
              <a:rPr lang="cs-CZ" sz="2900" dirty="0" err="1"/>
              <a:t>Beltaine</a:t>
            </a:r>
            <a:r>
              <a:rPr lang="cs-CZ" sz="2900" dirty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slavnost 30. 4.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radostný svátek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vítání doby rozkvětu a plodnosti,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pálení ohně - očista pastvin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 přeskakování přes oheň – očista lidí a zvířat od zlého, co se přes zimu nakupilo</a:t>
            </a:r>
          </a:p>
          <a:p>
            <a:pPr>
              <a:spcAft>
                <a:spcPts val="600"/>
              </a:spcAft>
            </a:pPr>
            <a:r>
              <a:rPr lang="cs-CZ" sz="2900" dirty="0"/>
              <a:t>Pohanský svátek</a:t>
            </a:r>
          </a:p>
          <a:p>
            <a:pPr>
              <a:spcAft>
                <a:spcPts val="600"/>
              </a:spcAft>
            </a:pPr>
            <a:r>
              <a:rPr lang="cs-CZ" sz="2900" dirty="0"/>
              <a:t>Slaven 30. 4. o filipojakubské noci</a:t>
            </a:r>
          </a:p>
          <a:p>
            <a:pPr>
              <a:spcAft>
                <a:spcPts val="600"/>
              </a:spcAft>
            </a:pPr>
            <a:r>
              <a:rPr lang="cs-CZ" sz="2900" dirty="0"/>
              <a:t>Též </a:t>
            </a:r>
            <a:r>
              <a:rPr lang="cs-CZ" sz="2900" dirty="0" err="1"/>
              <a:t>Valpuržina</a:t>
            </a:r>
            <a:r>
              <a:rPr lang="cs-CZ" sz="2900" dirty="0"/>
              <a:t> noc (</a:t>
            </a:r>
            <a:r>
              <a:rPr lang="cs-CZ" sz="2900" dirty="0" err="1"/>
              <a:t>valpurga</a:t>
            </a:r>
            <a:r>
              <a:rPr lang="cs-CZ" sz="2900" dirty="0"/>
              <a:t> = čarodějnice); </a:t>
            </a:r>
            <a:r>
              <a:rPr lang="cs-CZ" sz="2900" dirty="0" err="1"/>
              <a:t>Valpurga</a:t>
            </a:r>
            <a:r>
              <a:rPr lang="cs-CZ" sz="2900" dirty="0"/>
              <a:t> – anglická benediktýnská jeptiška, ochránkyně před kouzly a čarami</a:t>
            </a:r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Pálení čarodějnic - Význa</a:t>
            </a:r>
            <a:r>
              <a:rPr lang="cs-CZ" dirty="0"/>
              <a:t>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98316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2000" dirty="0"/>
              <a:t>Dříve funkce: sociální, ochranná (před zlými čarami, čarodějnicemi) nebo náboženská, očistná (úklid a pálení smetí, přeskakování ohně jako očista lidí a dobytka), přivolání plodnosti</a:t>
            </a:r>
          </a:p>
          <a:p>
            <a:pPr>
              <a:spcAft>
                <a:spcPts val="1200"/>
              </a:spcAft>
            </a:pPr>
            <a:r>
              <a:rPr lang="cs-CZ" sz="2000" dirty="0"/>
              <a:t>Nyní funkce: zábavná, komunikační, společenská</a:t>
            </a:r>
          </a:p>
          <a:p>
            <a:r>
              <a:rPr lang="cs-CZ" sz="2000" dirty="0" err="1"/>
              <a:t>Frazer</a:t>
            </a:r>
            <a:r>
              <a:rPr lang="cs-CZ" sz="2000" dirty="0"/>
              <a:t> – pálení figurín čarodějnic jako náhrady za zlé osoby; ohořelé zbytky figurín jako ochrana pole; přeskakování ohně – učinit ženu plodnou, upálení ducha (boha) rostlinstva (stromy, dřevo a figura) → zajištění plodnosti</a:t>
            </a:r>
          </a:p>
        </p:txBody>
      </p:sp>
      <p:pic>
        <p:nvPicPr>
          <p:cNvPr id="3074" name="Picture 2" descr="Pálení čarodějnic bude letos jiné! Hasiči zveřejnili jasné varování! |  stars24.cz">
            <a:extLst>
              <a:ext uri="{FF2B5EF4-FFF2-40B4-BE49-F238E27FC236}">
                <a16:creationId xmlns:a16="http://schemas.microsoft.com/office/drawing/2014/main" id="{87F589D8-3FBD-472E-922B-463428AA1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006" b="1760"/>
          <a:stretch/>
        </p:blipFill>
        <p:spPr bwMode="auto">
          <a:xfrm>
            <a:off x="5093478" y="2663787"/>
            <a:ext cx="4050522" cy="276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E6B07-81FB-424D-89DF-827CC149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Magické praktiky filipojakubské noci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8CF61-3C6B-4A5A-B68A-6B5CB4A0B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131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Do 20. století víra, že čarodějnice školí lidem, dobytku, úrodě a 30. 4. jsou nejaktivnější a mají sraz</a:t>
            </a:r>
          </a:p>
          <a:p>
            <a:r>
              <a:rPr lang="cs-CZ" sz="2000" dirty="0"/>
              <a:t>Před západem slunce:</a:t>
            </a:r>
          </a:p>
          <a:p>
            <a:pPr lvl="1"/>
            <a:r>
              <a:rPr lang="cs-CZ" sz="2000" dirty="0"/>
              <a:t>Nic nepůjčovat z domu, nic neprodávat</a:t>
            </a:r>
          </a:p>
          <a:p>
            <a:pPr lvl="1"/>
            <a:r>
              <a:rPr lang="cs-CZ" sz="2000" dirty="0"/>
              <a:t>Uklidit chlév, stodolu, kurníky, obydlí</a:t>
            </a:r>
          </a:p>
          <a:p>
            <a:pPr lvl="1"/>
            <a:r>
              <a:rPr lang="cs-CZ" sz="2000" dirty="0"/>
              <a:t>Zbavit se smetí, pavučin (sídlí v něm čarodějnice)</a:t>
            </a:r>
          </a:p>
          <a:p>
            <a:pPr lvl="1"/>
            <a:r>
              <a:rPr lang="cs-CZ" sz="2000" dirty="0"/>
              <a:t>Zahnání čarodějnic:</a:t>
            </a:r>
          </a:p>
          <a:p>
            <a:pPr lvl="2"/>
            <a:r>
              <a:rPr lang="cs-CZ" sz="1800" dirty="0"/>
              <a:t>Kropení dveří svěcenou vodou</a:t>
            </a:r>
          </a:p>
          <a:p>
            <a:pPr lvl="2"/>
            <a:r>
              <a:rPr lang="cs-CZ" sz="1800" dirty="0"/>
              <a:t>Trnité větvičky do hnoje, kolem dveří, na dvůr</a:t>
            </a:r>
          </a:p>
          <a:p>
            <a:pPr lvl="2"/>
            <a:r>
              <a:rPr lang="cs-CZ" sz="1800" dirty="0"/>
              <a:t>Obkuřování domů</a:t>
            </a:r>
          </a:p>
          <a:p>
            <a:pPr lvl="2">
              <a:spcAft>
                <a:spcPts val="600"/>
              </a:spcAft>
            </a:pPr>
            <a:r>
              <a:rPr lang="cs-CZ" sz="1800" dirty="0"/>
              <a:t>Prahy chlévů se sypaly směsí popela a trny</a:t>
            </a:r>
          </a:p>
          <a:p>
            <a:pPr lvl="1">
              <a:spcAft>
                <a:spcPts val="600"/>
              </a:spcAft>
            </a:pPr>
            <a:r>
              <a:rPr lang="cs-CZ" sz="2000" dirty="0"/>
              <a:t>Po západu slunce:</a:t>
            </a:r>
          </a:p>
          <a:p>
            <a:pPr lvl="2"/>
            <a:r>
              <a:rPr lang="cs-CZ" sz="1800" dirty="0"/>
              <a:t>Hluk odežene čarodějnice (střelba, práskání biči, klepání na kosy, sekery) a zároveň se lidé svolávali k pálení čarodějnic</a:t>
            </a:r>
          </a:p>
        </p:txBody>
      </p:sp>
    </p:spTree>
    <p:extLst>
      <p:ext uri="{BB962C8B-B14F-4D97-AF65-F5344CB8AC3E}">
        <p14:creationId xmlns:p14="http://schemas.microsoft.com/office/powerpoint/2010/main" val="288957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ctr">
            <a:normAutofit/>
          </a:bodyPr>
          <a:lstStyle/>
          <a:p>
            <a:r>
              <a:rPr lang="ru-RU" dirty="0"/>
              <a:t>Pálení čarodějni</a:t>
            </a:r>
            <a:r>
              <a:rPr lang="cs-CZ" dirty="0"/>
              <a:t>c</a:t>
            </a:r>
            <a:endParaRPr lang="ru-RU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9BC208-5642-4C1B-AFE8-FD86A7F36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" r="1282" b="2216"/>
          <a:stretch/>
        </p:blipFill>
        <p:spPr>
          <a:xfrm>
            <a:off x="457200" y="1600201"/>
            <a:ext cx="3610744" cy="44210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769296" cy="4983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1600" dirty="0"/>
              <a:t>Pálení ohňů na vyvýšených místech na klidném místě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1600" dirty="0"/>
              <a:t>Pálení „</a:t>
            </a:r>
            <a:r>
              <a:rPr lang="cs-CZ" sz="1600" dirty="0" err="1"/>
              <a:t>čarodek</a:t>
            </a:r>
            <a:r>
              <a:rPr lang="cs-CZ" sz="1600" dirty="0"/>
              <a:t>“ na vrcholu hranice: nasmolená košťata, hadrové uzly nasáklé kolomazí či smolou, slaměné a hadrové figury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1600" dirty="0"/>
              <a:t>Házení plápolajících předmětů, přeskakování ohně, honěná, tance kolem ohně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1600" dirty="0">
                <a:effectLst/>
              </a:rPr>
              <a:t>Chlapci jásali a rituálně házeli do výše plápolají košťata s vědomím, že shodí k zemi čarodějnici, která by eventuálně letěla okolo a připraví ji o zlou moc.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1600" dirty="0">
                <a:effectLst/>
              </a:rPr>
              <a:t>Nesmělo se prstem ukázat na nebe na čarodějnici nebo plápolající koště hozené do výšky, jelikož by čarodějnice mohla ublížit člověku, způsobit nemoc či mu poranit prst.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Čarodějnice mají rády tanec kolem ohně, zapomenou lidem škodit na osení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33AF870-0028-44D3-B4D3-5CFE32C8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Pálení čarodějnic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A2AE8B-2E59-4BAF-B256-B57F7972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514116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/>
              <a:t>2</a:t>
            </a:r>
            <a:r>
              <a:rPr lang="en-US" dirty="0"/>
              <a:t>. pol. </a:t>
            </a:r>
            <a:r>
              <a:rPr lang="cs-CZ" dirty="0"/>
              <a:t>20. a 21. století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Pálení starých věcí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Vytrácení původní tradice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Pořádají společenské organizace nebo obec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Časté pálení figury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Úhledná hranice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Místo plápolajících košťat rachejtle a lampiony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Karnevaly v maskách čarodějnic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Hudba, atrakce, jídlo, alkohol</a:t>
            </a:r>
          </a:p>
          <a:p>
            <a:pPr lvl="1"/>
            <a:r>
              <a:rPr lang="cs-CZ" dirty="0"/>
              <a:t>Soukromé rodinné ohně</a:t>
            </a:r>
          </a:p>
        </p:txBody>
      </p:sp>
      <p:pic>
        <p:nvPicPr>
          <p:cNvPr id="4098" name="Picture 2" descr="Pálení čarodějnic">
            <a:extLst>
              <a:ext uri="{FF2B5EF4-FFF2-40B4-BE49-F238E27FC236}">
                <a16:creationId xmlns:a16="http://schemas.microsoft.com/office/drawing/2014/main" id="{53AE00C5-D448-461C-9DC5-BEA6943B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5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Ivan</a:t>
            </a:r>
            <a:r>
              <a:rPr lang="ru-RU" dirty="0"/>
              <a:t> </a:t>
            </a:r>
            <a:r>
              <a:rPr lang="ru-RU" dirty="0" err="1"/>
              <a:t>Kupala</a:t>
            </a:r>
            <a:r>
              <a:rPr lang="ru-RU" dirty="0"/>
              <a:t> - </a:t>
            </a:r>
            <a:r>
              <a:rPr lang="ru-RU" dirty="0" err="1"/>
              <a:t>Historické</a:t>
            </a:r>
            <a:r>
              <a:rPr lang="ru-RU" dirty="0"/>
              <a:t> </a:t>
            </a:r>
            <a:r>
              <a:rPr lang="ru-RU" dirty="0" err="1"/>
              <a:t>kořeny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význam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Jméno Ivan Kupala má lidový křesťanský původ a je slovanskou verzí jména Jan Křtitel.</a:t>
            </a:r>
          </a:p>
          <a:p>
            <a:r>
              <a:rPr lang="cs-CZ" dirty="0"/>
              <a:t>Frazer</a:t>
            </a:r>
            <a:r>
              <a:rPr lang="en-US" dirty="0"/>
              <a:t>: </a:t>
            </a:r>
            <a:r>
              <a:rPr lang="cs-CZ" dirty="0"/>
              <a:t>V podvečer letního slunovratu se ze slámy dělá figurína Kupala. Obleče se do ženských šatů, na krk dostane náhrdelník a na hlavu věnec z kvítí. </a:t>
            </a:r>
            <a:endParaRPr lang="ru-RU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Иоанн Предтеча | Иоанн Креститель | Пророк Иоанн Предтеча| Житие Иоанна  Предтеч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3657600" cy="487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Ivan</a:t>
            </a:r>
            <a:r>
              <a:rPr lang="ru-RU" dirty="0"/>
              <a:t> </a:t>
            </a:r>
            <a:r>
              <a:rPr lang="ru-RU" dirty="0" err="1"/>
              <a:t>Kupala</a:t>
            </a:r>
            <a:r>
              <a:rPr lang="ru-RU" dirty="0"/>
              <a:t> - </a:t>
            </a:r>
            <a:r>
              <a:rPr lang="ru-RU" dirty="0" err="1"/>
              <a:t>Zvyky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tradice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186766" cy="2043113"/>
          </a:xfrm>
        </p:spPr>
        <p:txBody>
          <a:bodyPr numCol="2">
            <a:normAutofit/>
          </a:bodyPr>
          <a:lstStyle/>
          <a:p>
            <a:r>
              <a:rPr lang="cs-CZ" sz="2400" dirty="0"/>
              <a:t>Očistné ohně</a:t>
            </a:r>
          </a:p>
          <a:p>
            <a:r>
              <a:rPr lang="cs-CZ" sz="2400" dirty="0"/>
              <a:t>Umývání vodou </a:t>
            </a:r>
          </a:p>
          <a:p>
            <a:r>
              <a:rPr lang="cs-CZ" sz="2400" dirty="0"/>
              <a:t>Neobvyklé jevy u rostlin</a:t>
            </a:r>
          </a:p>
          <a:p>
            <a:r>
              <a:rPr lang="cs-CZ" sz="2400" dirty="0"/>
              <a:t>Kupalský věnec</a:t>
            </a:r>
          </a:p>
          <a:p>
            <a:r>
              <a:rPr lang="en-US" sz="2400" dirty="0"/>
              <a:t>Tan</a:t>
            </a:r>
            <a:r>
              <a:rPr lang="cs-CZ" sz="2400" dirty="0"/>
              <a:t>čení kolem ohně </a:t>
            </a:r>
          </a:p>
          <a:p>
            <a:endParaRPr lang="ru-RU" sz="2400" dirty="0"/>
          </a:p>
        </p:txBody>
      </p:sp>
      <p:pic>
        <p:nvPicPr>
          <p:cNvPr id="4" name="Рисунок 3" descr="Плетение венков, прыжки через костер и другие обряды Ивана Купа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71810"/>
            <a:ext cx="61436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1176</Words>
  <Application>Microsoft Office PowerPoint</Application>
  <PresentationFormat>Předvádění na obrazovce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Franklin Gothic Book</vt:lpstr>
      <vt:lpstr>Times New Roman</vt:lpstr>
      <vt:lpstr>Wingdings 2</vt:lpstr>
      <vt:lpstr>Техническая</vt:lpstr>
      <vt:lpstr>Pálení čarodějnic a Kupala</vt:lpstr>
      <vt:lpstr>Klasifikace rituálů - pálení čarodějnic a Kupala</vt:lpstr>
      <vt:lpstr>Pálení čarodějnic - Historické kořeny</vt:lpstr>
      <vt:lpstr>Pálení čarodějnic - Význam</vt:lpstr>
      <vt:lpstr>Magické praktiky filipojakubské noci</vt:lpstr>
      <vt:lpstr>Pálení čarodějnic</vt:lpstr>
      <vt:lpstr>Pálení čarodějnic</vt:lpstr>
      <vt:lpstr>Ivan Kupala - Historické kořeny a význam</vt:lpstr>
      <vt:lpstr>Ivan Kupala - Zvyky a tradice</vt:lpstr>
      <vt:lpstr>Ivan Kupala - Zvyky a tradice</vt:lpstr>
      <vt:lpstr>Kupalský věnec </vt:lpstr>
      <vt:lpstr>Ivan Kupala - Svátek v současnosti</vt:lpstr>
      <vt:lpstr>Porovnání</vt:lpstr>
      <vt:lpstr>Zdroje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Pálení čarodějnic a Kupala</dc:title>
  <dc:creator>Hodíková Kateřina</dc:creator>
  <cp:lastModifiedBy>Hodíková Kateřina</cp:lastModifiedBy>
  <cp:revision>18</cp:revision>
  <dcterms:created xsi:type="dcterms:W3CDTF">2020-12-14T23:20:18Z</dcterms:created>
  <dcterms:modified xsi:type="dcterms:W3CDTF">2020-12-15T16:35:39Z</dcterms:modified>
</cp:coreProperties>
</file>