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62" r:id="rId4"/>
    <p:sldId id="264" r:id="rId5"/>
    <p:sldId id="265" r:id="rId6"/>
    <p:sldId id="267" r:id="rId7"/>
    <p:sldId id="268" r:id="rId8"/>
    <p:sldId id="258" r:id="rId9"/>
    <p:sldId id="269" r:id="rId10"/>
    <p:sldId id="259" r:id="rId11"/>
    <p:sldId id="263" r:id="rId12"/>
    <p:sldId id="261" r:id="rId13"/>
    <p:sldId id="270" r:id="rId14"/>
    <p:sldId id="271" r:id="rId15"/>
    <p:sldId id="272" r:id="rId16"/>
    <p:sldId id="273" r:id="rId1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57276-0E65-410F-931E-ECFBF0688CBC}" v="1255" dt="2020-11-08T15:57:56.763"/>
    <p1510:client id="{3F89C125-1F81-AC03-6260-16E8202C7D36}" v="150" dt="2020-11-09T20:49:01.376"/>
    <p1510:client id="{6709C248-CE69-7727-176E-E2DE9C109807}" v="156" dt="2020-11-09T22:07:57.320"/>
    <p1510:client id="{695C9DF9-205D-4C44-9E8A-CDE06E908927}" v="4" dt="2020-11-09T18:38:12.242"/>
    <p1510:client id="{8598391F-67AE-12EF-F042-6781E63BA439}" v="755" dt="2020-11-09T20:09:58.009"/>
    <p1510:client id="{9D839057-2865-6D43-88DD-AC0FB5960549}" v="75" dt="2020-11-09T22:31:25.697"/>
    <p1510:client id="{DC728CEA-18FD-F2F0-E915-DE56F6A1C469}" v="75" dt="2020-11-08T16:26:56.6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6203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252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56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9398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013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3508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67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966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426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746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2966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5/19/2024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597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exteriér, muž, letící, slunce&#10;&#10;Popis se vygeneroval automaticky.">
            <a:extLst>
              <a:ext uri="{FF2B5EF4-FFF2-40B4-BE49-F238E27FC236}">
                <a16:creationId xmlns:a16="http://schemas.microsoft.com/office/drawing/2014/main" id="{6911CA6D-96CB-49C8-8979-CE254C3710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188205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b="1" dirty="0">
                <a:solidFill>
                  <a:srgbClr val="FFFFFF"/>
                </a:solidFill>
                <a:ea typeface="+mj-lt"/>
                <a:cs typeface="+mj-lt"/>
              </a:rPr>
              <a:t>Pohřební rituály tibetského buddhismu</a:t>
            </a:r>
            <a:endParaRPr lang="cs-CZ" sz="5200" dirty="0">
              <a:solidFill>
                <a:srgbClr val="FFFFFF"/>
              </a:solidFill>
              <a:ea typeface="+mj-lt"/>
              <a:cs typeface="+mj-lt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073326" y="5735473"/>
            <a:ext cx="4115625" cy="11225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cs-CZ" dirty="0">
                <a:solidFill>
                  <a:srgbClr val="FFFFFF"/>
                </a:solidFill>
                <a:cs typeface="Calibri"/>
              </a:rPr>
              <a:t>Tereza Braunsbergerová</a:t>
            </a:r>
          </a:p>
          <a:p>
            <a:r>
              <a:rPr lang="cs-CZ" dirty="0">
                <a:solidFill>
                  <a:srgbClr val="FFFFFF"/>
                </a:solidFill>
                <a:cs typeface="Calibri"/>
              </a:rPr>
              <a:t>Tereza Kůtová</a:t>
            </a:r>
          </a:p>
        </p:txBody>
      </p:sp>
    </p:spTree>
    <p:extLst>
      <p:ext uri="{BB962C8B-B14F-4D97-AF65-F5344CB8AC3E}">
        <p14:creationId xmlns:p14="http://schemas.microsoft.com/office/powerpoint/2010/main" val="3799523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BA26ADA-A8C2-44B2-8D53-6ECCB5EFD5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8" name="Freeform: Shape 70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29" name="Freeform: Shape 72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52864-A2E0-454C-879A-EA739E04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>
            <a:normAutofit/>
          </a:bodyPr>
          <a:lstStyle/>
          <a:p>
            <a:r>
              <a:rPr lang="cs-CZ" sz="3600">
                <a:cs typeface="Calibri Light"/>
              </a:rPr>
              <a:t>Pohřeb do vody</a:t>
            </a:r>
            <a:endParaRPr lang="cs-CZ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371F2-BFF4-4C8F-B751-2497A41CC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031" y="1774372"/>
            <a:ext cx="4062642" cy="2754086"/>
          </a:xfrm>
        </p:spPr>
        <p:txBody>
          <a:bodyPr anchor="t">
            <a:normAutofit/>
          </a:bodyPr>
          <a:lstStyle/>
          <a:p>
            <a:r>
              <a:rPr lang="cs-CZ" sz="1700">
                <a:cs typeface="Calibri"/>
              </a:rPr>
              <a:t>Chudé obyvatelstvo</a:t>
            </a:r>
          </a:p>
          <a:p>
            <a:r>
              <a:rPr lang="cs-CZ" sz="1700">
                <a:cs typeface="Calibri"/>
              </a:rPr>
              <a:t>Jezero nebo řeka v Tibetu</a:t>
            </a:r>
          </a:p>
          <a:p>
            <a:r>
              <a:rPr lang="cs-CZ" sz="1700">
                <a:cs typeface="Calibri"/>
              </a:rPr>
              <a:t>Tělo zabaleno, rozčtvrceno</a:t>
            </a:r>
          </a:p>
          <a:p>
            <a:r>
              <a:rPr lang="cs-CZ" sz="1700">
                <a:cs typeface="Calibri"/>
              </a:rPr>
              <a:t>Říční bohové</a:t>
            </a:r>
          </a:p>
          <a:p>
            <a:r>
              <a:rPr lang="cs-CZ" sz="1700">
                <a:cs typeface="Calibri"/>
              </a:rPr>
              <a:t>Jižní Tibet</a:t>
            </a:r>
          </a:p>
          <a:p>
            <a:pPr lvl="1"/>
            <a:r>
              <a:rPr lang="cs-CZ" sz="1700">
                <a:cs typeface="Calibri"/>
              </a:rPr>
              <a:t>Často tato forma</a:t>
            </a:r>
          </a:p>
          <a:p>
            <a:pPr lvl="1"/>
            <a:r>
              <a:rPr lang="cs-CZ" sz="1700">
                <a:cs typeface="Calibri"/>
              </a:rPr>
              <a:t>Složitější forma</a:t>
            </a:r>
          </a:p>
          <a:p>
            <a:pPr lvl="1"/>
            <a:r>
              <a:rPr lang="cs-CZ" sz="1700">
                <a:cs typeface="Calibri"/>
              </a:rPr>
              <a:t>Jezero Jamdog Juccho</a:t>
            </a:r>
          </a:p>
          <a:p>
            <a:endParaRPr lang="cs-CZ" sz="17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65611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4" descr="Obsah obrázku drak, exteriér, letící, letecká doprava&#10;&#10;Popis se vygeneroval automaticky.">
            <a:extLst>
              <a:ext uri="{FF2B5EF4-FFF2-40B4-BE49-F238E27FC236}">
                <a16:creationId xmlns:a16="http://schemas.microsoft.com/office/drawing/2014/main" id="{DF0CEDDA-1C6D-4142-B27F-FB5FCD009BF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50141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352864-A2E0-454C-879A-EA739E04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1031" y="632990"/>
            <a:ext cx="4062643" cy="1043409"/>
          </a:xfrm>
        </p:spPr>
        <p:txBody>
          <a:bodyPr>
            <a:normAutofit/>
          </a:bodyPr>
          <a:lstStyle/>
          <a:p>
            <a:r>
              <a:rPr lang="cs-CZ" sz="3600">
                <a:ea typeface="+mj-lt"/>
                <a:cs typeface="+mj-lt"/>
              </a:rPr>
              <a:t>Pohřeb do země</a:t>
            </a:r>
            <a:endParaRPr lang="cs-CZ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1371F2-BFF4-4C8F-B751-2497A41CC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1031" y="1774372"/>
            <a:ext cx="4062642" cy="2754086"/>
          </a:xfrm>
        </p:spPr>
        <p:txBody>
          <a:bodyPr anchor="t">
            <a:normAutofit/>
          </a:bodyPr>
          <a:lstStyle/>
          <a:p>
            <a:r>
              <a:rPr lang="cs-CZ" sz="1800">
                <a:ea typeface="+mn-lt"/>
                <a:cs typeface="+mn-lt"/>
              </a:rPr>
              <a:t>Násilná smrt</a:t>
            </a:r>
            <a:endParaRPr lang="en-US" sz="1800">
              <a:ea typeface="+mn-lt"/>
              <a:cs typeface="+mn-lt"/>
            </a:endParaRPr>
          </a:p>
          <a:p>
            <a:r>
              <a:rPr lang="cs-CZ" sz="1800">
                <a:ea typeface="+mn-lt"/>
                <a:cs typeface="+mn-lt"/>
              </a:rPr>
              <a:t>Závažná (nakažlivá) nemoc</a:t>
            </a:r>
            <a:endParaRPr lang="en-US" sz="1800">
              <a:ea typeface="+mn-lt"/>
              <a:cs typeface="+mn-lt"/>
            </a:endParaRPr>
          </a:p>
          <a:p>
            <a:r>
              <a:rPr lang="cs-CZ" sz="1800">
                <a:ea typeface="+mn-lt"/>
                <a:cs typeface="+mn-lt"/>
              </a:rPr>
              <a:t>Pro nižší třídu</a:t>
            </a:r>
            <a:endParaRPr lang="en-US" sz="1800">
              <a:ea typeface="+mn-lt"/>
              <a:cs typeface="+mn-lt"/>
            </a:endParaRPr>
          </a:p>
          <a:p>
            <a:r>
              <a:rPr lang="cs-CZ" sz="1800">
                <a:ea typeface="+mn-lt"/>
                <a:cs typeface="+mn-lt"/>
              </a:rPr>
              <a:t>Nežádoucí způsob pohřbívání</a:t>
            </a:r>
            <a:endParaRPr lang="en-US" sz="1800">
              <a:ea typeface="+mn-lt"/>
              <a:cs typeface="+mn-lt"/>
            </a:endParaRPr>
          </a:p>
          <a:p>
            <a:endParaRPr lang="cs-CZ" sz="1800">
              <a:cs typeface="Calibri"/>
            </a:endParaRPr>
          </a:p>
          <a:p>
            <a:endParaRPr lang="cs-CZ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5836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kouř, pára, zbraň, exteriér&#10;&#10;Popis se vygeneroval automaticky.">
            <a:extLst>
              <a:ext uri="{FF2B5EF4-FFF2-40B4-BE49-F238E27FC236}">
                <a16:creationId xmlns:a16="http://schemas.microsoft.com/office/drawing/2014/main" id="{10FDC229-9A8E-4AC8-ADBC-219A616BF89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" y="10"/>
            <a:ext cx="12192000" cy="6855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3511E4-B3D5-47EA-B738-FB3BE4CB7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Pohřeb do ohně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23985E-0C58-4B17-B791-ACC250D4A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cs-CZ" sz="1800">
                <a:cs typeface="Calibri"/>
              </a:rPr>
              <a:t>Jeden z tradičního způsobu pohřbívání</a:t>
            </a:r>
          </a:p>
          <a:p>
            <a:r>
              <a:rPr lang="cs-CZ" sz="1800">
                <a:cs typeface="Calibri"/>
              </a:rPr>
              <a:t>Menšinový</a:t>
            </a:r>
          </a:p>
          <a:p>
            <a:r>
              <a:rPr lang="cs-CZ" sz="1800">
                <a:cs typeface="Calibri"/>
              </a:rPr>
              <a:t>Tělo spáleno</a:t>
            </a:r>
          </a:p>
          <a:p>
            <a:r>
              <a:rPr lang="cs-CZ" sz="1800">
                <a:cs typeface="Calibri"/>
              </a:rPr>
              <a:t>Popel uložen do nádobky</a:t>
            </a:r>
          </a:p>
          <a:p>
            <a:r>
              <a:rPr lang="cs-CZ" sz="1800">
                <a:cs typeface="Calibri"/>
              </a:rPr>
              <a:t>Zakopáno poblíž domova zesnulého</a:t>
            </a:r>
          </a:p>
          <a:p>
            <a:r>
              <a:rPr lang="cs-CZ" sz="1800">
                <a:cs typeface="Calibri"/>
              </a:rPr>
              <a:t>Posvátné ostatky- smuteční věže</a:t>
            </a:r>
          </a:p>
          <a:p>
            <a:r>
              <a:rPr lang="cs-CZ" sz="1800">
                <a:cs typeface="Calibri"/>
              </a:rPr>
              <a:t>Z Indie</a:t>
            </a:r>
          </a:p>
          <a:p>
            <a:endParaRPr lang="cs-CZ" sz="1800">
              <a:cs typeface="Calibri"/>
            </a:endParaRPr>
          </a:p>
          <a:p>
            <a:endParaRPr lang="cs-CZ" sz="1800">
              <a:cs typeface="Calibri"/>
            </a:endParaRPr>
          </a:p>
        </p:txBody>
      </p:sp>
      <p:sp>
        <p:nvSpPr>
          <p:cNvPr id="7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Obrázek 4" descr="Obsah obrázku kouř, vlak, exteriér, příroda&#10;&#10;Popis se vygeneroval automaticky.">
            <a:extLst>
              <a:ext uri="{FF2B5EF4-FFF2-40B4-BE49-F238E27FC236}">
                <a16:creationId xmlns:a16="http://schemas.microsoft.com/office/drawing/2014/main" id="{19DD3648-5051-40DA-86D1-ECA90EEBB4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502944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5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ázek 9" descr="Obsah obrázku exteriér, pták, sníh, stojící&#10;&#10;Popis se vygeneroval automaticky.">
            <a:extLst>
              <a:ext uri="{FF2B5EF4-FFF2-40B4-BE49-F238E27FC236}">
                <a16:creationId xmlns:a16="http://schemas.microsoft.com/office/drawing/2014/main" id="{7D68CE07-37B1-45EF-9894-A7CD6A0B124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7BBBD8-F8CB-4B82-8257-DBEA33EA8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627636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  <a:cs typeface="Calibri Light"/>
              </a:rPr>
              <a:t>Nebeský pohřeb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71DBC5-7586-4120-B78C-ACD9EEDDF1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19785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2000">
                <a:solidFill>
                  <a:srgbClr val="FFFFFF"/>
                </a:solidFill>
                <a:cs typeface="Calibri"/>
              </a:rPr>
              <a:t>Nejrozšířenější způsob</a:t>
            </a:r>
          </a:p>
          <a:p>
            <a:r>
              <a:rPr lang="cs-CZ" sz="2000">
                <a:solidFill>
                  <a:srgbClr val="FFFFFF"/>
                </a:solidFill>
                <a:ea typeface="+mn-lt"/>
                <a:cs typeface="+mn-lt"/>
              </a:rPr>
              <a:t>Otevřené pohřebiště, tzv. </a:t>
            </a:r>
            <a:r>
              <a:rPr lang="cs-CZ" sz="2000" i="1">
                <a:solidFill>
                  <a:srgbClr val="FFFFFF"/>
                </a:solidFill>
                <a:ea typeface="+mn-lt"/>
                <a:cs typeface="+mn-lt"/>
              </a:rPr>
              <a:t>Durthö</a:t>
            </a:r>
            <a:endParaRPr lang="cs-CZ" sz="2000">
              <a:solidFill>
                <a:srgbClr val="FFFFFF"/>
              </a:solidFill>
              <a:ea typeface="+mn-lt"/>
              <a:cs typeface="+mn-lt"/>
            </a:endParaRPr>
          </a:p>
          <a:p>
            <a:r>
              <a:rPr lang="cs-CZ" sz="2000">
                <a:solidFill>
                  <a:srgbClr val="FFFFFF"/>
                </a:solidFill>
                <a:ea typeface="+mn-lt"/>
                <a:cs typeface="+mn-lt"/>
              </a:rPr>
              <a:t>Rituální dýky Pána smrti, tzv. </a:t>
            </a:r>
            <a:r>
              <a:rPr lang="cs-CZ" sz="2000" i="1">
                <a:solidFill>
                  <a:srgbClr val="FFFFFF"/>
                </a:solidFill>
                <a:ea typeface="+mn-lt"/>
                <a:cs typeface="+mn-lt"/>
              </a:rPr>
              <a:t>Phurpy</a:t>
            </a:r>
          </a:p>
          <a:p>
            <a:r>
              <a:rPr lang="cs-CZ" sz="2000">
                <a:solidFill>
                  <a:srgbClr val="FFFFFF"/>
                </a:solidFill>
                <a:cs typeface="Calibri"/>
              </a:rPr>
              <a:t>Rozdrcené kosti smíchané s campou</a:t>
            </a:r>
          </a:p>
          <a:p>
            <a:r>
              <a:rPr lang="cs-CZ" sz="2000">
                <a:solidFill>
                  <a:srgbClr val="FFFFFF"/>
                </a:solidFill>
                <a:cs typeface="Calibri"/>
              </a:rPr>
              <a:t>Posvátní supi</a:t>
            </a:r>
          </a:p>
        </p:txBody>
      </p:sp>
      <p:pic>
        <p:nvPicPr>
          <p:cNvPr id="11" name="Obrázek 11" descr="Obsah obrázku tráva, exteriér, osoba, pole&#10;&#10;Popis se vygeneroval automaticky.">
            <a:extLst>
              <a:ext uri="{FF2B5EF4-FFF2-40B4-BE49-F238E27FC236}">
                <a16:creationId xmlns:a16="http://schemas.microsoft.com/office/drawing/2014/main" id="{5313E8B6-D66E-4A25-B6F6-9D5525B54D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77013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BE7DD7-76FD-4D9F-9A74-98AD6A212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2621" y="4665605"/>
            <a:ext cx="6638806" cy="129243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Rituální předměty</a:t>
            </a:r>
          </a:p>
        </p:txBody>
      </p:sp>
      <p:pic>
        <p:nvPicPr>
          <p:cNvPr id="4" name="Obrázek 4" descr="Obsah obrázku osoba, řetěz, stůl, řezání&#10;&#10;Popis se vygeneroval automaticky.">
            <a:extLst>
              <a:ext uri="{FF2B5EF4-FFF2-40B4-BE49-F238E27FC236}">
                <a16:creationId xmlns:a16="http://schemas.microsoft.com/office/drawing/2014/main" id="{9914DBD4-606A-45F5-8110-00825391AC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4848284" cy="4359438"/>
          </a:xfrm>
          <a:prstGeom prst="rect">
            <a:avLst/>
          </a:prstGeom>
        </p:spPr>
      </p:pic>
      <p:pic>
        <p:nvPicPr>
          <p:cNvPr id="10" name="Obrázek 20" descr="Obsah obrázku interiér, stůl, vsedě, hnědá&#10;&#10;Popis se vygeneroval automaticky.">
            <a:extLst>
              <a:ext uri="{FF2B5EF4-FFF2-40B4-BE49-F238E27FC236}">
                <a16:creationId xmlns:a16="http://schemas.microsoft.com/office/drawing/2014/main" id="{9E36DD29-3FBC-457D-8ED0-EA3F109120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4972050" y="-1"/>
            <a:ext cx="7216902" cy="4359440"/>
          </a:xfrm>
          <a:prstGeom prst="rect">
            <a:avLst/>
          </a:prstGeom>
        </p:spPr>
      </p:pic>
      <p:pic>
        <p:nvPicPr>
          <p:cNvPr id="3" name="Obrázek 3" descr="Obsah obrázku zbraň, nůž, ležící, vsedě&#10;&#10;Popis se vygeneroval automaticky.">
            <a:extLst>
              <a:ext uri="{FF2B5EF4-FFF2-40B4-BE49-F238E27FC236}">
                <a16:creationId xmlns:a16="http://schemas.microsoft.com/office/drawing/2014/main" id="{191183F8-05FB-40D3-B204-FE38837A02A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472610"/>
            <a:ext cx="4848284" cy="238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20559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85016AEC-0320-4ED0-8ECB-FE11DDDFE1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Obrázek 12" descr="Obsah obrázku text&#10;&#10;Popis se vygeneroval automaticky.">
            <a:extLst>
              <a:ext uri="{FF2B5EF4-FFF2-40B4-BE49-F238E27FC236}">
                <a16:creationId xmlns:a16="http://schemas.microsoft.com/office/drawing/2014/main" id="{97DFFA2D-6A23-4293-BE83-238311A9F3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CCB2C00A-E659-4691-AFB4-282551729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91540"/>
            <a:ext cx="722376" cy="5071110"/>
          </a:xfrm>
          <a:prstGeom prst="rect">
            <a:avLst/>
          </a:prstGeom>
          <a:solidFill>
            <a:srgbClr val="4C5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B78FD84C-74B5-451D-8F0A-1E19EC3D9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02435" y="891540"/>
            <a:ext cx="10989565" cy="507111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0740A4-031A-449E-80AC-9E3D5BC38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84" y="1054121"/>
            <a:ext cx="9465131" cy="1184111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Zdroje: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8BD28-699F-49A5-A82D-9219CF9B9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0" y="2399099"/>
            <a:ext cx="9465564" cy="340096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cs-CZ" sz="1500" i="1">
                <a:ea typeface="+mn-lt"/>
                <a:cs typeface="+mn-lt"/>
              </a:rPr>
              <a:t>Bardo thödol: [tibetská kniha mrtvých: (vysvobození v bardu skrze naslouchání)</a:t>
            </a:r>
            <a:r>
              <a:rPr lang="cs-CZ" sz="1500">
                <a:ea typeface="+mn-lt"/>
                <a:cs typeface="+mn-lt"/>
              </a:rPr>
              <a:t>. Přeložil Josef KOLMAŠ. Praha: Argo, 2008. </a:t>
            </a:r>
            <a:endParaRPr lang="cs-CZ" sz="1500"/>
          </a:p>
          <a:p>
            <a:r>
              <a:rPr lang="cs-CZ" sz="1500" i="1">
                <a:ea typeface="+mn-lt"/>
                <a:cs typeface="+mn-lt"/>
              </a:rPr>
              <a:t>Brána smrti: Vše se vrací — Česká televize</a:t>
            </a:r>
            <a:r>
              <a:rPr lang="cs-CZ" sz="1500">
                <a:ea typeface="+mn-lt"/>
                <a:cs typeface="+mn-lt"/>
              </a:rPr>
              <a:t>. Česká televize [online].</a:t>
            </a:r>
          </a:p>
          <a:p>
            <a:r>
              <a:rPr lang="cs-CZ" sz="1500">
                <a:ea typeface="+mn-lt"/>
                <a:cs typeface="+mn-lt"/>
              </a:rPr>
              <a:t>CONZE, Edward. </a:t>
            </a:r>
            <a:r>
              <a:rPr lang="cs-CZ" sz="1500" i="1">
                <a:ea typeface="+mn-lt"/>
                <a:cs typeface="+mn-lt"/>
              </a:rPr>
              <a:t>Stručné dějiny buddhismu</a:t>
            </a:r>
            <a:r>
              <a:rPr lang="cs-CZ" sz="1500">
                <a:ea typeface="+mn-lt"/>
                <a:cs typeface="+mn-lt"/>
              </a:rPr>
              <a:t>. Brno: Jota, 1997. Nové obzory (Jota).</a:t>
            </a:r>
          </a:p>
          <a:p>
            <a:r>
              <a:rPr lang="cs-CZ" sz="1500">
                <a:ea typeface="+mn-lt"/>
                <a:cs typeface="+mn-lt"/>
              </a:rPr>
              <a:t>ONDOMIŠIOVÁ, Zuzana. </a:t>
            </a:r>
            <a:r>
              <a:rPr lang="cs-CZ" sz="1500" i="1">
                <a:ea typeface="+mn-lt"/>
                <a:cs typeface="+mn-lt"/>
              </a:rPr>
              <a:t>Tibet: země pod ochranou bohů</a:t>
            </a:r>
            <a:r>
              <a:rPr lang="cs-CZ" sz="1500">
                <a:ea typeface="+mn-lt"/>
                <a:cs typeface="+mn-lt"/>
              </a:rPr>
              <a:t>. Praha: Kartografie, 2006. Poutník (Kartografie)</a:t>
            </a:r>
          </a:p>
          <a:p>
            <a:r>
              <a:rPr lang="cs-CZ" sz="1500">
                <a:ea typeface="+mn-lt"/>
                <a:cs typeface="+mn-lt"/>
              </a:rPr>
              <a:t>KOLMAŠ, Josef, MALINA, Jaroslav, ed. </a:t>
            </a:r>
            <a:r>
              <a:rPr lang="cs-CZ" sz="1500" i="1">
                <a:ea typeface="+mn-lt"/>
                <a:cs typeface="+mn-lt"/>
              </a:rPr>
              <a:t>Panoráma biologické a sociokulturní antropologie: modulové učební texty pro studenty antropologie a "příbuzných" oborů</a:t>
            </a:r>
            <a:r>
              <a:rPr lang="cs-CZ" sz="1500">
                <a:ea typeface="+mn-lt"/>
                <a:cs typeface="+mn-lt"/>
              </a:rPr>
              <a:t>. Brno: Nauma, 2003. Scientia (Nauma). </a:t>
            </a:r>
          </a:p>
          <a:p>
            <a:r>
              <a:rPr lang="cs-CZ" sz="1500">
                <a:ea typeface="+mn-lt"/>
                <a:cs typeface="+mn-lt"/>
              </a:rPr>
              <a:t>LOPEZ, Donald S. </a:t>
            </a:r>
            <a:r>
              <a:rPr lang="cs-CZ" sz="1500" i="1">
                <a:ea typeface="+mn-lt"/>
                <a:cs typeface="+mn-lt"/>
              </a:rPr>
              <a:t>Příběh buddhismu: průvodce dějinami buddhismu a jeho učením</a:t>
            </a:r>
            <a:r>
              <a:rPr lang="cs-CZ" sz="1500">
                <a:ea typeface="+mn-lt"/>
                <a:cs typeface="+mn-lt"/>
              </a:rPr>
              <a:t>. 2. vyd. Přeložil Lenka BORECKÁ. Brno: Barrister &amp; Principal, 2010.</a:t>
            </a:r>
          </a:p>
          <a:p>
            <a:r>
              <a:rPr lang="cs-CZ" sz="1500">
                <a:ea typeface="+mn-lt"/>
                <a:cs typeface="+mn-lt"/>
              </a:rPr>
              <a:t>POWERS, John. </a:t>
            </a:r>
            <a:r>
              <a:rPr lang="cs-CZ" sz="1500" i="1">
                <a:ea typeface="+mn-lt"/>
                <a:cs typeface="+mn-lt"/>
              </a:rPr>
              <a:t>Úvod do tibetského buddhismu: revidované vydání</a:t>
            </a:r>
            <a:r>
              <a:rPr lang="cs-CZ" sz="1500">
                <a:ea typeface="+mn-lt"/>
                <a:cs typeface="+mn-lt"/>
              </a:rPr>
              <a:t>. Praha: Beta, 2009.</a:t>
            </a:r>
          </a:p>
        </p:txBody>
      </p:sp>
    </p:spTree>
    <p:extLst>
      <p:ext uri="{BB962C8B-B14F-4D97-AF65-F5344CB8AC3E}">
        <p14:creationId xmlns:p14="http://schemas.microsoft.com/office/powerpoint/2010/main" val="360158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5" descr="Obsah obrázku osoba, muž, interiér, nošení&#10;&#10;Popis se vygeneroval automaticky.">
            <a:extLst>
              <a:ext uri="{FF2B5EF4-FFF2-40B4-BE49-F238E27FC236}">
                <a16:creationId xmlns:a16="http://schemas.microsoft.com/office/drawing/2014/main" id="{CB482618-D025-4DA7-8E89-7618183BB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E3BDE-6EC0-4FC4-BC4D-30E628F67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Děkujeme za pozornost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541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5" descr="Obsah obrázku exteriér, budova, hora, vsedě&#10;&#10;Popis se vygeneroval automaticky.">
            <a:extLst>
              <a:ext uri="{FF2B5EF4-FFF2-40B4-BE49-F238E27FC236}">
                <a16:creationId xmlns:a16="http://schemas.microsoft.com/office/drawing/2014/main" id="{B655C9E4-6537-4A16-9EBC-50D2E0C7F9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"/>
          <a:stretch/>
        </p:blipFill>
        <p:spPr>
          <a:xfrm>
            <a:off x="-19" y="10"/>
            <a:ext cx="12192000" cy="68559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4C5D79-4067-4E8E-A5C6-674DD6A2A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>
            <a:normAutofit/>
          </a:bodyPr>
          <a:lstStyle/>
          <a:p>
            <a:r>
              <a:rPr lang="cs-CZ">
                <a:cs typeface="Calibri Light"/>
              </a:rPr>
              <a:t>Tibetský buddhismus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1CEFCF-C072-4FD9-8A1C-B08F837BD5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543" y="2871982"/>
            <a:ext cx="5272888" cy="3181684"/>
          </a:xfrm>
        </p:spPr>
        <p:txBody>
          <a:bodyPr anchor="t">
            <a:normAutofit/>
          </a:bodyPr>
          <a:lstStyle/>
          <a:p>
            <a:r>
              <a:rPr lang="cs-CZ" sz="1500">
                <a:cs typeface="Calibri"/>
              </a:rPr>
              <a:t>7. st.</a:t>
            </a:r>
          </a:p>
          <a:p>
            <a:r>
              <a:rPr lang="cs-CZ" sz="1500">
                <a:cs typeface="Calibri"/>
              </a:rPr>
              <a:t>Druhá vlna 11. st.</a:t>
            </a:r>
          </a:p>
          <a:p>
            <a:r>
              <a:rPr lang="cs-CZ" sz="1500">
                <a:cs typeface="Calibri"/>
              </a:rPr>
              <a:t>Padmasambhava</a:t>
            </a:r>
          </a:p>
          <a:p>
            <a:r>
              <a:rPr lang="cs-CZ" sz="1500">
                <a:cs typeface="Calibri"/>
              </a:rPr>
              <a:t>4 školy-  </a:t>
            </a:r>
            <a:r>
              <a:rPr lang="cs-CZ" sz="1500">
                <a:ea typeface="+mn-lt"/>
                <a:cs typeface="+mn-lt"/>
              </a:rPr>
              <a:t>Ňingmapa</a:t>
            </a:r>
          </a:p>
          <a:p>
            <a:pPr marL="0" indent="0">
              <a:buNone/>
            </a:pPr>
            <a:r>
              <a:rPr lang="cs-CZ" sz="1500">
                <a:ea typeface="+mn-lt"/>
                <a:cs typeface="+mn-lt"/>
              </a:rPr>
              <a:t>                   Kagjüpa</a:t>
            </a:r>
            <a:endParaRPr lang="cs-CZ" sz="1500">
              <a:cs typeface="Calibri"/>
            </a:endParaRPr>
          </a:p>
          <a:p>
            <a:pPr marL="0" indent="0">
              <a:buNone/>
            </a:pPr>
            <a:r>
              <a:rPr lang="cs-CZ" sz="1500">
                <a:ea typeface="+mn-lt"/>
                <a:cs typeface="+mn-lt"/>
              </a:rPr>
              <a:t>                   Sakjapa</a:t>
            </a:r>
          </a:p>
          <a:p>
            <a:pPr marL="0" indent="0">
              <a:buNone/>
            </a:pPr>
            <a:r>
              <a:rPr lang="cs-CZ" sz="1500">
                <a:ea typeface="+mn-lt"/>
                <a:cs typeface="+mn-lt"/>
              </a:rPr>
              <a:t>                   Gelugpa</a:t>
            </a:r>
            <a:endParaRPr lang="cs-CZ" sz="1500">
              <a:cs typeface="Calibri" panose="020F0502020204030204"/>
            </a:endParaRPr>
          </a:p>
          <a:p>
            <a:r>
              <a:rPr lang="cs-CZ" sz="1500">
                <a:cs typeface="Calibri" panose="020F0502020204030204"/>
              </a:rPr>
              <a:t>16.-17. st. vliv na veřejný i soukromý život</a:t>
            </a:r>
          </a:p>
          <a:p>
            <a:r>
              <a:rPr lang="cs-CZ" sz="1500">
                <a:cs typeface="Calibri" panose="020F0502020204030204"/>
              </a:rPr>
              <a:t>Hl. město Lhasa</a:t>
            </a:r>
          </a:p>
        </p:txBody>
      </p:sp>
      <p:pic>
        <p:nvPicPr>
          <p:cNvPr id="4" name="Obrázek 4" descr="Obsah obrázku osoba, interiér, muž, stůl&#10;&#10;Popis se vygeneroval automaticky.">
            <a:extLst>
              <a:ext uri="{FF2B5EF4-FFF2-40B4-BE49-F238E27FC236}">
                <a16:creationId xmlns:a16="http://schemas.microsoft.com/office/drawing/2014/main" id="{ECDB234D-FF7B-4220-B9F6-C8EA2EC277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6662520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 descr="Obsah obrázku mapa&#10;&#10;Popis se vygeneroval automaticky.">
            <a:extLst>
              <a:ext uri="{FF2B5EF4-FFF2-40B4-BE49-F238E27FC236}">
                <a16:creationId xmlns:a16="http://schemas.microsoft.com/office/drawing/2014/main" id="{08AEC564-5684-48C2-A057-A3653DB9FB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6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364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5" descr="Obsah obrázku mnoho, fotka, položky, budova&#10;&#10;Popis se vygeneroval automaticky.">
            <a:extLst>
              <a:ext uri="{FF2B5EF4-FFF2-40B4-BE49-F238E27FC236}">
                <a16:creationId xmlns:a16="http://schemas.microsoft.com/office/drawing/2014/main" id="{DD843DDC-0BB9-43EB-AA74-6106EFC437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prstClr val="black"/>
              <a:schemeClr val="tx2">
                <a:tint val="45000"/>
                <a:satMod val="400000"/>
              </a:schemeClr>
            </a:duotone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9" y="10"/>
            <a:ext cx="1218895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A50DECA-3690-4142-9E82-E71F00EC0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098" y="1396289"/>
            <a:ext cx="5277333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Fenomén smrti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7F1D-F8F4-4659-B46D-A290B062B7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5543" y="2871982"/>
            <a:ext cx="5272888" cy="318168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Od počátku buddhismu</a:t>
            </a:r>
          </a:p>
          <a:p>
            <a:r>
              <a:rPr lang="en-US" sz="1800"/>
              <a:t>Siddhárta Gautama</a:t>
            </a:r>
          </a:p>
          <a:p>
            <a:pPr lvl="1"/>
            <a:r>
              <a:rPr lang="en-US" sz="1800"/>
              <a:t>Marnivost světských zájmů</a:t>
            </a:r>
          </a:p>
          <a:p>
            <a:pPr lvl="1"/>
            <a:r>
              <a:rPr lang="en-US" sz="1800"/>
              <a:t>Konečná nirvána</a:t>
            </a:r>
          </a:p>
          <a:p>
            <a:r>
              <a:rPr lang="en-US" sz="1800"/>
              <a:t>Otevřené téma</a:t>
            </a:r>
          </a:p>
        </p:txBody>
      </p:sp>
      <p:sp>
        <p:nvSpPr>
          <p:cNvPr id="27" name="Freeform 49">
            <a:extLst>
              <a:ext uri="{FF2B5EF4-FFF2-40B4-BE49-F238E27FC236}">
                <a16:creationId xmlns:a16="http://schemas.microsoft.com/office/drawing/2014/main" id="{EF9B8DF2-C3F5-49A2-94D2-F7B65A0F1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13914" y="581159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Obrázek 13" descr="Obsah obrázku osoba, nošení, muž, bunda&#10;&#10;Popis se vygeneroval automaticky.">
            <a:extLst>
              <a:ext uri="{FF2B5EF4-FFF2-40B4-BE49-F238E27FC236}">
                <a16:creationId xmlns:a16="http://schemas.microsoft.com/office/drawing/2014/main" id="{3EC950B3-6769-4958-818B-C3E0C9A578C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 b="-2"/>
          <a:stretch/>
        </p:blipFill>
        <p:spPr>
          <a:xfrm>
            <a:off x="6893344" y="760562"/>
            <a:ext cx="5298683" cy="6097438"/>
          </a:xfrm>
          <a:custGeom>
            <a:avLst/>
            <a:gdLst/>
            <a:ahLst/>
            <a:cxnLst/>
            <a:rect l="l" t="t" r="r" b="b"/>
            <a:pathLst>
              <a:path w="5298683" h="6097438">
                <a:moveTo>
                  <a:pt x="3120528" y="0"/>
                </a:moveTo>
                <a:cubicBezTo>
                  <a:pt x="3874524" y="0"/>
                  <a:pt x="4566062" y="267415"/>
                  <a:pt x="5105473" y="712577"/>
                </a:cubicBezTo>
                <a:lnTo>
                  <a:pt x="5298683" y="888178"/>
                </a:lnTo>
                <a:lnTo>
                  <a:pt x="5298683" y="5352876"/>
                </a:lnTo>
                <a:lnTo>
                  <a:pt x="5105473" y="5528477"/>
                </a:lnTo>
                <a:cubicBezTo>
                  <a:pt x="4874296" y="5719261"/>
                  <a:pt x="4615179" y="5877397"/>
                  <a:pt x="4335177" y="5995828"/>
                </a:cubicBezTo>
                <a:lnTo>
                  <a:pt x="4057556" y="6097438"/>
                </a:lnTo>
                <a:lnTo>
                  <a:pt x="2183499" y="6097438"/>
                </a:lnTo>
                <a:lnTo>
                  <a:pt x="1905878" y="5995828"/>
                </a:lnTo>
                <a:cubicBezTo>
                  <a:pt x="785873" y="5522106"/>
                  <a:pt x="0" y="4413092"/>
                  <a:pt x="0" y="3120527"/>
                </a:cubicBezTo>
                <a:cubicBezTo>
                  <a:pt x="0" y="1397108"/>
                  <a:pt x="1397108" y="0"/>
                  <a:pt x="312052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826492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11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3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id="{E25F79FA-FCD0-4F95-9A30-C843271C05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0967D4-917E-4ED2-BDD9-FF59969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56" y="1138904"/>
            <a:ext cx="5251316" cy="16276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Samsára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A8D2E-031C-4980-9850-BAB213EAE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1956" y="2766540"/>
            <a:ext cx="4619621" cy="39571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 err="1">
                <a:solidFill>
                  <a:srgbClr val="FFFFFF"/>
                </a:solidFill>
              </a:rPr>
              <a:t>Sanskrtský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termín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Neustálý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proces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zrození</a:t>
            </a:r>
            <a:r>
              <a:rPr lang="en-US" sz="2000" dirty="0">
                <a:solidFill>
                  <a:srgbClr val="FFFFFF"/>
                </a:solidFill>
              </a:rPr>
              <a:t> a </a:t>
            </a:r>
            <a:r>
              <a:rPr lang="en-US" sz="2000" dirty="0" err="1">
                <a:solidFill>
                  <a:srgbClr val="FFFFFF"/>
                </a:solidFill>
              </a:rPr>
              <a:t>umírání</a:t>
            </a:r>
            <a:endParaRPr lang="en-US" sz="2000" dirty="0">
              <a:solidFill>
                <a:srgbClr val="FFFFFF"/>
              </a:solidFill>
            </a:endParaRPr>
          </a:p>
          <a:p>
            <a:r>
              <a:rPr lang="en-US" sz="2000" dirty="0" err="1">
                <a:solidFill>
                  <a:srgbClr val="FFFFFF"/>
                </a:solidFill>
              </a:rPr>
              <a:t>Nejedná</a:t>
            </a:r>
            <a:r>
              <a:rPr lang="en-US" sz="2000" dirty="0">
                <a:solidFill>
                  <a:srgbClr val="FFFFFF"/>
                </a:solidFill>
              </a:rPr>
              <a:t> se </a:t>
            </a:r>
            <a:r>
              <a:rPr lang="en-US" sz="2000" dirty="0" err="1">
                <a:solidFill>
                  <a:srgbClr val="FFFFFF"/>
                </a:solidFill>
              </a:rPr>
              <a:t>pouze</a:t>
            </a:r>
            <a:r>
              <a:rPr lang="en-US" sz="2000" dirty="0">
                <a:solidFill>
                  <a:srgbClr val="FFFFFF"/>
                </a:solidFill>
              </a:rPr>
              <a:t> o </a:t>
            </a:r>
            <a:r>
              <a:rPr lang="en-US" sz="2000" dirty="0" err="1">
                <a:solidFill>
                  <a:srgbClr val="FFFFFF"/>
                </a:solidFill>
              </a:rPr>
              <a:t>bytí</a:t>
            </a:r>
            <a:r>
              <a:rPr lang="en-US" sz="2000" dirty="0">
                <a:solidFill>
                  <a:srgbClr val="FFFFFF"/>
                </a:solidFill>
              </a:rPr>
              <a:t> v </a:t>
            </a:r>
            <a:r>
              <a:rPr lang="en-US" sz="2000" dirty="0" err="1">
                <a:solidFill>
                  <a:srgbClr val="FFFFFF"/>
                </a:solidFill>
              </a:rPr>
              <a:t>podobě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lidské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bytosti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Šest</a:t>
            </a:r>
            <a:r>
              <a:rPr lang="en-US" sz="2000" dirty="0">
                <a:solidFill>
                  <a:srgbClr val="FFFFFF"/>
                </a:solidFill>
              </a:rPr>
              <a:t> </a:t>
            </a:r>
            <a:r>
              <a:rPr lang="en-US" sz="2000" dirty="0" err="1">
                <a:solidFill>
                  <a:srgbClr val="FFFFFF"/>
                </a:solidFill>
              </a:rPr>
              <a:t>světů</a:t>
            </a:r>
          </a:p>
          <a:p>
            <a:r>
              <a:rPr lang="en-US" sz="2000" dirty="0" err="1">
                <a:solidFill>
                  <a:srgbClr val="FFFFFF"/>
                </a:solidFill>
              </a:rPr>
              <a:t>Nirvána</a:t>
            </a:r>
            <a:r>
              <a:rPr lang="en-US" sz="2000" dirty="0">
                <a:solidFill>
                  <a:srgbClr val="FFFFFF"/>
                </a:solidFill>
              </a:rPr>
              <a:t> - Buddha, Arhat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7" name="Obrázek 7">
            <a:extLst>
              <a:ext uri="{FF2B5EF4-FFF2-40B4-BE49-F238E27FC236}">
                <a16:creationId xmlns:a16="http://schemas.microsoft.com/office/drawing/2014/main" id="{AF5FD9B9-9276-4C36-9F70-2E5315FF93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5997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118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E8A8EAB8-D2FF-444D-B34B-7D32F106AD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0967D4-917E-4ED2-BDD9-FF59969D1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721"/>
            <a:ext cx="4707671" cy="122565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>
                <a:solidFill>
                  <a:schemeClr val="bg1"/>
                </a:solidFill>
              </a:rPr>
              <a:t>Karmický zákon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EA38897-7BA3-4408-8083-3235339C4A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1873" y="1749756"/>
            <a:ext cx="4718304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A8D2E-031C-4980-9850-BAB213EAEF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7769" y="1909192"/>
            <a:ext cx="4586513" cy="364771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900">
                <a:solidFill>
                  <a:schemeClr val="bg1"/>
                </a:solidFill>
              </a:rPr>
              <a:t>Zákonem příčiny a následku</a:t>
            </a:r>
          </a:p>
          <a:p>
            <a:r>
              <a:rPr lang="en-US" sz="1900">
                <a:solidFill>
                  <a:schemeClr val="bg1"/>
                </a:solidFill>
              </a:rPr>
              <a:t>Ctnostný čin → radost</a:t>
            </a:r>
          </a:p>
          <a:p>
            <a:r>
              <a:rPr lang="en-US" sz="1900">
                <a:solidFill>
                  <a:schemeClr val="bg1"/>
                </a:solidFill>
              </a:rPr>
              <a:t>Špatný čin → bolest a utrpení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Činy tělem: zabití, krádež a nemístné sexuální chování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Činy mluvou: rozvratná, hrubá, lživá a bezobsažná mluva</a:t>
            </a:r>
          </a:p>
          <a:p>
            <a:pPr lvl="1"/>
            <a:r>
              <a:rPr lang="en-US" sz="1900">
                <a:solidFill>
                  <a:schemeClr val="bg1"/>
                </a:solidFill>
              </a:rPr>
              <a:t>Stav mysli: chamtivost, nesprávný názor a zlé úmysly</a:t>
            </a:r>
          </a:p>
          <a:p>
            <a:r>
              <a:rPr lang="en-US" sz="1900">
                <a:solidFill>
                  <a:schemeClr val="bg1"/>
                </a:solidFill>
              </a:rPr>
              <a:t>Současný život je důsledkem života minulého a následkem života budoucího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11AD06B-AB20-4097-8606-5DA00DBAC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4027" y="5707672"/>
            <a:ext cx="4713997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Obrázek 18" descr="Obsah obrázku text&#10;&#10;Popis se vygeneroval automaticky.">
            <a:extLst>
              <a:ext uri="{FF2B5EF4-FFF2-40B4-BE49-F238E27FC236}">
                <a16:creationId xmlns:a16="http://schemas.microsoft.com/office/drawing/2014/main" id="{EAF96B98-F8F0-465F-98C0-63B75D6992A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 b="-3"/>
          <a:stretch/>
        </p:blipFill>
        <p:spPr>
          <a:xfrm>
            <a:off x="6525453" y="10"/>
            <a:ext cx="56665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042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5A0118C5-4F8D-4CF4-BADD-53FEACC6C4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9D060E9-8C79-43C2-BCE3-94DF39643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867" y="401247"/>
            <a:ext cx="5248219" cy="11544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Pouť kolem hory Kailás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98DC1B4-9C49-491A-B0C4-CF9ABED0C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77893"/>
            <a:ext cx="1861854" cy="717514"/>
            <a:chOff x="0" y="377893"/>
            <a:chExt cx="1861854" cy="717514"/>
          </a:xfrm>
          <a:solidFill>
            <a:schemeClr val="bg1"/>
          </a:solidFill>
        </p:grpSpPr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C5A741B9-65EC-4C5B-9FE0-4A1857577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377893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7963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283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7963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283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C0BB4301-41FA-4453-956F-A11CC664B6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17628"/>
              <a:ext cx="1861854" cy="277779"/>
            </a:xfrm>
            <a:custGeom>
              <a:avLst/>
              <a:gdLst>
                <a:gd name="connsiteX0" fmla="*/ 180458 w 1861854"/>
                <a:gd name="connsiteY0" fmla="*/ 0 h 277779"/>
                <a:gd name="connsiteX1" fmla="*/ 419222 w 1861854"/>
                <a:gd name="connsiteY1" fmla="*/ 238761 h 277779"/>
                <a:gd name="connsiteX2" fmla="*/ 657984 w 1861854"/>
                <a:gd name="connsiteY2" fmla="*/ 0 h 277779"/>
                <a:gd name="connsiteX3" fmla="*/ 896745 w 1861854"/>
                <a:gd name="connsiteY3" fmla="*/ 238761 h 277779"/>
                <a:gd name="connsiteX4" fmla="*/ 1135754 w 1861854"/>
                <a:gd name="connsiteY4" fmla="*/ 0 h 277779"/>
                <a:gd name="connsiteX5" fmla="*/ 1374516 w 1861854"/>
                <a:gd name="connsiteY5" fmla="*/ 238761 h 277779"/>
                <a:gd name="connsiteX6" fmla="*/ 1613277 w 1861854"/>
                <a:gd name="connsiteY6" fmla="*/ 0 h 277779"/>
                <a:gd name="connsiteX7" fmla="*/ 1861854 w 1861854"/>
                <a:gd name="connsiteY7" fmla="*/ 248577 h 277779"/>
                <a:gd name="connsiteX8" fmla="*/ 1842470 w 1861854"/>
                <a:gd name="connsiteY8" fmla="*/ 268208 h 277779"/>
                <a:gd name="connsiteX9" fmla="*/ 1613277 w 1861854"/>
                <a:gd name="connsiteY9" fmla="*/ 39017 h 277779"/>
                <a:gd name="connsiteX10" fmla="*/ 1374516 w 1861854"/>
                <a:gd name="connsiteY10" fmla="*/ 277779 h 277779"/>
                <a:gd name="connsiteX11" fmla="*/ 1135754 w 1861854"/>
                <a:gd name="connsiteY11" fmla="*/ 39017 h 277779"/>
                <a:gd name="connsiteX12" fmla="*/ 896745 w 1861854"/>
                <a:gd name="connsiteY12" fmla="*/ 277779 h 277779"/>
                <a:gd name="connsiteX13" fmla="*/ 657984 w 1861854"/>
                <a:gd name="connsiteY13" fmla="*/ 39017 h 277779"/>
                <a:gd name="connsiteX14" fmla="*/ 419222 w 1861854"/>
                <a:gd name="connsiteY14" fmla="*/ 277779 h 277779"/>
                <a:gd name="connsiteX15" fmla="*/ 180458 w 1861854"/>
                <a:gd name="connsiteY15" fmla="*/ 39017 h 277779"/>
                <a:gd name="connsiteX16" fmla="*/ 0 w 1861854"/>
                <a:gd name="connsiteY16" fmla="*/ 219475 h 277779"/>
                <a:gd name="connsiteX17" fmla="*/ 0 w 1861854"/>
                <a:gd name="connsiteY17" fmla="*/ 180458 h 2777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61854" h="277779">
                  <a:moveTo>
                    <a:pt x="180458" y="0"/>
                  </a:moveTo>
                  <a:lnTo>
                    <a:pt x="419222" y="238761"/>
                  </a:lnTo>
                  <a:lnTo>
                    <a:pt x="657984" y="0"/>
                  </a:lnTo>
                  <a:lnTo>
                    <a:pt x="896745" y="238761"/>
                  </a:lnTo>
                  <a:lnTo>
                    <a:pt x="1135754" y="0"/>
                  </a:lnTo>
                  <a:lnTo>
                    <a:pt x="1374516" y="238761"/>
                  </a:lnTo>
                  <a:lnTo>
                    <a:pt x="1613277" y="0"/>
                  </a:lnTo>
                  <a:lnTo>
                    <a:pt x="1861854" y="248577"/>
                  </a:lnTo>
                  <a:lnTo>
                    <a:pt x="1842470" y="268208"/>
                  </a:lnTo>
                  <a:lnTo>
                    <a:pt x="1613277" y="39017"/>
                  </a:lnTo>
                  <a:lnTo>
                    <a:pt x="1374516" y="277779"/>
                  </a:lnTo>
                  <a:lnTo>
                    <a:pt x="1135754" y="39017"/>
                  </a:lnTo>
                  <a:lnTo>
                    <a:pt x="896745" y="277779"/>
                  </a:lnTo>
                  <a:lnTo>
                    <a:pt x="657984" y="39017"/>
                  </a:lnTo>
                  <a:lnTo>
                    <a:pt x="419222" y="277779"/>
                  </a:lnTo>
                  <a:lnTo>
                    <a:pt x="180458" y="39017"/>
                  </a:lnTo>
                  <a:lnTo>
                    <a:pt x="0" y="219475"/>
                  </a:lnTo>
                  <a:lnTo>
                    <a:pt x="0" y="180458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</p:grpSp>
      <p:pic>
        <p:nvPicPr>
          <p:cNvPr id="7" name="Obrázek 8" descr="Obsah obrázku hora, exteriér, příroda, údolí&#10;&#10;Popis se vygeneroval automaticky.">
            <a:extLst>
              <a:ext uri="{FF2B5EF4-FFF2-40B4-BE49-F238E27FC236}">
                <a16:creationId xmlns:a16="http://schemas.microsoft.com/office/drawing/2014/main" id="{8526E232-7C5B-4055-8E0A-0A373185EB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541" y="269354"/>
            <a:ext cx="3296556" cy="3296556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E5C89038-920A-4C2C-96CF-80507027B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0064" y="2828266"/>
            <a:ext cx="805908" cy="805908"/>
            <a:chOff x="817371" y="4276255"/>
            <a:chExt cx="413564" cy="413564"/>
          </a:xfrm>
          <a:solidFill>
            <a:srgbClr val="FFFFFF"/>
          </a:solidFill>
        </p:grpSpPr>
        <p:sp>
          <p:nvSpPr>
            <p:cNvPr id="65" name="Graphic 212">
              <a:extLst>
                <a:ext uri="{FF2B5EF4-FFF2-40B4-BE49-F238E27FC236}">
                  <a16:creationId xmlns:a16="http://schemas.microsoft.com/office/drawing/2014/main" id="{8D8F13C5-4B99-432F-A339-372E57EB6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6" name="Graphic 212">
              <a:extLst>
                <a:ext uri="{FF2B5EF4-FFF2-40B4-BE49-F238E27FC236}">
                  <a16:creationId xmlns:a16="http://schemas.microsoft.com/office/drawing/2014/main" id="{413EEA21-9A3A-47C8-A94C-D6EFE2EF5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9A15111C-2752-4649-B55B-B93FF93F9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0064" y="2823516"/>
            <a:ext cx="805908" cy="805908"/>
            <a:chOff x="817371" y="4276255"/>
            <a:chExt cx="413564" cy="413564"/>
          </a:xfrm>
          <a:solidFill>
            <a:schemeClr val="accent2">
              <a:alpha val="30000"/>
            </a:schemeClr>
          </a:solidFill>
        </p:grpSpPr>
        <p:sp>
          <p:nvSpPr>
            <p:cNvPr id="69" name="Graphic 212">
              <a:extLst>
                <a:ext uri="{FF2B5EF4-FFF2-40B4-BE49-F238E27FC236}">
                  <a16:creationId xmlns:a16="http://schemas.microsoft.com/office/drawing/2014/main" id="{877E3FF1-E4B8-49CB-9DD6-7D2067808F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0" name="Graphic 212">
              <a:extLst>
                <a:ext uri="{FF2B5EF4-FFF2-40B4-BE49-F238E27FC236}">
                  <a16:creationId xmlns:a16="http://schemas.microsoft.com/office/drawing/2014/main" id="{945D9A4A-CCDB-40CE-BD57-15BE15B877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7371" y="4276255"/>
              <a:ext cx="413564" cy="413564"/>
            </a:xfrm>
            <a:custGeom>
              <a:avLst/>
              <a:gdLst>
                <a:gd name="connsiteX0" fmla="*/ 403574 w 807148"/>
                <a:gd name="connsiteY0" fmla="*/ 0 h 807148"/>
                <a:gd name="connsiteX1" fmla="*/ 0 w 807148"/>
                <a:gd name="connsiteY1" fmla="*/ 403574 h 807148"/>
                <a:gd name="connsiteX2" fmla="*/ 403574 w 807148"/>
                <a:gd name="connsiteY2" fmla="*/ 807149 h 807148"/>
                <a:gd name="connsiteX3" fmla="*/ 807149 w 807148"/>
                <a:gd name="connsiteY3" fmla="*/ 403574 h 807148"/>
                <a:gd name="connsiteX4" fmla="*/ 403574 w 807148"/>
                <a:gd name="connsiteY4" fmla="*/ 0 h 807148"/>
                <a:gd name="connsiteX5" fmla="*/ 403574 w 807148"/>
                <a:gd name="connsiteY5" fmla="*/ 667988 h 807148"/>
                <a:gd name="connsiteX6" fmla="*/ 139160 w 807148"/>
                <a:gd name="connsiteY6" fmla="*/ 403574 h 807148"/>
                <a:gd name="connsiteX7" fmla="*/ 403574 w 807148"/>
                <a:gd name="connsiteY7" fmla="*/ 139160 h 807148"/>
                <a:gd name="connsiteX8" fmla="*/ 667988 w 807148"/>
                <a:gd name="connsiteY8" fmla="*/ 403574 h 807148"/>
                <a:gd name="connsiteX9" fmla="*/ 403574 w 807148"/>
                <a:gd name="connsiteY9" fmla="*/ 667988 h 8071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07148" h="807148">
                  <a:moveTo>
                    <a:pt x="403574" y="0"/>
                  </a:moveTo>
                  <a:cubicBezTo>
                    <a:pt x="180689" y="0"/>
                    <a:pt x="0" y="180689"/>
                    <a:pt x="0" y="403574"/>
                  </a:cubicBezTo>
                  <a:cubicBezTo>
                    <a:pt x="0" y="626459"/>
                    <a:pt x="180689" y="807149"/>
                    <a:pt x="403574" y="807149"/>
                  </a:cubicBezTo>
                  <a:cubicBezTo>
                    <a:pt x="626459" y="807149"/>
                    <a:pt x="807149" y="626459"/>
                    <a:pt x="807149" y="403574"/>
                  </a:cubicBezTo>
                  <a:cubicBezTo>
                    <a:pt x="807149" y="180689"/>
                    <a:pt x="626459" y="0"/>
                    <a:pt x="403574" y="0"/>
                  </a:cubicBezTo>
                  <a:close/>
                  <a:moveTo>
                    <a:pt x="403574" y="667988"/>
                  </a:moveTo>
                  <a:cubicBezTo>
                    <a:pt x="257556" y="667988"/>
                    <a:pt x="139160" y="549593"/>
                    <a:pt x="139160" y="403574"/>
                  </a:cubicBezTo>
                  <a:cubicBezTo>
                    <a:pt x="139160" y="257556"/>
                    <a:pt x="257556" y="139160"/>
                    <a:pt x="403574" y="139160"/>
                  </a:cubicBezTo>
                  <a:cubicBezTo>
                    <a:pt x="549593" y="139160"/>
                    <a:pt x="667988" y="257556"/>
                    <a:pt x="667988" y="403574"/>
                  </a:cubicBezTo>
                  <a:cubicBezTo>
                    <a:pt x="667988" y="549593"/>
                    <a:pt x="549593" y="667988"/>
                    <a:pt x="403574" y="667988"/>
                  </a:cubicBezTo>
                  <a:close/>
                </a:path>
              </a:pathLst>
            </a:cu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8AB5E2-B47B-4C80-98DB-1EECBC1F4E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53683" y="2168443"/>
            <a:ext cx="5217173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Střed světa, osa vesmíru</a:t>
            </a:r>
          </a:p>
          <a:p>
            <a:r>
              <a:rPr lang="en-US">
                <a:solidFill>
                  <a:schemeClr val="bg1"/>
                </a:solidFill>
              </a:rPr>
              <a:t>symbolizuje pouť životem, smrtí a znovuzrozením</a:t>
            </a:r>
          </a:p>
          <a:p>
            <a:r>
              <a:rPr lang="en-US">
                <a:solidFill>
                  <a:schemeClr val="bg1"/>
                </a:solidFill>
              </a:rPr>
              <a:t>trasa 53 km do výšky 5 670 m. n. m.</a:t>
            </a:r>
          </a:p>
          <a:p>
            <a:r>
              <a:rPr lang="en-US">
                <a:solidFill>
                  <a:schemeClr val="bg1"/>
                </a:solidFill>
              </a:rPr>
              <a:t>Padavá chůze</a:t>
            </a:r>
          </a:p>
          <a:p>
            <a:r>
              <a:rPr lang="en-US">
                <a:solidFill>
                  <a:schemeClr val="bg1"/>
                </a:solidFill>
              </a:rPr>
              <a:t>průsmyk Dolma la</a:t>
            </a:r>
          </a:p>
        </p:txBody>
      </p:sp>
      <p:pic>
        <p:nvPicPr>
          <p:cNvPr id="6" name="Obrázek 6" descr="Obsah obrázku osoba, exteriér, muž, ležící&#10;&#10;Popis se vygeneroval automaticky.">
            <a:extLst>
              <a:ext uri="{FF2B5EF4-FFF2-40B4-BE49-F238E27FC236}">
                <a16:creationId xmlns:a16="http://schemas.microsoft.com/office/drawing/2014/main" id="{647423B6-A950-4632-BE88-738B8025341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1828492" y="3481328"/>
            <a:ext cx="2965878" cy="2965878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pic>
        <p:nvPicPr>
          <p:cNvPr id="5" name="Obrázek 5" descr="Obsah obrázku exteriér, osoba, hora, lidé&#10;&#10;Popis se vygeneroval automaticky.">
            <a:extLst>
              <a:ext uri="{FF2B5EF4-FFF2-40B4-BE49-F238E27FC236}">
                <a16:creationId xmlns:a16="http://schemas.microsoft.com/office/drawing/2014/main" id="{64D9E249-4AFC-491F-BABA-9B9DFB10F3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20702" y="1675969"/>
            <a:ext cx="2167719" cy="2167719"/>
          </a:xfrm>
          <a:custGeom>
            <a:avLst/>
            <a:gdLst/>
            <a:ahLst/>
            <a:cxnLst/>
            <a:rect l="l" t="t" r="r" b="b"/>
            <a:pathLst>
              <a:path w="2388070" h="2388070">
                <a:moveTo>
                  <a:pt x="1194035" y="0"/>
                </a:moveTo>
                <a:cubicBezTo>
                  <a:pt x="1853482" y="0"/>
                  <a:pt x="2388070" y="534588"/>
                  <a:pt x="2388070" y="1194035"/>
                </a:cubicBezTo>
                <a:cubicBezTo>
                  <a:pt x="2388070" y="1853482"/>
                  <a:pt x="1853482" y="2388070"/>
                  <a:pt x="1194035" y="2388070"/>
                </a:cubicBezTo>
                <a:cubicBezTo>
                  <a:pt x="534588" y="2388070"/>
                  <a:pt x="0" y="1853482"/>
                  <a:pt x="0" y="1194035"/>
                </a:cubicBezTo>
                <a:cubicBezTo>
                  <a:pt x="0" y="534588"/>
                  <a:pt x="534588" y="0"/>
                  <a:pt x="1194035" y="0"/>
                </a:cubicBezTo>
                <a:close/>
              </a:path>
            </a:pathLst>
          </a:custGeom>
          <a:ln w="28575">
            <a:noFill/>
          </a:ln>
        </p:spPr>
      </p:pic>
      <p:grpSp>
        <p:nvGrpSpPr>
          <p:cNvPr id="72" name="Graphic 185">
            <a:extLst>
              <a:ext uri="{FF2B5EF4-FFF2-40B4-BE49-F238E27FC236}">
                <a16:creationId xmlns:a16="http://schemas.microsoft.com/office/drawing/2014/main" id="{582A903B-6B78-4F0A-B7C9-3D80499020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428634" y="5987064"/>
            <a:ext cx="1054466" cy="469689"/>
            <a:chOff x="9841624" y="4115729"/>
            <a:chExt cx="602169" cy="268223"/>
          </a:xfrm>
          <a:solidFill>
            <a:schemeClr val="bg1"/>
          </a:solidFill>
        </p:grpSpPr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D510EA93-8F64-42C8-A630-D449506E95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841624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06CB53FC-E4DA-4001-928B-9998A85EA5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941445" y="4115729"/>
              <a:ext cx="202882" cy="268223"/>
            </a:xfrm>
            <a:custGeom>
              <a:avLst/>
              <a:gdLst>
                <a:gd name="connsiteX0" fmla="*/ 20765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765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D210B969-4FDF-4AAC-9397-63D5434958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041267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570B3EF0-84EA-4F47-86A3-1EA1F644A4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141090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259369A8-EF57-42A1-8EC8-F6A9F92A3A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240911" y="4115729"/>
              <a:ext cx="202882" cy="268223"/>
            </a:xfrm>
            <a:custGeom>
              <a:avLst/>
              <a:gdLst>
                <a:gd name="connsiteX0" fmla="*/ 20669 w 202882"/>
                <a:gd name="connsiteY0" fmla="*/ 268224 h 268223"/>
                <a:gd name="connsiteX1" fmla="*/ 0 w 202882"/>
                <a:gd name="connsiteY1" fmla="*/ 268224 h 268223"/>
                <a:gd name="connsiteX2" fmla="*/ 182118 w 202882"/>
                <a:gd name="connsiteY2" fmla="*/ 0 h 268223"/>
                <a:gd name="connsiteX3" fmla="*/ 202883 w 202882"/>
                <a:gd name="connsiteY3" fmla="*/ 0 h 268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2882" h="268223">
                  <a:moveTo>
                    <a:pt x="20669" y="268224"/>
                  </a:moveTo>
                  <a:lnTo>
                    <a:pt x="0" y="268224"/>
                  </a:lnTo>
                  <a:lnTo>
                    <a:pt x="182118" y="0"/>
                  </a:lnTo>
                  <a:lnTo>
                    <a:pt x="202883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9458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9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97324-995E-402A-A34E-62693045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cs-CZ" sz="2800">
                <a:solidFill>
                  <a:schemeClr val="bg1">
                    <a:alpha val="60000"/>
                  </a:schemeClr>
                </a:solidFill>
                <a:cs typeface="Calibri Light"/>
              </a:rPr>
              <a:t>Tibetská kniha mrtvých</a:t>
            </a:r>
            <a:endParaRPr lang="cs-CZ" sz="28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6" name="Obrázek 6" descr="Obsah obrázku exteriér, budova, vsedě, oheň&#10;&#10;Popis se vygeneroval automaticky.">
            <a:extLst>
              <a:ext uri="{FF2B5EF4-FFF2-40B4-BE49-F238E27FC236}">
                <a16:creationId xmlns:a16="http://schemas.microsoft.com/office/drawing/2014/main" id="{A2CE5DEF-1FEE-4CA3-9498-7E4307ED6A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F5D2E-2ED6-409A-988A-748F4F92BF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7712" y="2732739"/>
            <a:ext cx="3976577" cy="3083270"/>
          </a:xfrm>
        </p:spPr>
        <p:txBody>
          <a:bodyPr anchor="t">
            <a:normAutofit/>
          </a:bodyPr>
          <a:lstStyle/>
          <a:p>
            <a:pPr algn="ctr"/>
            <a:r>
              <a:rPr lang="cs-CZ" sz="1600">
                <a:solidFill>
                  <a:schemeClr val="bg1"/>
                </a:solidFill>
                <a:cs typeface="Calibri"/>
              </a:rPr>
              <a:t>Vysvobození skrze naslouchání na úrovni následující po smrti</a:t>
            </a:r>
          </a:p>
          <a:p>
            <a:pPr algn="ctr"/>
            <a:r>
              <a:rPr lang="cs-CZ" sz="1600">
                <a:solidFill>
                  <a:schemeClr val="bg1"/>
                </a:solidFill>
                <a:cs typeface="Calibri"/>
              </a:rPr>
              <a:t>Nejvýznamnější text</a:t>
            </a:r>
          </a:p>
          <a:p>
            <a:pPr algn="ctr"/>
            <a:r>
              <a:rPr lang="cs-CZ" sz="1600">
                <a:solidFill>
                  <a:schemeClr val="bg1"/>
                </a:solidFill>
                <a:cs typeface="Calibri"/>
              </a:rPr>
              <a:t>8. st. Padmasambhava</a:t>
            </a:r>
          </a:p>
          <a:p>
            <a:pPr algn="ctr"/>
            <a:r>
              <a:rPr lang="cs-CZ" sz="1600">
                <a:solidFill>
                  <a:schemeClr val="bg1"/>
                </a:solidFill>
                <a:cs typeface="Calibri"/>
              </a:rPr>
              <a:t>Účast učitele (guru)</a:t>
            </a:r>
          </a:p>
          <a:p>
            <a:pPr algn="ctr"/>
            <a:r>
              <a:rPr lang="cs-CZ" sz="1600">
                <a:solidFill>
                  <a:schemeClr val="bg1"/>
                </a:solidFill>
                <a:cs typeface="Calibri"/>
              </a:rPr>
              <a:t>Sepsán návod jak se vymanit z koloběhu života</a:t>
            </a:r>
          </a:p>
          <a:p>
            <a:pPr algn="ctr"/>
            <a:r>
              <a:rPr lang="cs-CZ" sz="1600">
                <a:solidFill>
                  <a:schemeClr val="bg1"/>
                </a:solidFill>
                <a:cs typeface="Calibri"/>
              </a:rPr>
              <a:t>Několik vydání- ČR- 1938, 1991 Josef Kolmaš</a:t>
            </a:r>
          </a:p>
          <a:p>
            <a:pPr algn="ctr"/>
            <a:r>
              <a:rPr lang="cs-CZ" sz="1600">
                <a:solidFill>
                  <a:schemeClr val="bg1"/>
                </a:solidFill>
                <a:cs typeface="Calibri"/>
              </a:rPr>
              <a:t>Dosáhnutí Universa</a:t>
            </a: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id="{2E9EA915-F2C2-42E8-8E9A-16ADCD6E20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70" r="15656" b="-2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4529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3" descr="Obsah obrázku osoba, dort, stůl, interiér&#10;&#10;Popis se vygeneroval automaticky.">
            <a:extLst>
              <a:ext uri="{FF2B5EF4-FFF2-40B4-BE49-F238E27FC236}">
                <a16:creationId xmlns:a16="http://schemas.microsoft.com/office/drawing/2014/main" id="{BFE7DF07-0C12-4B5A-B568-904CB5AD380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2DC06C-85A9-4565-A828-21EDC073D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>
                <a:solidFill>
                  <a:srgbClr val="FFFFFF"/>
                </a:solidFill>
              </a:rPr>
              <a:t>Pohřební rituály</a:t>
            </a:r>
          </a:p>
        </p:txBody>
      </p:sp>
    </p:spTree>
    <p:extLst>
      <p:ext uri="{BB962C8B-B14F-4D97-AF65-F5344CB8AC3E}">
        <p14:creationId xmlns:p14="http://schemas.microsoft.com/office/powerpoint/2010/main" val="5355246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484</Words>
  <Application>Microsoft Office PowerPoint</Application>
  <PresentationFormat>Širokoúhlá obrazovka</PresentationFormat>
  <Paragraphs>86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Pohřební rituály tibetského buddhismu</vt:lpstr>
      <vt:lpstr>Tibetský buddhismus</vt:lpstr>
      <vt:lpstr>Prezentace aplikace PowerPoint</vt:lpstr>
      <vt:lpstr>Fenomén smrti</vt:lpstr>
      <vt:lpstr>Samsára</vt:lpstr>
      <vt:lpstr>Karmický zákon</vt:lpstr>
      <vt:lpstr>Pouť kolem hory Kailás</vt:lpstr>
      <vt:lpstr>Tibetská kniha mrtvých</vt:lpstr>
      <vt:lpstr>Pohřební rituály</vt:lpstr>
      <vt:lpstr>Pohřeb do vody</vt:lpstr>
      <vt:lpstr>Pohřeb do země</vt:lpstr>
      <vt:lpstr>Pohřeb do ohně</vt:lpstr>
      <vt:lpstr>Nebeský pohřeb</vt:lpstr>
      <vt:lpstr>Rituální předměty</vt:lpstr>
      <vt:lpstr>Zdroje:</vt:lpstr>
      <vt:lpstr>Děkujeme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Kokaisl Petr</cp:lastModifiedBy>
  <cp:revision>444</cp:revision>
  <dcterms:created xsi:type="dcterms:W3CDTF">2020-11-08T15:11:41Z</dcterms:created>
  <dcterms:modified xsi:type="dcterms:W3CDTF">2024-05-19T15:42:33Z</dcterms:modified>
</cp:coreProperties>
</file>