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133fe6b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133fe6b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133fe6b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133fe6b7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133fe6b7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133fe6b7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05c5dae6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05c5dae6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05c5dae6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05c5dae6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133fe6b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133fe6b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133fe6b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133fe6b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133fe6b7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133fe6b7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133fe6b7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133fe6b7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05c5da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05c5dae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5c5dae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5c5dae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05c5dae6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05c5dae6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80ac1d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80ac1d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80ac1d22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80ac1d22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80ac1d22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80ac1d22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05c5dae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05c5dae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133fe6b7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133fe6b7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U8BiUMcWKc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%C5%99es%C5%A5anstv%C3%A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.wikipedia.org/wiki/Letni%C4%8Dn%C3%AD_hnut%C3%AD" TargetMode="External"/><Relationship Id="rId5" Type="http://schemas.openxmlformats.org/officeDocument/2006/relationships/hyperlink" Target="https://cs.wikipedia.org/wiki/Spojen%C3%A9_st%C3%A1ty_americk%C3%A9" TargetMode="External"/><Relationship Id="rId4" Type="http://schemas.openxmlformats.org/officeDocument/2006/relationships/hyperlink" Target="https://cs.wikipedia.org/wiki/C%C3%ADrke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E0gsrCzbnU?feature=oembed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pochaplus.cz/tajemna-glosolalie-je-mozne-mluvit-reci-kterou-jsme-se-nikdy-neucili/" TargetMode="External"/><Relationship Id="rId3" Type="http://schemas.openxmlformats.org/officeDocument/2006/relationships/hyperlink" Target="https://www.mtsu.edu/first-amendment/article/928/snake-handling" TargetMode="External"/><Relationship Id="rId7" Type="http://schemas.openxmlformats.org/officeDocument/2006/relationships/hyperlink" Target="https://www.pewforum.org/2011/12/19/global-christianity-exe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rdonconwell.edu/wp-content/uploads/sites/13/2019/04/StatusofGlobalChristianity20191.pdf" TargetMode="External"/><Relationship Id="rId5" Type="http://schemas.openxmlformats.org/officeDocument/2006/relationships/hyperlink" Target="https://www.vira.cz/" TargetMode="External"/><Relationship Id="rId4" Type="http://schemas.openxmlformats.org/officeDocument/2006/relationships/hyperlink" Target="http://biblickedilo.cz/bible-v-liturgii/liturgicky-rok-b/gn-111-9/?fbclid=IwAR3qNoI-Nu7oW2370ROs9dXVA0Ny-oroUFH13nV9jxSXuD-BMpwirzUy_z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b.cz/svitavy/o-nas/cemu-veri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e%C5%BE%C3%AD%C5%A1_Kristus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.wikipedia.org/wiki/Evangelizace" TargetMode="External"/><Relationship Id="rId5" Type="http://schemas.openxmlformats.org/officeDocument/2006/relationships/hyperlink" Target="https://cs.wikipedia.org/wiki/Proroctv%C3%AD" TargetMode="External"/><Relationship Id="rId4" Type="http://schemas.openxmlformats.org/officeDocument/2006/relationships/hyperlink" Target="https://cs.wikipedia.org/wiki/Duch_svat%C3%B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%C5%99es%C5%A5anstv%C3%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s.wikipedia.org/wiki/Duch_svat%C3%BD" TargetMode="External"/><Relationship Id="rId4" Type="http://schemas.openxmlformats.org/officeDocument/2006/relationships/hyperlink" Target="https://cs.wikipedia.org/wiki/Pavel_z_Tars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A062FD-5259-4684-8E7C-90E0F0B3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6" y="3803"/>
            <a:ext cx="7138468" cy="5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07592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Snake handling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0336" y="396019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highlight>
                  <a:srgbClr val="FFFF00"/>
                </a:highlight>
              </a:rPr>
              <a:t>Vývoj rituálu dotýkání se hadů </a:t>
            </a:r>
            <a:endParaRPr dirty="0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highlight>
                  <a:srgbClr val="FFFF00"/>
                </a:highlight>
              </a:rPr>
              <a:t>Jehličková, Konstantinidisová</a:t>
            </a: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Charismatické hnutí v ČR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uFill>
                  <a:noFill/>
                </a:uFill>
              </a:rPr>
              <a:t>Dan Drápal</a:t>
            </a:r>
            <a:r>
              <a:rPr lang="cs" dirty="0"/>
              <a:t> (původně působil jako vikář sboru Českobratrské církve evangelické v Praze)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Neshody s mateřskou církví -&gt; osamostatnění sboru v roce 1990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Sborů sdružených pod Křesťanská společenství bylo v roce 2000 více než 50 po celé České republice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 Česku zastřešuje činnost katolické charismatické obnovy národní koordinátor, kterému pomáhají dobrovolníci a tzv. služební tým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Každoročně “Katolická charismatická konference” (přednášky, modlitby, liturgie)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ročníku 2013 a 2014 se zúčastnilo přes 7000 lidí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27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Charismatické konference/sešlosti v ČR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5202092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cs" sz="23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Konference víry v Ostravě (2020)</a:t>
            </a:r>
            <a:endParaRPr sz="23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○"/>
            </a:pPr>
            <a:r>
              <a:rPr lang="cs" sz="23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speciální host - Benny Hinn</a:t>
            </a:r>
            <a:endParaRPr lang="en-US" sz="23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975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23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cs" sz="23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Katolická charismatická konference (pod záštitou Charismatické Obnovy)</a:t>
            </a:r>
            <a:endParaRPr sz="23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○"/>
            </a:pPr>
            <a:r>
              <a:rPr lang="cs" sz="23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poslední v Brně od 10.-14.7. 2019 </a:t>
            </a:r>
            <a:endParaRPr sz="230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 dirty="0">
                <a:solidFill>
                  <a:schemeClr val="dk1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300" dirty="0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Obrázek 3" descr="Obsah obrázku osoba, interiér&#10;&#10;Popis byl vytvořen automaticky">
            <a:extLst>
              <a:ext uri="{FF2B5EF4-FFF2-40B4-BE49-F238E27FC236}">
                <a16:creationId xmlns:a16="http://schemas.microsoft.com/office/drawing/2014/main" id="{08DFACCF-E84C-48C9-8A5A-FFAD23194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871" y="1325097"/>
            <a:ext cx="3756340" cy="3130283"/>
          </a:xfrm>
          <a:prstGeom prst="rect">
            <a:avLst/>
          </a:prstGeom>
        </p:spPr>
      </p:pic>
      <p:pic>
        <p:nvPicPr>
          <p:cNvPr id="2" name="Online médium 1" title="Konference víry | Benny Hinn | pátek">
            <a:hlinkClick r:id="" action="ppaction://media"/>
            <a:extLst>
              <a:ext uri="{FF2B5EF4-FFF2-40B4-BE49-F238E27FC236}">
                <a16:creationId xmlns:a16="http://schemas.microsoft.com/office/drawing/2014/main" id="{789902E3-760D-472F-8292-5DF1E5389B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8205" y="73114"/>
            <a:ext cx="8751436" cy="494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Katolická charismatická konference Brno, 2019</a:t>
            </a:r>
            <a:endParaRPr b="1" dirty="0">
              <a:highlight>
                <a:srgbClr val="FFFF00"/>
              </a:highlight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947" y="1133861"/>
            <a:ext cx="5414106" cy="386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Snake handling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Náboženský rituál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Praxe zahájena v roce 1909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jedním ze zakladatelů </a:t>
            </a:r>
            <a:r>
              <a:rPr lang="cs" b="1" dirty="0"/>
              <a:t>Church of God with Signs Following</a:t>
            </a:r>
            <a:r>
              <a:rPr lang="cs" dirty="0"/>
              <a:t> (letniční hnutí), George Went Hensley (pocházel z Tennessee)</a:t>
            </a:r>
            <a:r>
              <a:rPr lang="cs" b="1" dirty="0"/>
              <a:t> Church of Lord Jesus with Signs Following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praktikuje několik 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křesťanských</a:t>
            </a:r>
            <a:r>
              <a:rPr lang="cs" dirty="0">
                <a:solidFill>
                  <a:schemeClr val="bg2"/>
                </a:solidFill>
              </a:rPr>
              <a:t> 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církví</a:t>
            </a:r>
            <a:r>
              <a:rPr lang="cs" dirty="0">
                <a:solidFill>
                  <a:schemeClr val="bg2"/>
                </a:solidFill>
              </a:rPr>
              <a:t> v 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</a:t>
            </a:r>
            <a:r>
              <a:rPr lang="cs" dirty="0">
                <a:solidFill>
                  <a:schemeClr val="bg2"/>
                </a:solidFill>
              </a:rPr>
              <a:t> (převážně ze </a:t>
            </a:r>
            <a:r>
              <a:rPr lang="cs" dirty="0"/>
              <a:t>zemědělských regionů):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>
                <a:solidFill>
                  <a:schemeClr val="bg2"/>
                </a:solidFill>
              </a:rPr>
              <a:t>zpravidla 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letničních</a:t>
            </a:r>
            <a:endParaRPr dirty="0">
              <a:solidFill>
                <a:schemeClr val="bg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charismatických křesťanů</a:t>
            </a:r>
            <a:r>
              <a:rPr lang="cs" dirty="0">
                <a:solidFill>
                  <a:schemeClr val="bg2"/>
                </a:solidFill>
              </a:rPr>
              <a:t> </a:t>
            </a:r>
            <a:endParaRPr dirty="0">
              <a:solidFill>
                <a:schemeClr val="bg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a dalších evangelíků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663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Snake handling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1" y="788845"/>
            <a:ext cx="4572000" cy="3822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Vychází z biblických veršů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Hlavní odkazy na tuto událost pocházejí z první knihy Mojžíšovy, Genesis: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“</a:t>
            </a:r>
            <a:r>
              <a:rPr lang="cs" i="1" dirty="0"/>
              <a:t>Budu brát hady do ruky a vypiji-li něco smrtícího nic se mi nestane…” … “na choré budou vkládat ruce a vyléčí je” </a:t>
            </a:r>
            <a:r>
              <a:rPr lang="cs" dirty="0"/>
              <a:t>MK 16, 18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 dirty="0"/>
              <a:t>“Hle, dal jsem vám moc šlapat po hadech a štírech a po veškeré síle nepřítele, takže vám v ničem neuškodí” </a:t>
            </a:r>
            <a:r>
              <a:rPr lang="cs" dirty="0"/>
              <a:t>LK 10, 19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brázek 2" descr="Obsah obrázku text, interiér, osoba, strop&#10;&#10;Popis byl vytvořen automaticky">
            <a:extLst>
              <a:ext uri="{FF2B5EF4-FFF2-40B4-BE49-F238E27FC236}">
                <a16:creationId xmlns:a16="http://schemas.microsoft.com/office/drawing/2014/main" id="{D29B0F7E-F926-47E2-BF7A-054B26A6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22" y="922229"/>
            <a:ext cx="4605378" cy="35561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224236" y="22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Rituál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224236" y="953692"/>
            <a:ext cx="3846000" cy="3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některé církve, praktikují pouze zacházení s hady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některé také pijí jejich jed jako ukázku síly své víry během bohoslužeb.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Víra a praktiky hnutí byly zdokumentovány v několika filmech a byly impulsem pro řadu státních zákonů týkajících se manipulace s jedovatými zvířaty.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Mnoho pokusů končí smrtí</a:t>
            </a:r>
            <a:endParaRPr dirty="0"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575" y="1017725"/>
            <a:ext cx="4986413" cy="33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108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highlight>
                  <a:srgbClr val="FFFF00"/>
                </a:highlight>
              </a:rPr>
              <a:t>Téma v současné popkultuře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0" y="857250"/>
            <a:ext cx="4572000" cy="40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400" dirty="0"/>
              <a:t>seriál: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Snake Salvation reality show (2013, National Geographic)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400" dirty="0"/>
              <a:t>dokumenty: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“Holy Ghost People” (1967, Peter Adair)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“Heaven Come Down” (2006, Michael Mees, Gabriel Wrye)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“Theme That Follow” (2019, Britt Poulton, Dan Madison Savage)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“Alabama Snake” (2020, HBO)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400" dirty="0"/>
              <a:t>další zmínky: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The Simpsons,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Akta X,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Teenage Bounty Hunters...</a:t>
            </a:r>
            <a:endParaRPr dirty="0"/>
          </a:p>
        </p:txBody>
      </p:sp>
      <p:pic>
        <p:nvPicPr>
          <p:cNvPr id="2" name="Online médium 1" title="Moe &quot;I was born a snake handler&quot;">
            <a:hlinkClick r:id="" action="ppaction://media"/>
            <a:extLst>
              <a:ext uri="{FF2B5EF4-FFF2-40B4-BE49-F238E27FC236}">
                <a16:creationId xmlns:a16="http://schemas.microsoft.com/office/drawing/2014/main" id="{CF0C919F-8B4A-4B87-9B0D-2DB1FEE13E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39822" y="1776334"/>
            <a:ext cx="4866646" cy="274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Děkujeme</a:t>
            </a:r>
            <a:r>
              <a:rPr lang="en-US" b="1" dirty="0"/>
              <a:t> za </a:t>
            </a:r>
            <a:r>
              <a:rPr lang="en-US" b="1" dirty="0" err="1"/>
              <a:t>pozornost</a:t>
            </a:r>
            <a:endParaRPr b="1" dirty="0"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645" y="1017725"/>
            <a:ext cx="577071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Zdroje:</a:t>
            </a:r>
            <a:endParaRPr b="1"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https://www.mtsu.edu/first-amendment/article/928/snake-handling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http://biblickedilo.cz/bible-v-liturgii/liturgicky-rok-b/gn-111-9/?fbclid=IwAR3qNoI-Nu7oW2370ROs9dXVA0Ny-oroUFH13nV9jxSXuD-BMpwirzUy_zY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https://www.vira.cz/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https://www.gordonconwell.edu/wp-content/uploads/sites/13/2019/04/StatusofGlobalChristianity20191.pdf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https://www.pewforum.org/2011/12/19/global-christianity-exec/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https://epochaplus.cz/tajemna-glosolalie-je-mozne-mluvit-reci-kterou-jsme-se-nikdy-neucili/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Příběh Babylónské věže a zmatení jazyků 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První kniha Mojžíšova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druhá vzpoura lidstva proti Bohu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Bábel- hebrejsky zmatek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první město založené po Potopě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vyvýšení vlastní velikosti lidstva a upuštění od uctívání Boha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přerušení počínání a trest </a:t>
            </a: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475" y="1152475"/>
            <a:ext cx="4426825" cy="33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Letnice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5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či seslání Ducha svatého, Boží hod svatodušní či svatodušní svátky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latinsky pentecostes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50 dní po </a:t>
            </a:r>
            <a:r>
              <a:rPr lang="en-US" dirty="0"/>
              <a:t>V</a:t>
            </a:r>
            <a:r>
              <a:rPr lang="cs" dirty="0"/>
              <a:t>elikonocích (seslání ducha svatého)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židé si připomínají darování desatera Mojžíšovi na hoře Sinaj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V novém Zákoně byl v tento den seslán Duch svatý na apoštoly po nanebevstoupení Ježíše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možné žehnat křestní vodu, křtít a biřmovat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Jízda králů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" dirty="0"/>
              <a:t>Letnicemi končí velikonoční svátky 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601" y="0"/>
            <a:ext cx="3101974" cy="24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6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Letniční hnutí 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933775"/>
            <a:ext cx="49695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letniční hnutí se oddělilo od tradičních církví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reakce na modernismus a náboženský liberalismus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přímá osobní zkušenost s Bohem skrze křest  Duchem svatým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uznávají porážení duchem svatým (říkají jim pastoři/kazatel)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při modlitbách se projevuj tzv. charismata (projevy ducha svatého)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křest duchem svatým je odlišná duchovní záležitost než vodní křest a že by ji měl přijmout každý, kdo věří v Ježíše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nemají žádnou autoritu kromě daného kazatele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199" y="933775"/>
            <a:ext cx="3786725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68825" y="166425"/>
            <a:ext cx="85206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Charismatické hnutí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970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Charismatické hnutí je mezinárodním trendem historicky mainstreamových křesťanských sborů přijímajících víry a praktiky podobné </a:t>
            </a:r>
            <a:r>
              <a:rPr lang="cs" b="1" dirty="0"/>
              <a:t>letničnímu</a:t>
            </a:r>
            <a:r>
              <a:rPr lang="cs" dirty="0"/>
              <a:t>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Pro hnutí je zásadní použití zvláštních darů Ducha Svatého tzv. </a:t>
            </a:r>
            <a:r>
              <a:rPr lang="cs" i="1" dirty="0"/>
              <a:t>charismata</a:t>
            </a:r>
            <a:endParaRPr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Mezi protestanty začalo hnutí kolem roku 1960, u římských katolíků vzniklo kolem roku 1967.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050" dirty="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cs" dirty="0"/>
              <a:t>Vyznačuje se intenzivně zakoušenou emocionalitou, která obvykle pozorovatele upoutá nejvíce.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Čemu věří</a:t>
            </a:r>
            <a:r>
              <a:rPr lang="cs" sz="2100" b="1" dirty="0">
                <a:solidFill>
                  <a:schemeClr val="dk1"/>
                </a:solidFill>
              </a:rPr>
              <a:t>?</a:t>
            </a:r>
            <a:endParaRPr sz="11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věří, že dary Ducha svatého popisované v Novém zákoně jsou dostupné křesťanům prostřednictvím naplnění nebo křtem Duchem svatým, s nebo bez vložení rukou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504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Charakteristické rysy:</a:t>
            </a:r>
            <a:endParaRPr sz="4150" b="1" dirty="0"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50450" y="665625"/>
            <a:ext cx="417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emocionalita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solidFill>
                  <a:schemeClr val="bg2"/>
                </a:solidFill>
                <a:uFill>
                  <a:noFill/>
                </a:uFill>
              </a:rPr>
              <a:t>živý vztah k 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Ježíši Kristu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</a:rPr>
              <a:t>, </a:t>
            </a:r>
            <a:endParaRPr dirty="0">
              <a:solidFill>
                <a:schemeClr val="bg2"/>
              </a:solidFill>
              <a:uFill>
                <a:noFill/>
              </a:u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solidFill>
                  <a:schemeClr val="bg2"/>
                </a:solidFill>
                <a:uFill>
                  <a:noFill/>
                </a:uFill>
              </a:rPr>
              <a:t>zkušenost s působením </a:t>
            </a:r>
            <a:r>
              <a:rPr lang="cs" dirty="0">
                <a:solidFill>
                  <a:schemeClr val="bg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Ducha svatého</a:t>
            </a:r>
            <a:endParaRPr dirty="0">
              <a:solidFill>
                <a:schemeClr val="bg2"/>
              </a:solidFill>
              <a:uFill>
                <a:noFill/>
              </a:u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sz="1800" dirty="0">
                <a:solidFill>
                  <a:schemeClr val="bg2"/>
                </a:solidFill>
                <a:uFill>
                  <a:noFill/>
                </a:uFill>
              </a:rPr>
              <a:t>především s tzv. dary Ducha, za které se považuje např. služba, schopnost vyučovat, </a:t>
            </a:r>
            <a:r>
              <a:rPr lang="cs" sz="1800" dirty="0">
                <a:solidFill>
                  <a:schemeClr val="bg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proroctví</a:t>
            </a:r>
            <a:r>
              <a:rPr lang="cs" sz="1800" dirty="0">
                <a:solidFill>
                  <a:schemeClr val="bg2"/>
                </a:solidFill>
                <a:uFill>
                  <a:noFill/>
                </a:uFill>
              </a:rPr>
              <a:t>, uzdravování</a:t>
            </a:r>
            <a:r>
              <a:rPr lang="cs" sz="1800" dirty="0"/>
              <a:t>, modlitba v jazycích (</a:t>
            </a:r>
            <a:r>
              <a:rPr lang="cs" sz="1800" dirty="0">
                <a:solidFill>
                  <a:srgbClr val="E69138"/>
                </a:solidFill>
              </a:rPr>
              <a:t>glosolálie</a:t>
            </a:r>
            <a:r>
              <a:rPr lang="cs" sz="1800" dirty="0"/>
              <a:t>), </a:t>
            </a:r>
            <a:r>
              <a:rPr lang="cs" sz="1800" dirty="0">
                <a:solidFill>
                  <a:schemeClr val="bg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evangelizace</a:t>
            </a:r>
            <a:r>
              <a:rPr lang="cs" sz="1800" dirty="0">
                <a:solidFill>
                  <a:srgbClr val="E69138"/>
                </a:solidFill>
              </a:rPr>
              <a:t> </a:t>
            </a:r>
            <a:r>
              <a:rPr lang="cs" sz="1800" dirty="0"/>
              <a:t>a rozlišování.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hlasité a společné modlitby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 dirty="0"/>
              <a:t>Otázka pro Vás:</a:t>
            </a:r>
            <a:r>
              <a:rPr lang="cs" dirty="0"/>
              <a:t>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dirty="0"/>
              <a:t>Víte co je glosolálie?</a:t>
            </a:r>
            <a:endParaRPr dirty="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3725" y="1080450"/>
            <a:ext cx="4720275" cy="3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570775"/>
            <a:ext cx="8520600" cy="3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Glosolálie </a:t>
            </a:r>
            <a:r>
              <a:rPr lang="cs" dirty="0"/>
              <a:t>neboli „mluvení v jazycích“ - promlouvání či modlitba v nadpřirozeném, neznámém jazyce</a:t>
            </a:r>
            <a:endParaRPr dirty="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cs" sz="1500" dirty="0"/>
              <a:t>V </a:t>
            </a:r>
            <a:r>
              <a:rPr lang="c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křesťanství</a:t>
            </a:r>
            <a:r>
              <a:rPr lang="cs" sz="1500" dirty="0"/>
              <a:t> je podle 1. listu apoštola </a:t>
            </a:r>
            <a:r>
              <a:rPr lang="cs" sz="15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Pavla</a:t>
            </a:r>
            <a:r>
              <a:rPr lang="cs" sz="1500" dirty="0"/>
              <a:t> Korinťanům chápána jako jeden z darů </a:t>
            </a:r>
            <a:r>
              <a:rPr lang="cs" sz="15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Ducha svatého</a:t>
            </a:r>
            <a:r>
              <a:rPr lang="cs" sz="1500" dirty="0"/>
              <a:t> – schopnost hovořit mystickým jazykem, ostatním neznámým (je jakýmsi projevem přenesení lidské mluvy do řeči andělů)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 dirty="0"/>
              <a:t>Když nastal den letnic, byli všichni shromážděni na jednom místě. Náhle se strhl hukot z nebe, jako když se žene prudký vichr, a naplnil celý dům, kde byli…A všichni byli naplněni Duchem svatým a začali ve vytržení mluvit jinými jazyky…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 dirty="0"/>
              <a:t>na shromáždění (letničního či charismatického hnutí) lidé začnou jako v transu vykřikovat zdánlivě nesmyslná slova nebo se plynule modlí v řeči, již za normálních okolností neovládají. 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108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Letniční x charismatičtí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0" y="680950"/>
            <a:ext cx="8221916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highlight>
                  <a:srgbClr val="FFFFFF"/>
                </a:highlight>
              </a:rPr>
              <a:t>jde o velice podobná hnutí</a:t>
            </a:r>
            <a:endParaRPr dirty="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highlight>
                  <a:srgbClr val="FFFFFF"/>
                </a:highlight>
              </a:rPr>
              <a:t>charismatické se oddělilo z letničního hnutí později (v 50.-60. letech 20. století)</a:t>
            </a:r>
            <a:endParaRPr dirty="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highlight>
                  <a:srgbClr val="FFFFFF"/>
                </a:highlight>
              </a:rPr>
              <a:t>nositelé charismatického hnutí působí uvnitř svých vlastních církví, čímž se liší od letničního</a:t>
            </a:r>
            <a:endParaRPr lang="en-US" dirty="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>
              <a:highlight>
                <a:srgbClr val="FFFFFF"/>
              </a:highlight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 dirty="0">
                <a:solidFill>
                  <a:schemeClr val="dk1"/>
                </a:solidFill>
              </a:rPr>
              <a:t>Počet  věřících celosvětově 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 dirty="0">
                <a:solidFill>
                  <a:schemeClr val="dk1"/>
                </a:solidFill>
              </a:rPr>
              <a:t>(Center for the Study of Global Christianity):</a:t>
            </a:r>
            <a:r>
              <a:rPr lang="cs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 dirty="0">
                <a:solidFill>
                  <a:schemeClr val="dk1"/>
                </a:solidFill>
              </a:rPr>
              <a:t>Charismatické -</a:t>
            </a:r>
            <a:r>
              <a:rPr lang="cs" sz="2000" b="1" dirty="0">
                <a:solidFill>
                  <a:srgbClr val="FF0000"/>
                </a:solidFill>
              </a:rPr>
              <a:t> 305 milionů</a:t>
            </a:r>
            <a:r>
              <a:rPr lang="cs" sz="2000" b="1" dirty="0">
                <a:solidFill>
                  <a:schemeClr val="dk1"/>
                </a:solidFill>
              </a:rPr>
              <a:t> (2011)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 b="1" dirty="0">
                <a:solidFill>
                  <a:schemeClr val="dk1"/>
                </a:solidFill>
              </a:rPr>
              <a:t>Letniční - </a:t>
            </a:r>
            <a:r>
              <a:rPr lang="cs" sz="2000" b="1" dirty="0">
                <a:solidFill>
                  <a:srgbClr val="FF0000"/>
                </a:solidFill>
              </a:rPr>
              <a:t>279 milionů </a:t>
            </a:r>
            <a:r>
              <a:rPr lang="cs" sz="2000" b="1" dirty="0">
                <a:solidFill>
                  <a:schemeClr val="dk1"/>
                </a:solidFill>
              </a:rPr>
              <a:t>(2011)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919" y="159300"/>
            <a:ext cx="6247118" cy="48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highlight>
                  <a:srgbClr val="FFFF00"/>
                </a:highlight>
              </a:rPr>
              <a:t>Přínos charismatického hnutí?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tzv. “charismatická obnova” oživení modlitebních rituálů, bohoslužeb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přiblížení nové formy zasvěceného života (Duch svatý)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smíšení komunit (propojení církví) - v nichž žijí společně lidé žijící v celibátu a manželské páry apod.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1042</Words>
  <Application>Microsoft Office PowerPoint</Application>
  <PresentationFormat>Předvádění na obrazovce (16:9)</PresentationFormat>
  <Paragraphs>118</Paragraphs>
  <Slides>18</Slides>
  <Notes>18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Georgia</vt:lpstr>
      <vt:lpstr>Roboto</vt:lpstr>
      <vt:lpstr>Simple Light</vt:lpstr>
      <vt:lpstr>Snake handling</vt:lpstr>
      <vt:lpstr>Příběh Babylónské věže a zmatení jazyků </vt:lpstr>
      <vt:lpstr>Letnice</vt:lpstr>
      <vt:lpstr>Letniční hnutí </vt:lpstr>
      <vt:lpstr>Charismatické hnutí</vt:lpstr>
      <vt:lpstr>Charakteristické rysy: </vt:lpstr>
      <vt:lpstr>Prezentace aplikace PowerPoint</vt:lpstr>
      <vt:lpstr>Letniční x charismatičtí</vt:lpstr>
      <vt:lpstr>Přínos charismatického hnutí?</vt:lpstr>
      <vt:lpstr>Charismatické hnutí v ČR</vt:lpstr>
      <vt:lpstr>Charismatické konference/sešlosti v ČR</vt:lpstr>
      <vt:lpstr>Katolická charismatická konference Brno, 2019</vt:lpstr>
      <vt:lpstr>Snake handling</vt:lpstr>
      <vt:lpstr>Snake handling</vt:lpstr>
      <vt:lpstr>Rituál</vt:lpstr>
      <vt:lpstr>Téma v současné popkultuře</vt:lpstr>
      <vt:lpstr>Děkujeme za pozornost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handling</dc:title>
  <cp:lastModifiedBy>Denisa Konstantinidisová</cp:lastModifiedBy>
  <cp:revision>10</cp:revision>
  <dcterms:modified xsi:type="dcterms:W3CDTF">2020-12-15T09:35:00Z</dcterms:modified>
</cp:coreProperties>
</file>