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5" r:id="rId17"/>
    <p:sldId id="276" r:id="rId18"/>
    <p:sldId id="266" r:id="rId19"/>
    <p:sldId id="267" r:id="rId20"/>
    <p:sldId id="269" r:id="rId21"/>
    <p:sldId id="268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771D2-ACFE-549A-EA86-B5CDB38B5550}" v="1" dt="2020-11-23T15:40:00.990"/>
    <p1510:client id="{C1D0B65F-0796-86B4-AD51-549FB0526E87}" v="2588" dt="2020-11-23T19:08:32.181"/>
    <p1510:client id="{CA0D1784-04F1-9C58-222E-1B5CA66A32CE}" v="137" dt="2020-11-23T19:53:51.834"/>
    <p1510:client id="{EAA56DDB-5926-4242-A977-FB9C6F4271C7}" v="15" dt="2020-11-23T15:55:10.972"/>
    <p1510:client id="{EAC0E7E1-2FE9-FDD1-64DB-3A6EC7346439}" v="158" dt="2020-11-24T06:35:4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9264-9A91-4DFB-900D-276EAA9AF413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61FF-B39E-471C-A7F1-03248BFC1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6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61FF-B39E-471C-A7F1-03248BFC195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exteriér, tráva, dům, budova&#10;&#10;Popis se vygeneroval automaticky.">
            <a:extLst>
              <a:ext uri="{FF2B5EF4-FFF2-40B4-BE49-F238E27FC236}">
                <a16:creationId xmlns:a16="http://schemas.microsoft.com/office/drawing/2014/main" id="{FDFFCC4D-5313-4DFA-91B3-085E9445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153521" y="4742590"/>
            <a:ext cx="11137392" cy="932688"/>
          </a:xfrm>
        </p:spPr>
        <p:txBody>
          <a:bodyPr>
            <a:noAutofit/>
          </a:bodyPr>
          <a:lstStyle/>
          <a:p>
            <a:r>
              <a:rPr lang="cs-CZ" sz="6600" err="1">
                <a:solidFill>
                  <a:schemeClr val="bg1"/>
                </a:solidFill>
                <a:cs typeface="Calibri Light"/>
              </a:rPr>
              <a:t>Toradžové</a:t>
            </a:r>
            <a:endParaRPr lang="cs-CZ" sz="660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8DB2872F-2F8D-4242-8C6E-B26D2A852236}"/>
              </a:ext>
            </a:extLst>
          </p:cNvPr>
          <p:cNvSpPr txBox="1">
            <a:spLocks/>
          </p:cNvSpPr>
          <p:nvPr/>
        </p:nvSpPr>
        <p:spPr>
          <a:xfrm>
            <a:off x="6692621" y="5460345"/>
            <a:ext cx="5422392" cy="932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>
                <a:solidFill>
                  <a:schemeClr val="bg1"/>
                </a:solidFill>
                <a:cs typeface="Calibri Light"/>
              </a:rPr>
              <a:t>Dlask, Jechová, Markvartová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0" descr="Obsah obrázku tráva, exteriér, staré, budova&#10;&#10;Popis se vygeneroval automaticky.">
            <a:extLst>
              <a:ext uri="{FF2B5EF4-FFF2-40B4-BE49-F238E27FC236}">
                <a16:creationId xmlns:a16="http://schemas.microsoft.com/office/drawing/2014/main" id="{A527A6AF-D379-468B-BB90-CB2BDC59C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581" y="2247531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Obrázek 4" descr="Obsah obrázku exteriér, budova, dřevěné, stůl&#10;&#10;Popis se vygeneroval automaticky.">
            <a:extLst>
              <a:ext uri="{FF2B5EF4-FFF2-40B4-BE49-F238E27FC236}">
                <a16:creationId xmlns:a16="http://schemas.microsoft.com/office/drawing/2014/main" id="{35352FBB-10D7-4249-BD7D-91786B9AF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19440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05E354-BCFC-4FFD-93C1-55565F19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8" y="249891"/>
            <a:ext cx="6175497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Tradiční dům, tongkonan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33227-BF2D-46F0-BC3C-DF9B3051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03" y="2563833"/>
            <a:ext cx="6736923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Dosl. místo, kde se sedí</a:t>
            </a:r>
            <a:endParaRPr lang="cs-CZ" sz="2600">
              <a:solidFill>
                <a:srgbClr val="000000"/>
              </a:solidFill>
              <a:latin typeface="Calibri Light"/>
              <a:cs typeface="Calibri" panose="020F0502020204030204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Přízvisko musí být zasloužené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Determinování příslušenství k příbuzenské skupině – rapu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původ je odvozen od několika domů</a:t>
            </a:r>
            <a:endParaRPr lang="cs-CZ" sz="26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cs-CZ" sz="26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Čtyři asi třímetrové hranaté pilíře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Pouze ze dřeva a bambusu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Střecha tvarem připomíná loď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Situované na </a:t>
            </a:r>
            <a:r>
              <a:rPr lang="cs-CZ" sz="26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severo</a:t>
            </a:r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-jižní ose s přední částí natočenou na sever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cs-CZ" sz="2600" dirty="0">
              <a:solidFill>
                <a:srgbClr val="000000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18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budova, hodiny, vpředu&#10;&#10;Popis se vygeneroval automaticky.">
            <a:extLst>
              <a:ext uri="{FF2B5EF4-FFF2-40B4-BE49-F238E27FC236}">
                <a16:creationId xmlns:a16="http://schemas.microsoft.com/office/drawing/2014/main" id="{57DC0C9B-4E23-4B27-8815-9B345D4B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247533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5" name="Obrázek 5" descr="Obsah obrázku osoba, interiér, dítě, dívka&#10;&#10;Popis se vygeneroval automaticky.">
            <a:extLst>
              <a:ext uri="{FF2B5EF4-FFF2-40B4-BE49-F238E27FC236}">
                <a16:creationId xmlns:a16="http://schemas.microsoft.com/office/drawing/2014/main" id="{4A6B16BA-E51C-4E5E-8FB2-717E7CD6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388811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C01759-DED3-408D-B378-74D6AEB4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6" y="802955"/>
            <a:ext cx="5290594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Obytná část tradičního domu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C32DC-241C-47CA-855A-90C0137A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326" y="2421682"/>
            <a:ext cx="5286665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Severní pokoj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tangdo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´ </a:t>
            </a:r>
            <a:endParaRPr lang="cs-CZ">
              <a:solidFill>
                <a:srgbClr val="000000"/>
              </a:solidFill>
              <a:latin typeface="Calibri Light"/>
              <a:cs typeface="Calibri" panose="020F0502020204030204"/>
            </a:endParaRPr>
          </a:p>
          <a:p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Centrální hlavní místnost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Sali</a:t>
            </a:r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 </a:t>
            </a:r>
            <a:endParaRPr lang="cs-CZ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Jižní pokoj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sumbung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 </a:t>
            </a:r>
            <a:endParaRPr lang="cs-CZ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Prostor pod domem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sulluk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/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bala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tedong</a:t>
            </a:r>
            <a:r>
              <a:rPr lang="cs-CZ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(buvolí chlívek)</a:t>
            </a:r>
            <a:endParaRPr lang="cs-CZ" dirty="0">
              <a:solidFill>
                <a:srgbClr val="000000"/>
              </a:solidFill>
              <a:latin typeface="Calibri Light"/>
              <a:cs typeface="Calibri" panose="020F0502020204030204"/>
            </a:endParaRPr>
          </a:p>
          <a:p>
            <a:endParaRPr lang="cs-CZ" sz="2000">
              <a:solidFill>
                <a:srgbClr val="000000"/>
              </a:solidFill>
              <a:latin typeface="Calibri 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349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kobereček, různé, stůl, boční&#10;&#10;Popis se vygeneroval automaticky.">
            <a:extLst>
              <a:ext uri="{FF2B5EF4-FFF2-40B4-BE49-F238E27FC236}">
                <a16:creationId xmlns:a16="http://schemas.microsoft.com/office/drawing/2014/main" id="{F10BB1FE-8E73-464F-BFA6-27CBEB8A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7477CC-B830-4A13-9E20-50AE838C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97" y="2300727"/>
            <a:ext cx="6400800" cy="1406070"/>
          </a:xfrm>
        </p:spPr>
        <p:txBody>
          <a:bodyPr anchor="b">
            <a:normAutofit/>
          </a:bodyPr>
          <a:lstStyle/>
          <a:p>
            <a:r>
              <a:rPr lang="cs-CZ">
                <a:ea typeface="+mj-lt"/>
                <a:cs typeface="+mj-lt"/>
              </a:rPr>
              <a:t>Výzdoba tradičního domu</a:t>
            </a:r>
            <a:endParaRPr lang="cs-CZ"/>
          </a:p>
        </p:txBody>
      </p:sp>
      <p:pic>
        <p:nvPicPr>
          <p:cNvPr id="5" name="Obrázek 5" descr="Obsah obrázku interiér, židle, nábytek, stůl&#10;&#10;Popis se vygeneroval automaticky.">
            <a:extLst>
              <a:ext uri="{FF2B5EF4-FFF2-40B4-BE49-F238E27FC236}">
                <a16:creationId xmlns:a16="http://schemas.microsoft.com/office/drawing/2014/main" id="{63E5BB2C-1D29-4D46-91FC-E27F2205C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DE9CE-05D9-4F95-9A6E-FA988DBD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549" y="3855374"/>
            <a:ext cx="6622025" cy="16930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300">
                <a:latin typeface="Calibri Light"/>
                <a:ea typeface="+mn-lt"/>
                <a:cs typeface="+mn-lt"/>
              </a:rPr>
              <a:t>Na čelní severní stranu pohlíží Bůh </a:t>
            </a:r>
            <a:r>
              <a:rPr lang="cs-CZ" sz="2300" err="1">
                <a:latin typeface="Calibri Light"/>
                <a:ea typeface="+mn-lt"/>
                <a:cs typeface="+mn-lt"/>
              </a:rPr>
              <a:t>Puang</a:t>
            </a:r>
            <a:r>
              <a:rPr lang="cs-CZ" sz="2300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err="1">
                <a:latin typeface="Calibri Light"/>
                <a:ea typeface="+mn-lt"/>
                <a:cs typeface="+mn-lt"/>
              </a:rPr>
              <a:t>Matua</a:t>
            </a:r>
            <a:endParaRPr lang="cs-CZ" sz="2300">
              <a:latin typeface="Calibri Light"/>
              <a:cs typeface="Calibri" panose="020F0502020204030204"/>
            </a:endParaRPr>
          </a:p>
          <a:p>
            <a:pPr lvl="1"/>
            <a:r>
              <a:rPr lang="cs-CZ" sz="2300" err="1">
                <a:latin typeface="Calibri Light"/>
                <a:ea typeface="+mn-lt"/>
                <a:cs typeface="+mn-lt"/>
              </a:rPr>
              <a:t>pa´barre</a:t>
            </a:r>
            <a:r>
              <a:rPr lang="cs-CZ" sz="2300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err="1">
                <a:latin typeface="Calibri Light"/>
                <a:ea typeface="+mn-lt"/>
                <a:cs typeface="+mn-lt"/>
              </a:rPr>
              <a:t>allo</a:t>
            </a:r>
            <a:r>
              <a:rPr lang="cs-CZ" sz="2300">
                <a:latin typeface="Calibri Light"/>
                <a:ea typeface="+mn-lt"/>
                <a:cs typeface="+mn-lt"/>
              </a:rPr>
              <a:t> znázorňují slunce s paprsky, v jejichž blízkosti jsou umístěni kohouti symbolizující svítání</a:t>
            </a:r>
            <a:endParaRPr lang="cs-CZ" sz="2300" dirty="0">
              <a:latin typeface="Calibri Light"/>
              <a:cs typeface="Calibri"/>
            </a:endParaRPr>
          </a:p>
          <a:p>
            <a:pPr lvl="1"/>
            <a:r>
              <a:rPr lang="cs-CZ" sz="2300">
                <a:latin typeface="Calibri Light"/>
                <a:ea typeface="+mn-lt"/>
                <a:cs typeface="+mn-lt"/>
              </a:rPr>
              <a:t>dřevěná plastika hlavy buvola nazývaná </a:t>
            </a:r>
            <a:r>
              <a:rPr lang="cs-CZ" sz="2300" err="1">
                <a:latin typeface="Calibri Light"/>
                <a:ea typeface="+mn-lt"/>
                <a:cs typeface="+mn-lt"/>
              </a:rPr>
              <a:t>kabongo</a:t>
            </a:r>
            <a:r>
              <a:rPr lang="cs-CZ" sz="2300">
                <a:latin typeface="Calibri Light"/>
                <a:ea typeface="+mn-lt"/>
                <a:cs typeface="+mn-lt"/>
              </a:rPr>
              <a:t>´</a:t>
            </a:r>
            <a:endParaRPr lang="cs-CZ" sz="2300" dirty="0">
              <a:latin typeface="Calibri Light"/>
              <a:cs typeface="Calibri"/>
            </a:endParaRPr>
          </a:p>
          <a:p>
            <a:pPr lvl="1"/>
            <a:r>
              <a:rPr lang="cs-CZ" sz="2300">
                <a:latin typeface="Calibri Light"/>
                <a:ea typeface="+mn-lt"/>
                <a:cs typeface="+mn-lt"/>
              </a:rPr>
              <a:t>rohy buvolů, kteří byli při rituálech obětování</a:t>
            </a:r>
            <a:endParaRPr lang="cs-CZ" sz="2300" dirty="0">
              <a:latin typeface="Calibri Light"/>
              <a:cs typeface="Calibri"/>
            </a:endParaRPr>
          </a:p>
          <a:p>
            <a:r>
              <a:rPr lang="cs-CZ" sz="2300">
                <a:latin typeface="Calibri Light"/>
                <a:ea typeface="+mn-lt"/>
                <a:cs typeface="+mn-lt"/>
              </a:rPr>
              <a:t>Pouze čtyři druhy barev – černá, bílá, žlutá a červená</a:t>
            </a:r>
            <a:endParaRPr lang="cs-CZ" sz="2300">
              <a:latin typeface="Calibri Light"/>
              <a:cs typeface="Calibri Light"/>
            </a:endParaRPr>
          </a:p>
          <a:p>
            <a:endParaRPr lang="cs-CZ" sz="23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71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rostlina, strom, les&#10;&#10;Popis se vygeneroval automaticky.">
            <a:extLst>
              <a:ext uri="{FF2B5EF4-FFF2-40B4-BE49-F238E27FC236}">
                <a16:creationId xmlns:a16="http://schemas.microsoft.com/office/drawing/2014/main" id="{2367DCAB-CAF9-4B75-8C18-85B7F8EE7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247533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5" name="Obrázek 5" descr="Obsah obrázku skála, exteriér, kámen, zoo&#10;&#10;Popis se vygeneroval automaticky.">
            <a:extLst>
              <a:ext uri="{FF2B5EF4-FFF2-40B4-BE49-F238E27FC236}">
                <a16:creationId xmlns:a16="http://schemas.microsoft.com/office/drawing/2014/main" id="{B683B322-FACE-4250-A765-BA477338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88811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3304D5-26D7-4330-9C17-0DC2594B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97" y="4084"/>
            <a:ext cx="5290594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Typy hrobů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864C5-11ED-4A38-BA58-964520AD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778" y="2327997"/>
            <a:ext cx="6343632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Visuté hroby </a:t>
            </a:r>
            <a:r>
              <a:rPr lang="cs-CZ" sz="26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erong</a:t>
            </a:r>
            <a:endParaRPr lang="cs-CZ" sz="2600">
              <a:solidFill>
                <a:srgbClr val="000000"/>
              </a:solidFill>
              <a:latin typeface="Calibri Light"/>
              <a:cs typeface="Calibri" panose="020F0502020204030204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Před 800 lety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Dřevěné rakve s podobiznou prasete buvola, lodě nebo tradičního domu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Jedna rakev = jedna celá rodina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Zavěšování pod skalní převisy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cs-CZ" sz="26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Pangkaro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Bambusový domeček na uměle vytvořeném kopci z hlíny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Dvě části -  zesnulý a otrok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cs-CZ" sz="26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Liang</a:t>
            </a:r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– pia (otvor pro děti)</a:t>
            </a:r>
            <a:endParaRPr lang="cs-CZ" sz="260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Strom </a:t>
            </a:r>
            <a:r>
              <a:rPr lang="cs-CZ" sz="2600" err="1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banian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pPr lvl="1"/>
            <a:r>
              <a:rPr lang="cs-CZ" sz="260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Malé děti bez zubů</a:t>
            </a:r>
            <a:endParaRPr lang="cs-CZ" sz="26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cs-CZ" sz="2600" dirty="0">
              <a:solidFill>
                <a:srgbClr val="000000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25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9A4298-7967-4FA9-A205-3A587B4F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Hrobka liang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D9B913-65B3-4F8B-8B58-097DC21E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9985"/>
            <a:ext cx="3816096" cy="36943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latin typeface="Calibri Light"/>
                <a:ea typeface="+mn-lt"/>
                <a:cs typeface="+mn-lt"/>
              </a:rPr>
              <a:t>Díra vytesaná do skály</a:t>
            </a:r>
            <a:endParaRPr lang="cs-CZ" sz="2000">
              <a:latin typeface="Calibri Light"/>
              <a:cs typeface="Calibri" panose="020F0502020204030204"/>
            </a:endParaRPr>
          </a:p>
          <a:p>
            <a:r>
              <a:rPr lang="cs-CZ" sz="2000" dirty="0">
                <a:latin typeface="Calibri Light"/>
                <a:ea typeface="+mn-lt"/>
                <a:cs typeface="+mn-lt"/>
              </a:rPr>
              <a:t>Součástí </a:t>
            </a:r>
            <a:r>
              <a:rPr lang="cs-CZ" sz="2000" err="1">
                <a:latin typeface="Calibri Light"/>
                <a:ea typeface="+mn-lt"/>
                <a:cs typeface="+mn-lt"/>
              </a:rPr>
              <a:t>tongkonan</a:t>
            </a:r>
            <a:r>
              <a:rPr lang="cs-CZ" sz="2000" dirty="0">
                <a:latin typeface="Calibri Light"/>
                <a:ea typeface="+mn-lt"/>
                <a:cs typeface="+mn-lt"/>
              </a:rPr>
              <a:t>, společně tvoří </a:t>
            </a:r>
            <a:r>
              <a:rPr lang="cs-CZ" sz="2000" err="1">
                <a:latin typeface="Calibri Light"/>
                <a:ea typeface="+mn-lt"/>
                <a:cs typeface="+mn-lt"/>
              </a:rPr>
              <a:t>sipasang</a:t>
            </a:r>
            <a:endParaRPr lang="cs-CZ" sz="2000">
              <a:latin typeface="Calibri Light"/>
              <a:cs typeface="Calibri Light"/>
            </a:endParaRPr>
          </a:p>
          <a:p>
            <a:r>
              <a:rPr lang="cs-CZ" sz="2000" dirty="0">
                <a:latin typeface="Calibri Light"/>
                <a:ea typeface="+mn-lt"/>
                <a:cs typeface="+mn-lt"/>
              </a:rPr>
              <a:t>Právo být po smrti uložen do mnoha </a:t>
            </a:r>
            <a:r>
              <a:rPr lang="cs-CZ" sz="2000" err="1">
                <a:latin typeface="Calibri Light"/>
                <a:ea typeface="+mn-lt"/>
                <a:cs typeface="+mn-lt"/>
              </a:rPr>
              <a:t>liang</a:t>
            </a:r>
            <a:endParaRPr lang="cs-CZ" sz="2000">
              <a:latin typeface="Calibri Light"/>
              <a:cs typeface="Calibri Light"/>
            </a:endParaRPr>
          </a:p>
          <a:p>
            <a:r>
              <a:rPr lang="cs-CZ" sz="2000" dirty="0">
                <a:latin typeface="Calibri Light"/>
                <a:ea typeface="+mn-lt"/>
                <a:cs typeface="+mn-lt"/>
              </a:rPr>
              <a:t>Problém s pohřbíváním manželů do společné hrobky</a:t>
            </a:r>
            <a:endParaRPr lang="cs-CZ" sz="2000">
              <a:latin typeface="Calibri Light"/>
              <a:cs typeface="Calibri Light"/>
            </a:endParaRPr>
          </a:p>
          <a:p>
            <a:r>
              <a:rPr lang="cs-CZ" sz="2000" dirty="0">
                <a:latin typeface="Calibri Light"/>
                <a:ea typeface="+mn-lt"/>
                <a:cs typeface="+mn-lt"/>
              </a:rPr>
              <a:t>Hádky mezi rodinami o umístění nebožtíka</a:t>
            </a:r>
            <a:endParaRPr lang="cs-CZ" sz="2000">
              <a:latin typeface="Calibri Light"/>
              <a:cs typeface="Calibri Light"/>
            </a:endParaRPr>
          </a:p>
          <a:p>
            <a:r>
              <a:rPr lang="cs-CZ" sz="2000" dirty="0">
                <a:latin typeface="Calibri Light"/>
                <a:ea typeface="+mn-lt"/>
                <a:cs typeface="+mn-lt"/>
              </a:rPr>
              <a:t>Zhotovení nákladné a časově velmi náročné = privilegium bohatých</a:t>
            </a:r>
            <a:endParaRPr lang="cs-CZ" sz="2000">
              <a:latin typeface="Calibri Light"/>
              <a:cs typeface="Calibri Light"/>
            </a:endParaRPr>
          </a:p>
          <a:p>
            <a:pPr lvl="1"/>
            <a:r>
              <a:rPr lang="cs-CZ" sz="2000" dirty="0">
                <a:latin typeface="Calibri Light"/>
                <a:ea typeface="+mn-lt"/>
                <a:cs typeface="+mn-lt"/>
              </a:rPr>
              <a:t>Chudí ve skalách po erozi</a:t>
            </a:r>
            <a:endParaRPr lang="cs-CZ" sz="2000">
              <a:latin typeface="Calibri Light"/>
              <a:cs typeface="Calibri"/>
            </a:endParaRPr>
          </a:p>
          <a:p>
            <a:r>
              <a:rPr lang="cs-CZ" sz="2000" err="1">
                <a:latin typeface="Calibri Light"/>
                <a:ea typeface="+mn-lt"/>
                <a:cs typeface="+mn-lt"/>
              </a:rPr>
              <a:t>Patane</a:t>
            </a:r>
            <a:r>
              <a:rPr lang="cs-CZ" sz="2000" dirty="0">
                <a:latin typeface="Calibri Light"/>
                <a:ea typeface="+mn-lt"/>
                <a:cs typeface="+mn-lt"/>
              </a:rPr>
              <a:t> - modernější typ hrobky </a:t>
            </a:r>
            <a:endParaRPr lang="cs-CZ" sz="2000" dirty="0">
              <a:latin typeface="Calibri Light"/>
              <a:cs typeface="Calibri" panose="020F0502020204030204"/>
            </a:endParaRPr>
          </a:p>
          <a:p>
            <a:endParaRPr lang="cs-CZ" sz="1600">
              <a:latin typeface="Calibri Light"/>
              <a:cs typeface="Calibri" panose="020F0502020204030204"/>
            </a:endParaRPr>
          </a:p>
        </p:txBody>
      </p:sp>
      <p:pic>
        <p:nvPicPr>
          <p:cNvPr id="5" name="Obrázek 5" descr="Obsah obrázku exteriér, budova, tráva, dřevo&#10;&#10;Popis se vygeneroval automaticky.">
            <a:extLst>
              <a:ext uri="{FF2B5EF4-FFF2-40B4-BE49-F238E27FC236}">
                <a16:creationId xmlns:a16="http://schemas.microsoft.com/office/drawing/2014/main" id="{34044013-D2D6-4147-8C4B-0B17641D9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rázek 4" descr="Obsah obrázku budova, kámen, fotka, staré&#10;&#10;Popis se vygeneroval automaticky.">
            <a:extLst>
              <a:ext uri="{FF2B5EF4-FFF2-40B4-BE49-F238E27FC236}">
                <a16:creationId xmlns:a16="http://schemas.microsoft.com/office/drawing/2014/main" id="{9FADD791-6D93-407B-BF63-F50AE6AA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647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osoba, fotka, lidé, muž&#10;&#10;Popis se vygeneroval automaticky.">
            <a:extLst>
              <a:ext uri="{FF2B5EF4-FFF2-40B4-BE49-F238E27FC236}">
                <a16:creationId xmlns:a16="http://schemas.microsoft.com/office/drawing/2014/main" id="{C0D0E30B-D4D8-4109-9281-DCE2F934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"/>
          <a:stretch/>
        </p:blipFill>
        <p:spPr>
          <a:xfrm>
            <a:off x="-369" y="-3254"/>
            <a:ext cx="12204640" cy="6878543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95D88-1DDC-4E49-B079-C692ABD8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>
                <a:cs typeface="Calibri Light"/>
              </a:rPr>
              <a:t>Tau-tau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88DF8-6A34-44A3-BAFA-82BCA924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4380856"/>
            <a:ext cx="4593021" cy="17715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200">
                <a:latin typeface="Calibri Light"/>
                <a:ea typeface="+mn-lt"/>
                <a:cs typeface="+mn-lt"/>
              </a:rPr>
              <a:t>Dřevěná socha zemřelého v životní velikosti</a:t>
            </a:r>
            <a:endParaRPr lang="cs-CZ" sz="2200">
              <a:latin typeface="Calibri Light"/>
              <a:cs typeface="Calibri" panose="020F0502020204030204"/>
            </a:endParaRPr>
          </a:p>
          <a:p>
            <a:r>
              <a:rPr lang="cs-CZ" sz="2200">
                <a:latin typeface="Calibri Light"/>
                <a:ea typeface="+mn-lt"/>
                <a:cs typeface="+mn-lt"/>
              </a:rPr>
              <a:t>Dnes již realistické ztvárnění podoby</a:t>
            </a:r>
            <a:endParaRPr lang="cs-CZ" sz="2200">
              <a:latin typeface="Calibri Light"/>
              <a:cs typeface="Calibri Light"/>
            </a:endParaRPr>
          </a:p>
          <a:p>
            <a:r>
              <a:rPr lang="cs-CZ" sz="2200">
                <a:latin typeface="Calibri Light"/>
                <a:ea typeface="+mn-lt"/>
                <a:cs typeface="+mn-lt"/>
              </a:rPr>
              <a:t>Odívány – ženy sarongy a </a:t>
            </a:r>
            <a:r>
              <a:rPr lang="cs-CZ" sz="2200" err="1">
                <a:latin typeface="Calibri Light"/>
                <a:ea typeface="+mn-lt"/>
                <a:cs typeface="+mn-lt"/>
              </a:rPr>
              <a:t>kebayu</a:t>
            </a:r>
            <a:r>
              <a:rPr lang="cs-CZ" sz="2200" dirty="0">
                <a:latin typeface="Calibri Light"/>
                <a:ea typeface="+mn-lt"/>
                <a:cs typeface="+mn-lt"/>
              </a:rPr>
              <a:t> </a:t>
            </a:r>
            <a:endParaRPr lang="cs-CZ" sz="2200">
              <a:latin typeface="Calibri Light"/>
              <a:cs typeface="Calibri Light"/>
            </a:endParaRPr>
          </a:p>
          <a:p>
            <a:r>
              <a:rPr lang="cs-CZ" sz="2200">
                <a:latin typeface="Calibri Light"/>
                <a:ea typeface="+mn-lt"/>
                <a:cs typeface="+mn-lt"/>
              </a:rPr>
              <a:t>Bělmo očí se z kostí, zorničky z buvolích rohů</a:t>
            </a:r>
            <a:endParaRPr lang="cs-CZ" sz="2200">
              <a:latin typeface="Calibri Light"/>
              <a:cs typeface="Calibri Light"/>
            </a:endParaRPr>
          </a:p>
          <a:p>
            <a:r>
              <a:rPr lang="cs-CZ" sz="2200">
                <a:latin typeface="Calibri Light"/>
                <a:ea typeface="+mn-lt"/>
                <a:cs typeface="+mn-lt"/>
              </a:rPr>
              <a:t>Vyznavači Aluk Todolo dříve věřili, že v tau-tau přebývá duše zemřelého</a:t>
            </a:r>
            <a:endParaRPr lang="cs-CZ" sz="2200">
              <a:latin typeface="Calibri Light"/>
              <a:cs typeface="Calibri Light"/>
            </a:endParaRPr>
          </a:p>
          <a:p>
            <a:r>
              <a:rPr lang="cs-CZ" sz="2200">
                <a:latin typeface="Calibri Light"/>
                <a:ea typeface="+mn-lt"/>
                <a:cs typeface="+mn-lt"/>
              </a:rPr>
              <a:t>Tau-tau lampa – z bambusu </a:t>
            </a:r>
            <a:endParaRPr lang="cs-CZ" sz="2200">
              <a:latin typeface="Calibri" panose="020F0502020204030204"/>
              <a:cs typeface="Calibri" panose="020F0502020204030204"/>
            </a:endParaRPr>
          </a:p>
          <a:p>
            <a:endParaRPr lang="cs-CZ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19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ráva, exteriér, pole, kráva&#10;&#10;Popis se vygeneroval automaticky.">
            <a:extLst>
              <a:ext uri="{FF2B5EF4-FFF2-40B4-BE49-F238E27FC236}">
                <a16:creationId xmlns:a16="http://schemas.microsoft.com/office/drawing/2014/main" id="{D269610D-6712-4D43-9281-5DDCA70BC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6">
            <a:extLst>
              <a:ext uri="{FF2B5EF4-FFF2-40B4-BE49-F238E27FC236}">
                <a16:creationId xmlns:a16="http://schemas.microsoft.com/office/drawing/2014/main" id="{382E71F4-D030-4BB1-A3CF-F05B47099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93D93209-E710-4E24-8089-E79FAB8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5D59B-0897-4B33-8844-69336253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84112"/>
          </a:xfrm>
        </p:spPr>
        <p:txBody>
          <a:bodyPr>
            <a:noAutofit/>
          </a:bodyPr>
          <a:lstStyle/>
          <a:p>
            <a:pPr algn="ctr"/>
            <a:r>
              <a:rPr lang="cs-CZ">
                <a:cs typeface="Calibri Light"/>
              </a:rPr>
              <a:t>Nejvýznamnější zvíře - Buvol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EFBCE-68E8-48BD-BE87-CB6F531C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76" y="2243036"/>
            <a:ext cx="5939907" cy="35607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600">
                <a:latin typeface="Calibri Light"/>
                <a:cs typeface="Calibri"/>
              </a:rPr>
              <a:t>Nejdůležitějším zvířetem v toradžské kultuře</a:t>
            </a:r>
            <a:endParaRPr lang="cs-CZ" sz="2600" dirty="0">
              <a:latin typeface="Calibri Light"/>
              <a:cs typeface="Calibri"/>
            </a:endParaRPr>
          </a:p>
          <a:p>
            <a:r>
              <a:rPr lang="cs-CZ" sz="2600">
                <a:latin typeface="Calibri Light"/>
                <a:cs typeface="Calibri"/>
              </a:rPr>
              <a:t>Obětina buvola je podmínkou pohřebního rituálu, posvátnost</a:t>
            </a:r>
            <a:endParaRPr lang="cs-CZ" sz="2600" dirty="0">
              <a:latin typeface="Calibri Light"/>
              <a:cs typeface="Calibri"/>
            </a:endParaRPr>
          </a:p>
          <a:p>
            <a:r>
              <a:rPr lang="cs-CZ" sz="2600">
                <a:latin typeface="Calibri Light"/>
                <a:cs typeface="Calibri"/>
              </a:rPr>
              <a:t>Dřívě věřili, že duše obětovaného buvola dopraví duši zesnulého do říše puya</a:t>
            </a:r>
            <a:endParaRPr lang="cs-CZ" sz="2600" dirty="0">
              <a:latin typeface="Calibri Light"/>
              <a:cs typeface="Calibri"/>
            </a:endParaRPr>
          </a:p>
          <a:p>
            <a:r>
              <a:rPr lang="cs-CZ" sz="2600">
                <a:latin typeface="Calibri Light"/>
                <a:cs typeface="Calibri Light"/>
              </a:rPr>
              <a:t>Buvolí zápasy na pohřebním obřadu</a:t>
            </a:r>
            <a:endParaRPr lang="cs-CZ" sz="2600">
              <a:ea typeface="+mn-lt"/>
              <a:cs typeface="+mn-lt"/>
            </a:endParaRPr>
          </a:p>
          <a:p>
            <a:pPr lvl="1"/>
            <a:r>
              <a:rPr lang="cs-CZ" sz="2600">
                <a:latin typeface="Calibri Light"/>
                <a:cs typeface="Calibri Light"/>
              </a:rPr>
              <a:t>Při každém pohřbu, kdy je obětováno více zvířat</a:t>
            </a:r>
            <a:endParaRPr lang="cs-CZ"/>
          </a:p>
          <a:p>
            <a:endParaRPr lang="cs-CZ" sz="26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07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1BE218-086B-4D64-807E-2AF04239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pPr algn="ctr"/>
            <a:r>
              <a:rPr lang="cs-CZ">
                <a:cs typeface="Calibri Light"/>
              </a:rPr>
              <a:t>Nejvýznamnější zvíře - Buvol</a:t>
            </a:r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E36D51-3E2C-4CE9-9F79-6197C70B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35" y="2325358"/>
            <a:ext cx="5567236" cy="3829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>
                <a:latin typeface="Calibri Light"/>
                <a:cs typeface="Calibri Light"/>
              </a:rPr>
              <a:t>Prostupuje mnoha společenskými zvyklostmi</a:t>
            </a:r>
            <a:endParaRPr lang="cs-CZ" sz="2600" dirty="0">
              <a:latin typeface="Calibri Light"/>
              <a:cs typeface="Calibri"/>
            </a:endParaRPr>
          </a:p>
          <a:p>
            <a:r>
              <a:rPr lang="cs-CZ" sz="2600">
                <a:latin typeface="Calibri Light"/>
                <a:cs typeface="Calibri Light"/>
              </a:rPr>
              <a:t>Buvolí trhy</a:t>
            </a:r>
            <a:endParaRPr lang="cs-CZ" sz="2600" dirty="0">
              <a:latin typeface="Calibri Light"/>
              <a:cs typeface="Calibri Light"/>
            </a:endParaRPr>
          </a:p>
          <a:p>
            <a:r>
              <a:rPr lang="cs-CZ" sz="2600">
                <a:latin typeface="Calibri Light"/>
                <a:cs typeface="Calibri"/>
              </a:rPr>
              <a:t>Klasifikace buvolů - mnoho kriterií - barva, rohy a další</a:t>
            </a:r>
          </a:p>
          <a:p>
            <a:r>
              <a:rPr lang="cs-CZ" sz="2600">
                <a:latin typeface="Calibri Light"/>
                <a:cs typeface="Calibri"/>
              </a:rPr>
              <a:t>Sociální postavení určuje počet buvolů, zbarvení, cena</a:t>
            </a:r>
          </a:p>
        </p:txBody>
      </p:sp>
      <p:pic>
        <p:nvPicPr>
          <p:cNvPr id="4" name="Obrázek 4" descr="Obsah obrázku exteriér, bizon, tráva, savci&#10;&#10;Popis se vygeneroval automaticky.">
            <a:extLst>
              <a:ext uri="{FF2B5EF4-FFF2-40B4-BE49-F238E27FC236}">
                <a16:creationId xmlns:a16="http://schemas.microsoft.com/office/drawing/2014/main" id="{83FA040A-3F08-4CA9-AA7A-FD7956A7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061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184079-1BAC-4129-A756-54ECD548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err="1"/>
              <a:t>Aluk</a:t>
            </a:r>
            <a:r>
              <a:rPr lang="cs-CZ"/>
              <a:t> </a:t>
            </a:r>
            <a:r>
              <a:rPr lang="cs-CZ" err="1"/>
              <a:t>Todolo</a:t>
            </a:r>
            <a:endParaRPr lang="cs-CZ" err="1">
              <a:cs typeface="Calibri Light"/>
            </a:endParaRPr>
          </a:p>
        </p:txBody>
      </p:sp>
      <p:pic>
        <p:nvPicPr>
          <p:cNvPr id="3074" name="Picture 2" descr="Toraja Culture : Aluk To Dolo">
            <a:extLst>
              <a:ext uri="{FF2B5EF4-FFF2-40B4-BE49-F238E27FC236}">
                <a16:creationId xmlns:a16="http://schemas.microsoft.com/office/drawing/2014/main" id="{C8D990D4-B26F-4FEF-9ABD-15A18B51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E3A6F-A2D0-430C-B309-83F17A5D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cs-CZ" dirty="0">
                <a:latin typeface="Calibri Light"/>
                <a:cs typeface="Calibri Light"/>
              </a:rPr>
              <a:t>Tři prvky:</a:t>
            </a:r>
          </a:p>
          <a:p>
            <a:pPr lvl="1"/>
            <a:r>
              <a:rPr lang="cs-CZ" dirty="0" err="1">
                <a:latin typeface="Calibri Light"/>
                <a:cs typeface="Calibri Light"/>
              </a:rPr>
              <a:t>Puang</a:t>
            </a:r>
            <a:r>
              <a:rPr lang="cs-CZ" dirty="0">
                <a:latin typeface="Calibri Light"/>
                <a:cs typeface="Calibri Light"/>
              </a:rPr>
              <a:t> </a:t>
            </a:r>
            <a:r>
              <a:rPr lang="cs-CZ" dirty="0" err="1">
                <a:latin typeface="Calibri Light"/>
                <a:cs typeface="Calibri Light"/>
              </a:rPr>
              <a:t>Matua</a:t>
            </a:r>
            <a:r>
              <a:rPr lang="cs-CZ" dirty="0">
                <a:latin typeface="Calibri Light"/>
                <a:cs typeface="Calibri Light"/>
              </a:rPr>
              <a:t> (Starý Bůh)</a:t>
            </a:r>
          </a:p>
          <a:p>
            <a:pPr lvl="1"/>
            <a:r>
              <a:rPr lang="cs-CZ" dirty="0" err="1">
                <a:latin typeface="Calibri Light"/>
                <a:cs typeface="Calibri Light"/>
              </a:rPr>
              <a:t>Deata</a:t>
            </a:r>
            <a:r>
              <a:rPr lang="cs-CZ" dirty="0">
                <a:latin typeface="Calibri Light"/>
                <a:cs typeface="Calibri Light"/>
              </a:rPr>
              <a:t> (božstva – stvořena starým bohem)</a:t>
            </a:r>
          </a:p>
          <a:p>
            <a:pPr lvl="1"/>
            <a:r>
              <a:rPr lang="cs-CZ" dirty="0">
                <a:latin typeface="Calibri Light"/>
                <a:cs typeface="Calibri Light"/>
              </a:rPr>
              <a:t>To </a:t>
            </a:r>
            <a:r>
              <a:rPr lang="cs-CZ" dirty="0" err="1">
                <a:latin typeface="Calibri Light"/>
                <a:cs typeface="Calibri Light"/>
              </a:rPr>
              <a:t>Membali</a:t>
            </a:r>
            <a:r>
              <a:rPr lang="cs-CZ" dirty="0">
                <a:latin typeface="Calibri Light"/>
                <a:cs typeface="Calibri Light"/>
              </a:rPr>
              <a:t> </a:t>
            </a:r>
            <a:r>
              <a:rPr lang="cs-CZ" dirty="0" err="1">
                <a:latin typeface="Calibri Light"/>
                <a:cs typeface="Calibri Light"/>
              </a:rPr>
              <a:t>Puang</a:t>
            </a:r>
            <a:r>
              <a:rPr lang="cs-CZ" dirty="0">
                <a:latin typeface="Calibri Light"/>
                <a:cs typeface="Calibri Light"/>
              </a:rPr>
              <a:t> (duše předků)</a:t>
            </a:r>
          </a:p>
          <a:p>
            <a:pPr lvl="1"/>
            <a:endParaRPr lang="cs-CZ" dirty="0">
              <a:latin typeface="Calibri Light"/>
              <a:cs typeface="Calibri Light"/>
            </a:endParaRPr>
          </a:p>
          <a:p>
            <a:pPr lvl="1"/>
            <a:r>
              <a:rPr lang="cs-CZ" dirty="0">
                <a:latin typeface="Calibri Light"/>
                <a:cs typeface="Calibri Light"/>
              </a:rPr>
              <a:t>Vyznavači v Tana </a:t>
            </a:r>
            <a:r>
              <a:rPr lang="cs-CZ" dirty="0" err="1">
                <a:latin typeface="Calibri Light"/>
                <a:cs typeface="Calibri Light"/>
              </a:rPr>
              <a:t>Toraja</a:t>
            </a:r>
            <a:r>
              <a:rPr lang="cs-CZ" dirty="0">
                <a:latin typeface="Calibri Light"/>
                <a:cs typeface="Calibri Light"/>
              </a:rPr>
              <a:t> 4 %</a:t>
            </a:r>
          </a:p>
          <a:p>
            <a:pPr lvl="1"/>
            <a:endParaRPr lang="cs-CZ" dirty="0">
              <a:latin typeface="Calibri Light"/>
              <a:cs typeface="Calibri Light"/>
            </a:endParaRPr>
          </a:p>
          <a:p>
            <a:pPr lvl="1"/>
            <a:r>
              <a:rPr lang="cs-CZ" dirty="0">
                <a:latin typeface="Calibri Light"/>
                <a:cs typeface="Calibri Light"/>
              </a:rPr>
              <a:t>Soubor velmi přísných pravidel ovlivňujících každodenní život</a:t>
            </a:r>
          </a:p>
          <a:p>
            <a:pPr lvl="2"/>
            <a:r>
              <a:rPr lang="cs-CZ" dirty="0">
                <a:latin typeface="Calibri Light"/>
                <a:cs typeface="Calibri Light"/>
              </a:rPr>
              <a:t>Modlí se ke všem třem skupinám</a:t>
            </a:r>
            <a:r>
              <a:rPr lang="cs-CZ" dirty="0">
                <a:latin typeface="+mj-lt"/>
              </a:rPr>
              <a:t>	</a:t>
            </a:r>
            <a:endParaRPr lang="cs-CZ" dirty="0">
              <a:latin typeface="+mj-lt"/>
              <a:cs typeface="Calibri Light"/>
            </a:endParaRPr>
          </a:p>
          <a:p>
            <a:pPr lvl="1"/>
            <a:endParaRPr lang="cs-CZ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00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MA SISKA HOME STAY - Cottage Reviews (Tana Toraja, Indonesia) -  Tripadvisor">
            <a:extLst>
              <a:ext uri="{FF2B5EF4-FFF2-40B4-BE49-F238E27FC236}">
                <a16:creationId xmlns:a16="http://schemas.microsoft.com/office/drawing/2014/main" id="{BD532D73-AFA7-47F4-A07A-BD19C1D7A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53AB88-105A-4C4F-BA55-40372BA4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Příchod křesťanství a proces konverze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506E1-B82F-4472-828C-DDCECBD6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87803"/>
            <a:ext cx="47068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Křesťanské holandské školy – později i katolické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Konverze starších generací -&gt; rozdělení 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Aluk</a:t>
            </a:r>
            <a:r>
              <a:rPr 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Todolo</a:t>
            </a:r>
            <a:r>
              <a:rPr lang="cs-CZ" sz="18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Alukta</a:t>
            </a:r>
            <a:r>
              <a:rPr lang="cs-CZ" sz="1800" dirty="0">
                <a:solidFill>
                  <a:srgbClr val="000000"/>
                </a:solidFill>
                <a:latin typeface="+mj-lt"/>
              </a:rPr>
              <a:t>) x 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Adat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Děti okouzleny sakrální atmosférou kostelů a vizuálním dojmem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+mj-lt"/>
              </a:rPr>
              <a:t>roucho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+mj-lt"/>
              </a:rPr>
              <a:t>výzdoba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+mj-lt"/>
              </a:rPr>
              <a:t>poutavost modliteb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+mj-lt"/>
              </a:rPr>
              <a:t>křest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Konverze kvůli atraktivitě, ne obsahu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rgbClr val="000000"/>
                </a:solidFill>
                <a:latin typeface="+mj-lt"/>
              </a:rPr>
              <a:t>toradžští</a:t>
            </a:r>
            <a:r>
              <a:rPr lang="cs-CZ" sz="1800" dirty="0">
                <a:solidFill>
                  <a:srgbClr val="000000"/>
                </a:solidFill>
                <a:latin typeface="+mj-lt"/>
              </a:rPr>
              <a:t> křesťané (89 %) a náboženství minulosti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91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24C378F5-050E-4CF4-8346-8E46D61E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5D3133-ED9C-4213-AD3B-0E8DAEF2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568" y="2225756"/>
            <a:ext cx="2362200" cy="796470"/>
          </a:xfrm>
        </p:spPr>
        <p:txBody>
          <a:bodyPr anchor="b">
            <a:normAutofit/>
          </a:bodyPr>
          <a:lstStyle/>
          <a:p>
            <a:r>
              <a:rPr lang="cs-CZ">
                <a:cs typeface="Calibri Light"/>
              </a:rPr>
              <a:t>Sulawesi</a:t>
            </a:r>
            <a:endParaRPr lang="cs-CZ"/>
          </a:p>
        </p:txBody>
      </p:sp>
      <p:pic>
        <p:nvPicPr>
          <p:cNvPr id="8" name="Obrázek 9" descr="Obsah obrázku mapa&#10;&#10;Popis se vygeneroval automaticky.">
            <a:extLst>
              <a:ext uri="{FF2B5EF4-FFF2-40B4-BE49-F238E27FC236}">
                <a16:creationId xmlns:a16="http://schemas.microsoft.com/office/drawing/2014/main" id="{5F40990B-2465-4E12-A9F9-8AB2AB34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A9A49-2AC7-49BC-8956-064AB651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567" y="3030283"/>
            <a:ext cx="6781800" cy="16930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600" dirty="0">
                <a:latin typeface="Calibri Light"/>
                <a:cs typeface="Calibri"/>
              </a:rPr>
              <a:t>Indonésie tvořena 33 provinciemi, členěna na </a:t>
            </a:r>
            <a:r>
              <a:rPr lang="cs-CZ" sz="2600" dirty="0" err="1">
                <a:latin typeface="Calibri Light"/>
                <a:cs typeface="Calibri"/>
              </a:rPr>
              <a:t>kubupateny</a:t>
            </a:r>
          </a:p>
          <a:p>
            <a:r>
              <a:rPr lang="cs-CZ" sz="2600" dirty="0">
                <a:latin typeface="Calibri Light"/>
                <a:cs typeface="Calibri"/>
              </a:rPr>
              <a:t>Třetí největší Indonéský ostrov</a:t>
            </a:r>
          </a:p>
          <a:p>
            <a:r>
              <a:rPr lang="cs-CZ" sz="2600" dirty="0">
                <a:latin typeface="Calibri Light"/>
                <a:cs typeface="Calibri"/>
              </a:rPr>
              <a:t>Původní název </a:t>
            </a:r>
            <a:r>
              <a:rPr lang="cs-CZ" sz="2600" b="1" dirty="0">
                <a:latin typeface="Calibri Light"/>
                <a:cs typeface="Calibri"/>
              </a:rPr>
              <a:t>Celebes</a:t>
            </a:r>
          </a:p>
          <a:p>
            <a:r>
              <a:rPr lang="cs-CZ" sz="2600" dirty="0">
                <a:latin typeface="Calibri Light"/>
                <a:cs typeface="Calibri"/>
              </a:rPr>
              <a:t>3 odlišné části</a:t>
            </a:r>
          </a:p>
          <a:p>
            <a:pPr lvl="1"/>
            <a:r>
              <a:rPr lang="cs-CZ" sz="2600" dirty="0">
                <a:latin typeface="Calibri Light"/>
                <a:cs typeface="Calibri"/>
              </a:rPr>
              <a:t>Jižní </a:t>
            </a:r>
          </a:p>
          <a:p>
            <a:pPr lvl="1"/>
            <a:r>
              <a:rPr lang="cs-CZ" sz="2600" dirty="0">
                <a:latin typeface="Calibri Light"/>
                <a:cs typeface="Calibri"/>
              </a:rPr>
              <a:t>Severní</a:t>
            </a:r>
          </a:p>
          <a:p>
            <a:pPr lvl="1"/>
            <a:r>
              <a:rPr lang="cs-CZ" sz="2600" dirty="0">
                <a:latin typeface="Calibri Light"/>
                <a:cs typeface="Calibri"/>
              </a:rPr>
              <a:t>Zbytek ostrova</a:t>
            </a:r>
          </a:p>
          <a:p>
            <a:pPr lvl="1"/>
            <a:endParaRPr lang="cs-CZ" sz="26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8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ath and life celebrations in Tana Toraja - I wheel travel">
            <a:extLst>
              <a:ext uri="{FF2B5EF4-FFF2-40B4-BE49-F238E27FC236}">
                <a16:creationId xmlns:a16="http://schemas.microsoft.com/office/drawing/2014/main" id="{78A22C0C-7B62-4E1C-935D-27C4A7059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F51B2C-A52A-475C-A4DB-F91DD1B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Sociální stratifikace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83BC3-2646-4749-BE9C-1F3FF863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52" y="2614842"/>
            <a:ext cx="395706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800" dirty="0">
                <a:latin typeface="+mj-lt"/>
              </a:rPr>
              <a:t>Zlatý sloup – vyšší šlechtici s výsadami, kontrolující dodržování zvykového práva </a:t>
            </a:r>
            <a:r>
              <a:rPr lang="cs-CZ" sz="1800" dirty="0" err="1">
                <a:latin typeface="+mj-lt"/>
              </a:rPr>
              <a:t>Adat</a:t>
            </a:r>
            <a:endParaRPr lang="cs-CZ" sz="1800" dirty="0">
              <a:latin typeface="+mj-lt"/>
              <a:cs typeface="Calibri Ligh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1800" dirty="0">
                <a:latin typeface="+mj-lt"/>
              </a:rPr>
              <a:t>Železný sloup – střední a nižší šlechta – poradci ve vládě, pomocníci vyšší šlechty</a:t>
            </a:r>
            <a:endParaRPr lang="cs-CZ" sz="1800" dirty="0">
              <a:latin typeface="+mj-lt"/>
              <a:cs typeface="Calibri Ligh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1800" dirty="0">
                <a:latin typeface="+mj-lt"/>
              </a:rPr>
              <a:t>Palmový sloup – prosté svobodné obyvatelstvo, většina společnosti, řemeslníci</a:t>
            </a:r>
            <a:endParaRPr lang="cs-CZ" sz="1800" dirty="0">
              <a:latin typeface="+mj-lt"/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800" dirty="0">
                <a:latin typeface="+mj-lt"/>
              </a:rPr>
              <a:t>Třtinový sloup – otroci bez sociálních práv</a:t>
            </a:r>
            <a:endParaRPr lang="cs-CZ" sz="1800" dirty="0">
              <a:latin typeface="+mj-lt"/>
              <a:cs typeface="Calibri Light"/>
            </a:endParaRPr>
          </a:p>
          <a:p>
            <a:pPr marL="0" indent="0">
              <a:buNone/>
            </a:pPr>
            <a:endParaRPr lang="cs-CZ" sz="1800" dirty="0">
              <a:latin typeface="+mj-lt"/>
              <a:cs typeface="Calibri Light"/>
            </a:endParaRPr>
          </a:p>
          <a:p>
            <a:r>
              <a:rPr lang="cs-CZ" sz="1800" dirty="0">
                <a:latin typeface="+mj-lt"/>
              </a:rPr>
              <a:t>Generační propast x kmenová separace</a:t>
            </a:r>
            <a:endParaRPr lang="cs-CZ" sz="1800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94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átek »oživlých mrtvol«: Kmen vykopal své mrtvé a vzal je na procházku |  Blesk.cz">
            <a:extLst>
              <a:ext uri="{FF2B5EF4-FFF2-40B4-BE49-F238E27FC236}">
                <a16:creationId xmlns:a16="http://schemas.microsoft.com/office/drawing/2014/main" id="{C4B9BE1E-7057-47B5-B8C9-0EAF31748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132C4B-C238-4FC4-BE75-2AC0047A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5968201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Svátek oživlých mrtvol 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 err="1">
                <a:solidFill>
                  <a:srgbClr val="000000"/>
                </a:solidFill>
              </a:rPr>
              <a:t>Ma‘nene</a:t>
            </a:r>
            <a:r>
              <a:rPr lang="cs-CZ" dirty="0">
                <a:solidFill>
                  <a:srgbClr val="000000"/>
                </a:solidFill>
              </a:rPr>
              <a:t>‘ a symbolika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DD4C0-23DB-4953-9743-33C9D424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415917"/>
            <a:ext cx="47068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Těla předků jsou uctívána a vytažena z hrobů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Tělo zesnulého upraveno 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společne</a:t>
            </a:r>
            <a:r>
              <a:rPr lang="cs-CZ" sz="1800" dirty="0">
                <a:solidFill>
                  <a:srgbClr val="000000"/>
                </a:solidFill>
                <a:latin typeface="+mj-lt"/>
              </a:rPr>
              <a:t> s tau </a:t>
            </a:r>
            <a:r>
              <a:rPr lang="cs-CZ" sz="1800" dirty="0" err="1">
                <a:solidFill>
                  <a:srgbClr val="000000"/>
                </a:solidFill>
                <a:latin typeface="+mj-lt"/>
              </a:rPr>
              <a:t>tau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Připomenutí si svých předků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Symbolika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Čtené modlitby- prosperita rodiny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Blízkost k mrtvým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Spojení s předky (příležitost pro mladší generace poznat předky)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Vypořádání se smutkem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„Člověk žije, aby zemřel“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</a:rPr>
              <a:t>Smrtelnost a kolektivní pouto</a:t>
            </a:r>
            <a:endParaRPr lang="cs-CZ" sz="1800" dirty="0">
              <a:solidFill>
                <a:srgbClr val="000000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675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96ED6A-73C0-4054-B10A-5FCA9974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/>
              <a:t>Děkujeme</a:t>
            </a:r>
            <a:r>
              <a:rPr lang="en-US" b="1" dirty="0"/>
              <a:t> za </a:t>
            </a:r>
            <a:r>
              <a:rPr lang="en-US" b="1" dirty="0" err="1"/>
              <a:t>pozornost</a:t>
            </a:r>
            <a:r>
              <a:rPr lang="en-US" b="1" dirty="0"/>
              <a:t>! :)</a:t>
            </a:r>
          </a:p>
        </p:txBody>
      </p:sp>
      <p:pic>
        <p:nvPicPr>
          <p:cNvPr id="4" name="Obrázek 4" descr="Obsah obrázku osoba, exteriér, chlapec, dítě&#10;&#10;Popis se vygeneroval automaticky.">
            <a:extLst>
              <a:ext uri="{FF2B5EF4-FFF2-40B4-BE49-F238E27FC236}">
                <a16:creationId xmlns:a16="http://schemas.microsoft.com/office/drawing/2014/main" id="{5C4B53CE-D087-4BD3-9B26-3772F95B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847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exteriér, tráva, příroda, zelená&#10;&#10;Popis se vygeneroval automaticky.">
            <a:extLst>
              <a:ext uri="{FF2B5EF4-FFF2-40B4-BE49-F238E27FC236}">
                <a16:creationId xmlns:a16="http://schemas.microsoft.com/office/drawing/2014/main" id="{68552F7E-1805-42FC-8245-E8D92D4F6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2E71F4-D030-4BB1-A3CF-F05B47099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D93209-E710-4E24-8089-E79FAB8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212F1-43E7-43BF-9702-77085D30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39" y="1054121"/>
            <a:ext cx="5608311" cy="1184112"/>
          </a:xfrm>
        </p:spPr>
        <p:txBody>
          <a:bodyPr>
            <a:noAutofit/>
          </a:bodyPr>
          <a:lstStyle/>
          <a:p>
            <a:pPr algn="ctr"/>
            <a:r>
              <a:rPr lang="cs-CZ">
                <a:cs typeface="Calibri Light"/>
              </a:rPr>
              <a:t>Geografie a ekonomická situace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866DE-513C-422C-AB29-68C52FA4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2399100"/>
            <a:ext cx="5067294" cy="3400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Calibri Light"/>
                <a:cs typeface="Calibri"/>
              </a:rPr>
              <a:t>Hornaté území, až 40 % plochy </a:t>
            </a:r>
          </a:p>
          <a:p>
            <a:r>
              <a:rPr lang="cs-CZ">
                <a:latin typeface="Calibri Light"/>
                <a:cs typeface="Calibri"/>
              </a:rPr>
              <a:t>Řeka Sa'dan </a:t>
            </a:r>
          </a:p>
          <a:p>
            <a:r>
              <a:rPr lang="cs-CZ">
                <a:latin typeface="Calibri Light"/>
                <a:cs typeface="Calibri"/>
              </a:rPr>
              <a:t>Zemědělství </a:t>
            </a:r>
          </a:p>
          <a:p>
            <a:pPr lvl="1"/>
            <a:r>
              <a:rPr lang="cs-CZ" sz="2800">
                <a:latin typeface="Calibri Light"/>
                <a:ea typeface="+mn-lt"/>
                <a:cs typeface="+mn-lt"/>
              </a:rPr>
              <a:t>Pěstování rýže</a:t>
            </a:r>
          </a:p>
          <a:p>
            <a:pPr lvl="1"/>
            <a:r>
              <a:rPr lang="cs-CZ" sz="2800">
                <a:latin typeface="Calibri Light"/>
                <a:ea typeface="+mn-lt"/>
                <a:cs typeface="+mn-lt"/>
              </a:rPr>
              <a:t>Zelenina </a:t>
            </a:r>
            <a:endParaRPr lang="en-US" sz="2800">
              <a:latin typeface="Calibri Light"/>
              <a:ea typeface="+mn-lt"/>
              <a:cs typeface="+mn-lt"/>
            </a:endParaRPr>
          </a:p>
          <a:p>
            <a:pPr lvl="1"/>
            <a:r>
              <a:rPr lang="cs-CZ" sz="2800">
                <a:latin typeface="Calibri Light"/>
                <a:ea typeface="+mn-lt"/>
                <a:cs typeface="+mn-lt"/>
              </a:rPr>
              <a:t>Káva, kakao, vanilka</a:t>
            </a:r>
          </a:p>
          <a:p>
            <a:r>
              <a:rPr lang="cs-CZ">
                <a:latin typeface="Calibri Light"/>
                <a:cs typeface="Calibri"/>
              </a:rPr>
              <a:t>Turismus </a:t>
            </a:r>
          </a:p>
          <a:p>
            <a:pPr lvl="1"/>
            <a:endParaRPr lang="cs-CZ" sz="28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74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osoba, tráva, plot&#10;&#10;Popis se vygeneroval automaticky.">
            <a:extLst>
              <a:ext uri="{FF2B5EF4-FFF2-40B4-BE49-F238E27FC236}">
                <a16:creationId xmlns:a16="http://schemas.microsoft.com/office/drawing/2014/main" id="{62C13A7C-6A09-4AE1-A6B6-A2F3FEF33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66188D-C3D7-462F-A5B6-54C1D36E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>
                <a:cs typeface="Calibri Light"/>
              </a:rPr>
              <a:t>Obyvatelstvo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B7B0B-2F1B-42D5-A5BF-48A0B4D4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04" y="2533699"/>
            <a:ext cx="5737195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600" dirty="0">
                <a:latin typeface="Calibri Light"/>
                <a:cs typeface="Calibri"/>
              </a:rPr>
              <a:t>Příchod v době bronzové, později vytlačeni do vnitrozemí druhou migrační vlnou</a:t>
            </a:r>
          </a:p>
          <a:p>
            <a:r>
              <a:rPr lang="cs-CZ" sz="2600" dirty="0">
                <a:latin typeface="Calibri Light"/>
                <a:cs typeface="Calibri"/>
              </a:rPr>
              <a:t>První zmínka o příchodu misionářů se objevuje až ve 20. Století</a:t>
            </a:r>
          </a:p>
          <a:p>
            <a:r>
              <a:rPr lang="cs-CZ" sz="2600" dirty="0">
                <a:latin typeface="Calibri Light"/>
                <a:cs typeface="Calibri"/>
              </a:rPr>
              <a:t>Počátkem 20. století první dělení na tři skupiny:</a:t>
            </a:r>
          </a:p>
          <a:p>
            <a:pPr lvl="1"/>
            <a:r>
              <a:rPr lang="cs-CZ" sz="2600" dirty="0" err="1">
                <a:latin typeface="Calibri Light"/>
                <a:cs typeface="Calibri"/>
              </a:rPr>
              <a:t>Poso-Tojo</a:t>
            </a:r>
          </a:p>
          <a:p>
            <a:pPr lvl="1"/>
            <a:r>
              <a:rPr lang="cs-CZ" sz="2600" dirty="0">
                <a:latin typeface="Calibri Light"/>
                <a:cs typeface="Calibri"/>
              </a:rPr>
              <a:t>Palu </a:t>
            </a:r>
            <a:r>
              <a:rPr lang="cs-CZ" sz="2600" dirty="0" err="1">
                <a:latin typeface="Calibri Light"/>
                <a:cs typeface="Calibri"/>
              </a:rPr>
              <a:t>Koro</a:t>
            </a:r>
          </a:p>
          <a:p>
            <a:pPr lvl="1"/>
            <a:r>
              <a:rPr lang="cs-CZ" sz="2600" dirty="0" err="1">
                <a:latin typeface="Calibri Light"/>
                <a:cs typeface="Calibri"/>
              </a:rPr>
              <a:t>Sa'dan</a:t>
            </a:r>
            <a:r>
              <a:rPr lang="cs-CZ" sz="2600" dirty="0">
                <a:latin typeface="Calibri Light"/>
                <a:cs typeface="Calibri"/>
              </a:rPr>
              <a:t> </a:t>
            </a:r>
            <a:r>
              <a:rPr lang="cs-CZ" sz="2600" dirty="0" err="1">
                <a:latin typeface="Calibri Light"/>
                <a:cs typeface="Calibri"/>
              </a:rPr>
              <a:t>Toradži</a:t>
            </a:r>
          </a:p>
          <a:p>
            <a:endParaRPr lang="cs-CZ" sz="26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0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stůl, interiér, osoba, vsedě&#10;&#10;Popis se vygeneroval automaticky.">
            <a:extLst>
              <a:ext uri="{FF2B5EF4-FFF2-40B4-BE49-F238E27FC236}">
                <a16:creationId xmlns:a16="http://schemas.microsoft.com/office/drawing/2014/main" id="{0E19CD97-6670-4FCD-9D2D-D6172D8CE2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137146-1429-428B-B982-6B169B41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Obyvatelstvo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0914F-A86D-4A8C-A341-B450730E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24117" cy="4102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 dirty="0">
                <a:latin typeface="Calibri Light"/>
                <a:cs typeface="Calibri"/>
              </a:rPr>
              <a:t>Skupiny se odlišovaly jazykem, náboženstvím a způsobem života</a:t>
            </a:r>
          </a:p>
          <a:p>
            <a:r>
              <a:rPr lang="cs-CZ" sz="2600" dirty="0">
                <a:latin typeface="Calibri Light"/>
                <a:cs typeface="Calibri"/>
              </a:rPr>
              <a:t>Eliminace rozdílů mezi východní a západní větví</a:t>
            </a:r>
          </a:p>
          <a:p>
            <a:r>
              <a:rPr lang="cs-CZ" sz="2600" dirty="0">
                <a:latin typeface="Calibri Light"/>
                <a:cs typeface="Calibri"/>
              </a:rPr>
              <a:t>Někteří antropologové vidí shodné </a:t>
            </a:r>
            <a:r>
              <a:rPr lang="cs-CZ" sz="2600">
                <a:latin typeface="Calibri Light"/>
                <a:cs typeface="Calibri"/>
              </a:rPr>
              <a:t>kulturní rysy u všech </a:t>
            </a:r>
          </a:p>
          <a:p>
            <a:pPr lvl="1"/>
            <a:r>
              <a:rPr lang="cs-CZ" sz="2600">
                <a:latin typeface="Calibri Light"/>
                <a:cs typeface="Calibri"/>
              </a:rPr>
              <a:t>Důležitost buvolů</a:t>
            </a:r>
            <a:endParaRPr lang="cs-CZ" sz="2600" dirty="0">
              <a:latin typeface="Calibri Light"/>
              <a:cs typeface="Calibri"/>
            </a:endParaRPr>
          </a:p>
          <a:p>
            <a:pPr lvl="1"/>
            <a:r>
              <a:rPr lang="cs-CZ" sz="2600">
                <a:latin typeface="Calibri Light"/>
                <a:cs typeface="Calibri"/>
              </a:rPr>
              <a:t>Mýty, pohádky</a:t>
            </a:r>
            <a:endParaRPr lang="cs-CZ" sz="26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51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6C1E8-7316-4DF5-9D40-ACAC1052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>
                <a:cs typeface="Calibri Light"/>
              </a:rPr>
              <a:t>Toraja a jazyk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03E1B-30F2-4418-A1EF-15B2B140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90916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600">
                <a:latin typeface="Calibri Light"/>
                <a:cs typeface="Calibri"/>
              </a:rPr>
              <a:t>Etymologie není přesně známá</a:t>
            </a:r>
          </a:p>
          <a:p>
            <a:r>
              <a:rPr lang="cs-CZ" sz="2600">
                <a:latin typeface="Calibri Light"/>
                <a:cs typeface="Calibri"/>
              </a:rPr>
              <a:t>Mnoho hypotéz o původu jeho vzniku</a:t>
            </a:r>
          </a:p>
          <a:p>
            <a:pPr lvl="1"/>
            <a:r>
              <a:rPr lang="cs-CZ" sz="2600">
                <a:latin typeface="Calibri Light"/>
                <a:cs typeface="Calibri"/>
              </a:rPr>
              <a:t>Bugisané: </a:t>
            </a:r>
            <a:r>
              <a:rPr lang="cs-CZ" sz="2600" i="1">
                <a:latin typeface="Calibri Light"/>
                <a:cs typeface="Calibri"/>
              </a:rPr>
              <a:t>To -</a:t>
            </a:r>
            <a:r>
              <a:rPr lang="cs-CZ" sz="2600">
                <a:latin typeface="Calibri Light"/>
                <a:cs typeface="Calibri"/>
              </a:rPr>
              <a:t> člověk; </a:t>
            </a:r>
            <a:r>
              <a:rPr lang="cs-CZ" sz="2600" i="1">
                <a:latin typeface="Calibri Light"/>
                <a:cs typeface="Calibri"/>
              </a:rPr>
              <a:t>ri – </a:t>
            </a:r>
            <a:r>
              <a:rPr lang="cs-CZ" sz="2600">
                <a:latin typeface="Calibri Light"/>
                <a:cs typeface="Calibri"/>
              </a:rPr>
              <a:t>z; </a:t>
            </a:r>
            <a:r>
              <a:rPr lang="cs-CZ" sz="2600" i="1">
                <a:latin typeface="Calibri Light"/>
                <a:cs typeface="Calibri"/>
              </a:rPr>
              <a:t>aja - </a:t>
            </a:r>
            <a:r>
              <a:rPr lang="cs-CZ" sz="2600">
                <a:latin typeface="Calibri Light"/>
                <a:cs typeface="Calibri"/>
              </a:rPr>
              <a:t>vnitrozemí (či hor) </a:t>
            </a:r>
          </a:p>
          <a:p>
            <a:pPr lvl="1"/>
            <a:r>
              <a:rPr lang="cs-CZ" sz="2600" i="1">
                <a:latin typeface="Calibri Light"/>
                <a:cs typeface="Calibri"/>
              </a:rPr>
              <a:t>Tau Raya</a:t>
            </a:r>
            <a:r>
              <a:rPr lang="cs-CZ" sz="2600">
                <a:latin typeface="Calibri Light"/>
                <a:cs typeface="Calibri"/>
              </a:rPr>
              <a:t> - člověk z východu (mystická postava prince Lakipada, urození králové vždy přicházeli z východu)</a:t>
            </a:r>
          </a:p>
          <a:p>
            <a:pPr lvl="1"/>
            <a:r>
              <a:rPr lang="cs-CZ" sz="2600">
                <a:latin typeface="Calibri Light"/>
                <a:cs typeface="Calibri"/>
              </a:rPr>
              <a:t>Lidová etymologie: </a:t>
            </a:r>
            <a:r>
              <a:rPr lang="cs-CZ" sz="2600" i="1">
                <a:latin typeface="Calibri Light"/>
                <a:cs typeface="Calibri"/>
              </a:rPr>
              <a:t>To Raa</a:t>
            </a:r>
            <a:r>
              <a:rPr lang="cs-CZ" sz="2600">
                <a:latin typeface="Calibri Light"/>
                <a:cs typeface="Calibri"/>
              </a:rPr>
              <a:t> - člověk štědrý nebo </a:t>
            </a:r>
            <a:r>
              <a:rPr lang="cs-CZ" sz="2600" i="1">
                <a:latin typeface="Calibri Light"/>
                <a:cs typeface="Calibri"/>
              </a:rPr>
              <a:t>Toraya</a:t>
            </a:r>
            <a:r>
              <a:rPr lang="cs-CZ" sz="2600">
                <a:latin typeface="Calibri Light"/>
                <a:cs typeface="Calibri"/>
              </a:rPr>
              <a:t> (člověk vážený/veliký)</a:t>
            </a:r>
          </a:p>
          <a:p>
            <a:pPr lvl="1"/>
            <a:r>
              <a:rPr lang="cs-CZ" sz="2600">
                <a:latin typeface="Calibri Light"/>
                <a:cs typeface="Calibri"/>
              </a:rPr>
              <a:t>Obecně lze předpokládat vznik pojmenování podle sousedních etnik </a:t>
            </a:r>
          </a:p>
        </p:txBody>
      </p:sp>
      <p:pic>
        <p:nvPicPr>
          <p:cNvPr id="4" name="Obrázek 4" descr="Obsah obrázku exteriér, zelená, hora, tráva&#10;&#10;Popis se vygeneroval automaticky.">
            <a:extLst>
              <a:ext uri="{FF2B5EF4-FFF2-40B4-BE49-F238E27FC236}">
                <a16:creationId xmlns:a16="http://schemas.microsoft.com/office/drawing/2014/main" id="{BF6BCAE7-42B4-445E-926D-B7845FFAE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B8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2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velké, zdobené, vsedě, hnědá&#10;&#10;Popis se vygeneroval automaticky.">
            <a:extLst>
              <a:ext uri="{FF2B5EF4-FFF2-40B4-BE49-F238E27FC236}">
                <a16:creationId xmlns:a16="http://schemas.microsoft.com/office/drawing/2014/main" id="{E2BECFFD-13E4-47BC-80A1-9BAA99668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C49DAC-9E9D-44A1-9435-1D0D0F3C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  <a:cs typeface="Calibri Light"/>
              </a:rPr>
              <a:t>Klasifikace rituálů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09567-E77B-4BD1-A7B8-F8F5A73E5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721" y="1134735"/>
            <a:ext cx="7010588" cy="53899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Aluk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Rambu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Tuka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’ (obřady stoupajícího kouře)</a:t>
            </a:r>
            <a:br>
              <a:rPr lang="cs-CZ" sz="2600" dirty="0">
                <a:latin typeface="Calibri Light"/>
                <a:ea typeface="+mn-lt"/>
                <a:cs typeface="+mn-lt"/>
              </a:rPr>
            </a:b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Aluk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Rampe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Matallo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(obřady místa východu slunce) </a:t>
            </a:r>
            <a:endParaRPr lang="cs-CZ" sz="2600">
              <a:solidFill>
                <a:srgbClr val="FFFFFF"/>
              </a:solidFill>
              <a:latin typeface="Calibri Light"/>
              <a:cs typeface="Calibri" panose="020F0502020204030204"/>
            </a:endParaRPr>
          </a:p>
          <a:p>
            <a:pPr lvl="1"/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Zajištění blahobytu na zemi pro sebe, svá zvířata a polnost</a:t>
            </a:r>
            <a:endParaRPr lang="cs-CZ" sz="26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Obětování zvířat na východ od tradičního domu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tongkonanu</a:t>
            </a:r>
            <a:endParaRPr lang="cs-CZ" sz="26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Vždy před polednem</a:t>
            </a:r>
            <a:endParaRPr lang="cs-CZ" sz="26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Svatby, oslavy postavení či opravení domu, přechodové rituály spojené s narozením dítěte, stříháním vlasů či pilováním zubů, rituál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merok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(vyjádření díků Bohu za spokojený život), rituál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maro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(uzdravení nemocného) nebo rituál </a:t>
            </a:r>
            <a:r>
              <a:rPr lang="cs-CZ" sz="26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bua</a:t>
            </a:r>
            <a:r>
              <a:rPr lang="cs-CZ" sz="26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´ (oslava úspěšné úrody)</a:t>
            </a:r>
            <a:endParaRPr lang="cs-CZ" sz="26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endParaRPr lang="cs-CZ" sz="2600" dirty="0">
              <a:solidFill>
                <a:srgbClr val="FFFFFF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74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kála, vsedě, zakryté, staré&#10;&#10;Popis se vygeneroval automaticky.">
            <a:extLst>
              <a:ext uri="{FF2B5EF4-FFF2-40B4-BE49-F238E27FC236}">
                <a16:creationId xmlns:a16="http://schemas.microsoft.com/office/drawing/2014/main" id="{8F207C1D-9FFE-41FF-B244-9EBBD726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3A8A41-4DBF-4173-80D3-C25B5BE4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Klasifikace rituálů</a:t>
            </a:r>
            <a:endParaRPr lang="cs-CZ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B7F3E-1611-4650-A0F9-4E215755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68" y="876175"/>
            <a:ext cx="6887685" cy="54022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Aluk</a:t>
            </a:r>
            <a:r>
              <a:rPr lang="cs-CZ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Rambu Solo’ (obřady klesajícího kouře)</a:t>
            </a:r>
            <a:br>
              <a:rPr lang="cs-CZ" dirty="0">
                <a:latin typeface="Calibri Light"/>
                <a:ea typeface="+mn-lt"/>
                <a:cs typeface="+mn-lt"/>
              </a:rPr>
            </a:br>
            <a:r>
              <a:rPr lang="cs-CZ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Aluk</a:t>
            </a:r>
            <a:r>
              <a:rPr lang="cs-CZ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Rampe</a:t>
            </a:r>
            <a:r>
              <a:rPr lang="cs-CZ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s-CZ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Matampu</a:t>
            </a:r>
            <a:r>
              <a:rPr lang="cs-CZ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’ (obřady západu)</a:t>
            </a:r>
            <a:endParaRPr lang="cs-CZ">
              <a:solidFill>
                <a:srgbClr val="FFFFFF"/>
              </a:solidFill>
              <a:latin typeface="Calibri Light"/>
              <a:cs typeface="Calibri" panose="020F0502020204030204"/>
            </a:endParaRPr>
          </a:p>
          <a:p>
            <a:pPr lvl="1"/>
            <a:r>
              <a:rPr lang="cs-CZ" sz="28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Obětování zvířat na západ od tradičního domu </a:t>
            </a:r>
            <a:r>
              <a:rPr lang="cs-CZ" sz="2800" err="1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tongkonanu</a:t>
            </a:r>
            <a:endParaRPr lang="cs-CZ" sz="28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8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Vždy po poledni</a:t>
            </a:r>
            <a:endParaRPr lang="cs-CZ" sz="28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8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Pohřební rituály</a:t>
            </a:r>
            <a:endParaRPr lang="cs-CZ" sz="28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pPr lvl="1"/>
            <a:r>
              <a:rPr lang="cs-CZ" sz="28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Složitost rituálu závisí na lokalitě a zvycích, sociální příslušnosti zesnulého a finančních možnostech rodiny</a:t>
            </a:r>
            <a:endParaRPr lang="cs-CZ" sz="2800" dirty="0">
              <a:solidFill>
                <a:srgbClr val="FFFFFF"/>
              </a:solidFill>
              <a:latin typeface="Calibri Light"/>
              <a:cs typeface="Calibri"/>
            </a:endParaRPr>
          </a:p>
          <a:p>
            <a:endParaRPr lang="cs-CZ" dirty="0">
              <a:solidFill>
                <a:srgbClr val="FFFFFF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76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budova, muž, kůň, žena&#10;&#10;Popis se vygeneroval automaticky.">
            <a:extLst>
              <a:ext uri="{FF2B5EF4-FFF2-40B4-BE49-F238E27FC236}">
                <a16:creationId xmlns:a16="http://schemas.microsoft.com/office/drawing/2014/main" id="{9B59A911-EED8-46A1-8656-DCC55C63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3B0F14-3DB5-4E23-AAA9-660B72F2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240" y="239700"/>
            <a:ext cx="4781510" cy="1072163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ea typeface="+mj-lt"/>
                <a:cs typeface="+mj-lt"/>
              </a:rPr>
              <a:t>Druhy pohřebních rituálů</a:t>
            </a:r>
            <a:endParaRPr lang="cs-CZ" sz="40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E988B-8C95-438D-BD9E-63201FF0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12" y="1454824"/>
            <a:ext cx="4664867" cy="27540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300" b="1" err="1">
                <a:latin typeface="Calibri Light"/>
                <a:ea typeface="+mn-lt"/>
                <a:cs typeface="+mn-lt"/>
              </a:rPr>
              <a:t>Disilli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´</a:t>
            </a:r>
            <a:r>
              <a:rPr lang="cs-CZ" sz="2300" dirty="0">
                <a:latin typeface="Calibri Light"/>
                <a:ea typeface="+mn-lt"/>
                <a:cs typeface="+mn-lt"/>
              </a:rPr>
              <a:t> (dosl. být vložen) </a:t>
            </a:r>
            <a:endParaRPr lang="cs-CZ" sz="2300">
              <a:latin typeface="Calibri Light"/>
              <a:cs typeface="Calibri" panose="020F0502020204030204"/>
            </a:endParaRPr>
          </a:p>
          <a:p>
            <a:r>
              <a:rPr lang="cs-CZ" sz="2300" b="1" err="1">
                <a:latin typeface="Calibri Light"/>
                <a:ea typeface="+mn-lt"/>
                <a:cs typeface="+mn-lt"/>
              </a:rPr>
              <a:t>Dipasang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b="1" err="1">
                <a:latin typeface="Calibri Light"/>
                <a:ea typeface="+mn-lt"/>
                <a:cs typeface="+mn-lt"/>
              </a:rPr>
              <a:t>bongi</a:t>
            </a:r>
            <a:r>
              <a:rPr lang="cs-CZ" sz="2300" dirty="0">
                <a:latin typeface="Calibri Light"/>
                <a:ea typeface="+mn-lt"/>
                <a:cs typeface="+mn-lt"/>
              </a:rPr>
              <a:t> (jeden večer) </a:t>
            </a:r>
            <a:endParaRPr lang="cs-CZ" sz="2300">
              <a:latin typeface="Calibri Light"/>
              <a:cs typeface="Calibri Light"/>
            </a:endParaRPr>
          </a:p>
          <a:p>
            <a:r>
              <a:rPr lang="cs-CZ" sz="2300" b="1" err="1">
                <a:latin typeface="Calibri Light"/>
                <a:ea typeface="+mn-lt"/>
                <a:cs typeface="+mn-lt"/>
              </a:rPr>
              <a:t>Dipatallung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b="1" err="1">
                <a:latin typeface="Calibri Light"/>
                <a:ea typeface="+mn-lt"/>
                <a:cs typeface="+mn-lt"/>
              </a:rPr>
              <a:t>bongi</a:t>
            </a:r>
            <a:r>
              <a:rPr lang="cs-CZ" sz="2300" dirty="0">
                <a:latin typeface="Calibri Light"/>
                <a:ea typeface="+mn-lt"/>
                <a:cs typeface="+mn-lt"/>
              </a:rPr>
              <a:t> (tři večery) </a:t>
            </a:r>
            <a:endParaRPr lang="cs-CZ" sz="2300">
              <a:latin typeface="Calibri Light"/>
              <a:cs typeface="Calibri Light"/>
            </a:endParaRPr>
          </a:p>
          <a:p>
            <a:r>
              <a:rPr lang="cs-CZ" sz="2300" b="1" err="1">
                <a:latin typeface="Calibri Light"/>
                <a:ea typeface="+mn-lt"/>
                <a:cs typeface="+mn-lt"/>
              </a:rPr>
              <a:t>Dipalimang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b="1" err="1">
                <a:latin typeface="Calibri Light"/>
                <a:ea typeface="+mn-lt"/>
                <a:cs typeface="+mn-lt"/>
              </a:rPr>
              <a:t>bongi</a:t>
            </a:r>
            <a:r>
              <a:rPr lang="cs-CZ" sz="2300" dirty="0">
                <a:latin typeface="Calibri Light"/>
                <a:ea typeface="+mn-lt"/>
                <a:cs typeface="+mn-lt"/>
              </a:rPr>
              <a:t> (pět večerů) </a:t>
            </a:r>
            <a:endParaRPr lang="cs-CZ" sz="2300">
              <a:latin typeface="Calibri Light"/>
              <a:cs typeface="Calibri Light"/>
            </a:endParaRPr>
          </a:p>
          <a:p>
            <a:r>
              <a:rPr lang="cs-CZ" sz="2300" b="1" err="1">
                <a:latin typeface="Calibri Light"/>
                <a:ea typeface="+mn-lt"/>
                <a:cs typeface="+mn-lt"/>
              </a:rPr>
              <a:t>Dipapitung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b="1" err="1">
                <a:latin typeface="Calibri Light"/>
                <a:ea typeface="+mn-lt"/>
                <a:cs typeface="+mn-lt"/>
              </a:rPr>
              <a:t>bongi</a:t>
            </a:r>
            <a:r>
              <a:rPr lang="cs-CZ" sz="2300" dirty="0">
                <a:latin typeface="Calibri Light"/>
                <a:ea typeface="+mn-lt"/>
                <a:cs typeface="+mn-lt"/>
              </a:rPr>
              <a:t> (sedm večerů) </a:t>
            </a:r>
            <a:endParaRPr lang="cs-CZ" sz="2300">
              <a:latin typeface="Calibri Light"/>
              <a:cs typeface="Calibri Light"/>
            </a:endParaRPr>
          </a:p>
          <a:p>
            <a:r>
              <a:rPr lang="cs-CZ" sz="2300" b="1" err="1">
                <a:latin typeface="Calibri Light"/>
                <a:ea typeface="+mn-lt"/>
                <a:cs typeface="+mn-lt"/>
              </a:rPr>
              <a:t>Rapasan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</a:t>
            </a:r>
            <a:r>
              <a:rPr lang="cs-CZ" sz="2300" dirty="0">
                <a:latin typeface="Calibri Light"/>
                <a:ea typeface="+mn-lt"/>
                <a:cs typeface="+mn-lt"/>
              </a:rPr>
              <a:t>(dosl. být těsně uzavřen) </a:t>
            </a:r>
            <a:endParaRPr lang="cs-CZ" sz="2300">
              <a:latin typeface="Calibri Light"/>
              <a:cs typeface="Calibri Light"/>
            </a:endParaRPr>
          </a:p>
          <a:p>
            <a:pPr lvl="1"/>
            <a:r>
              <a:rPr lang="cs-CZ" sz="2300" b="1" err="1">
                <a:latin typeface="Calibri Light"/>
                <a:ea typeface="+mn-lt"/>
                <a:cs typeface="+mn-lt"/>
              </a:rPr>
              <a:t>Aluk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pia </a:t>
            </a:r>
            <a:r>
              <a:rPr lang="cs-CZ" sz="2300" dirty="0">
                <a:latin typeface="Calibri Light"/>
                <a:ea typeface="+mn-lt"/>
                <a:cs typeface="+mn-lt"/>
              </a:rPr>
              <a:t>(dosl. mladý obřad) </a:t>
            </a:r>
            <a:endParaRPr lang="cs-CZ" sz="2300" dirty="0">
              <a:latin typeface="Calibri Light"/>
              <a:cs typeface="Calibri"/>
            </a:endParaRPr>
          </a:p>
          <a:p>
            <a:pPr lvl="1"/>
            <a:r>
              <a:rPr lang="cs-CZ" sz="2300" b="1" err="1">
                <a:latin typeface="Calibri Light"/>
                <a:ea typeface="+mn-lt"/>
                <a:cs typeface="+mn-lt"/>
              </a:rPr>
              <a:t>Aluk</a:t>
            </a:r>
            <a:r>
              <a:rPr lang="cs-CZ" sz="2300" b="1" dirty="0">
                <a:latin typeface="Calibri Light"/>
                <a:ea typeface="+mn-lt"/>
                <a:cs typeface="+mn-lt"/>
              </a:rPr>
              <a:t> di orante </a:t>
            </a:r>
            <a:r>
              <a:rPr lang="cs-CZ" sz="2300" dirty="0">
                <a:latin typeface="Calibri Light"/>
                <a:ea typeface="+mn-lt"/>
                <a:cs typeface="+mn-lt"/>
              </a:rPr>
              <a:t>(dosl. obřad na prostranství </a:t>
            </a:r>
            <a:r>
              <a:rPr lang="cs-CZ" sz="2300" err="1">
                <a:latin typeface="Calibri Light"/>
                <a:ea typeface="+mn-lt"/>
                <a:cs typeface="+mn-lt"/>
              </a:rPr>
              <a:t>rante</a:t>
            </a:r>
            <a:r>
              <a:rPr lang="cs-CZ" sz="2300" dirty="0">
                <a:latin typeface="Calibri Light"/>
                <a:ea typeface="+mn-lt"/>
                <a:cs typeface="+mn-lt"/>
              </a:rPr>
              <a:t>) </a:t>
            </a:r>
            <a:endParaRPr lang="cs-CZ" sz="2300" dirty="0">
              <a:latin typeface="Calibri Light"/>
              <a:cs typeface="Calibri"/>
            </a:endParaRPr>
          </a:p>
          <a:p>
            <a:endParaRPr lang="cs-CZ" sz="23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562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Širokoúhlá obrazovka</PresentationFormat>
  <Paragraphs>161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systému Office</vt:lpstr>
      <vt:lpstr>Toradžové</vt:lpstr>
      <vt:lpstr>Sulawesi</vt:lpstr>
      <vt:lpstr>Geografie a ekonomická situace</vt:lpstr>
      <vt:lpstr>Obyvatelstvo</vt:lpstr>
      <vt:lpstr>Obyvatelstvo</vt:lpstr>
      <vt:lpstr>Toraja a jazyk</vt:lpstr>
      <vt:lpstr>Klasifikace rituálů</vt:lpstr>
      <vt:lpstr>Klasifikace rituálů</vt:lpstr>
      <vt:lpstr>Druhy pohřebních rituálů</vt:lpstr>
      <vt:lpstr>Tradiční dům, tongkonan</vt:lpstr>
      <vt:lpstr>Obytná část tradičního domu</vt:lpstr>
      <vt:lpstr>Výzdoba tradičního domu</vt:lpstr>
      <vt:lpstr>Typy hrobů</vt:lpstr>
      <vt:lpstr>Hrobka liang</vt:lpstr>
      <vt:lpstr>Tau-tau</vt:lpstr>
      <vt:lpstr>Nejvýznamnější zvíře - Buvol</vt:lpstr>
      <vt:lpstr>Nejvýznamnější zvíře - Buvol</vt:lpstr>
      <vt:lpstr>Aluk Todolo</vt:lpstr>
      <vt:lpstr>Příchod křesťanství a proces konverze</vt:lpstr>
      <vt:lpstr>Sociální stratifikace</vt:lpstr>
      <vt:lpstr>Svátek oživlých mrtvol  Ma‘nene‘ a symbolika</vt:lpstr>
      <vt:lpstr>Děkujeme za pozornost!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Toradžové</dc:title>
  <dc:creator>Dlask Vladimír</dc:creator>
  <cp:lastModifiedBy>Kokaisl Petr</cp:lastModifiedBy>
  <cp:revision>70</cp:revision>
  <dcterms:created xsi:type="dcterms:W3CDTF">2020-11-23T15:55:10Z</dcterms:created>
  <dcterms:modified xsi:type="dcterms:W3CDTF">2024-05-19T15:52:37Z</dcterms:modified>
</cp:coreProperties>
</file>