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4" r:id="rId5"/>
    <p:sldId id="259" r:id="rId6"/>
    <p:sldId id="261" r:id="rId7"/>
    <p:sldId id="269" r:id="rId8"/>
    <p:sldId id="262" r:id="rId9"/>
    <p:sldId id="265" r:id="rId10"/>
    <p:sldId id="266" r:id="rId11"/>
    <p:sldId id="268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521DC-6667-44F3-B87E-8402C475B314}" type="datetimeFigureOut">
              <a:rPr lang="cs-CZ" smtClean="0"/>
              <a:t>1. 12. 2020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0F0AF-69D0-4B11-B1B3-185B1A6F1A1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003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521DC-6667-44F3-B87E-8402C475B314}" type="datetimeFigureOut">
              <a:rPr lang="cs-CZ" smtClean="0"/>
              <a:t>1. 12. 2020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0F0AF-69D0-4B11-B1B3-185B1A6F1A1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8433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521DC-6667-44F3-B87E-8402C475B314}" type="datetimeFigureOut">
              <a:rPr lang="cs-CZ" smtClean="0"/>
              <a:t>1. 12. 2020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0F0AF-69D0-4B11-B1B3-185B1A6F1A1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82552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521DC-6667-44F3-B87E-8402C475B314}" type="datetimeFigureOut">
              <a:rPr lang="cs-CZ" smtClean="0"/>
              <a:t>1. 12. 2020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0F0AF-69D0-4B11-B1B3-185B1A6F1A13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79513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521DC-6667-44F3-B87E-8402C475B314}" type="datetimeFigureOut">
              <a:rPr lang="cs-CZ" smtClean="0"/>
              <a:t>1. 12. 2020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0F0AF-69D0-4B11-B1B3-185B1A6F1A1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45266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521DC-6667-44F3-B87E-8402C475B314}" type="datetimeFigureOut">
              <a:rPr lang="cs-CZ" smtClean="0"/>
              <a:t>1. 12. 2020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0F0AF-69D0-4B11-B1B3-185B1A6F1A1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08519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521DC-6667-44F3-B87E-8402C475B314}" type="datetimeFigureOut">
              <a:rPr lang="cs-CZ" smtClean="0"/>
              <a:t>1. 12. 2020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0F0AF-69D0-4B11-B1B3-185B1A6F1A1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02149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521DC-6667-44F3-B87E-8402C475B314}" type="datetimeFigureOut">
              <a:rPr lang="cs-CZ" smtClean="0"/>
              <a:t>1. 12. 2020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0F0AF-69D0-4B11-B1B3-185B1A6F1A1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71234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521DC-6667-44F3-B87E-8402C475B314}" type="datetimeFigureOut">
              <a:rPr lang="cs-CZ" smtClean="0"/>
              <a:t>1. 12. 2020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0F0AF-69D0-4B11-B1B3-185B1A6F1A1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0391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521DC-6667-44F3-B87E-8402C475B314}" type="datetimeFigureOut">
              <a:rPr lang="cs-CZ" smtClean="0"/>
              <a:t>1. 12. 2020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0F0AF-69D0-4B11-B1B3-185B1A6F1A1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9023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521DC-6667-44F3-B87E-8402C475B314}" type="datetimeFigureOut">
              <a:rPr lang="cs-CZ" smtClean="0"/>
              <a:t>1. 12. 2020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0F0AF-69D0-4B11-B1B3-185B1A6F1A1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4881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521DC-6667-44F3-B87E-8402C475B314}" type="datetimeFigureOut">
              <a:rPr lang="cs-CZ" smtClean="0"/>
              <a:t>1. 12. 2020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0F0AF-69D0-4B11-B1B3-185B1A6F1A1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8116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521DC-6667-44F3-B87E-8402C475B314}" type="datetimeFigureOut">
              <a:rPr lang="cs-CZ" smtClean="0"/>
              <a:t>1. 12. 2020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0F0AF-69D0-4B11-B1B3-185B1A6F1A1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0267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521DC-6667-44F3-B87E-8402C475B314}" type="datetimeFigureOut">
              <a:rPr lang="cs-CZ" smtClean="0"/>
              <a:t>1. 12. 2020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0F0AF-69D0-4B11-B1B3-185B1A6F1A1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8979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521DC-6667-44F3-B87E-8402C475B314}" type="datetimeFigureOut">
              <a:rPr lang="cs-CZ" smtClean="0"/>
              <a:t>1. 12. 2020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0F0AF-69D0-4B11-B1B3-185B1A6F1A1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319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521DC-6667-44F3-B87E-8402C475B314}" type="datetimeFigureOut">
              <a:rPr lang="cs-CZ" smtClean="0"/>
              <a:t>1. 12. 2020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0F0AF-69D0-4B11-B1B3-185B1A6F1A1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7052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521DC-6667-44F3-B87E-8402C475B314}" type="datetimeFigureOut">
              <a:rPr lang="cs-CZ" smtClean="0"/>
              <a:t>1. 12. 2020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0F0AF-69D0-4B11-B1B3-185B1A6F1A1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1491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599521DC-6667-44F3-B87E-8402C475B314}" type="datetimeFigureOut">
              <a:rPr lang="cs-CZ" smtClean="0"/>
              <a:t>1. 12. 2020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B870F0AF-69D0-4B11-B1B3-185B1A6F1A1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90321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ho.int/news-room/fact-sheets/detail/female-genital-mutilation" TargetMode="External"/><Relationship Id="rId2" Type="http://schemas.openxmlformats.org/officeDocument/2006/relationships/hyperlink" Target="http://www.who.int/mediacentre/factsheets/fs241/en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britannica.com/story/the-controversy-over-female-genital-cutting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7">
            <a:extLst>
              <a:ext uri="{FF2B5EF4-FFF2-40B4-BE49-F238E27FC236}">
                <a16:creationId xmlns:a16="http://schemas.microsoft.com/office/drawing/2014/main" id="{F7471772-E57F-4CD9-9241-D264A2F782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7E34305-CF2E-4CDC-BC60-5A9FBCDEEF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77625" y="963507"/>
            <a:ext cx="6849344" cy="4995027"/>
          </a:xfrm>
        </p:spPr>
        <p:txBody>
          <a:bodyPr anchor="ctr">
            <a:normAutofit/>
          </a:bodyPr>
          <a:lstStyle/>
          <a:p>
            <a:pPr algn="l"/>
            <a:r>
              <a:rPr lang="cs-CZ" sz="5200"/>
              <a:t>ŽENSKÁ OBŘÍZKA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82A3C42-1D08-4B1E-99F7-FDCE97989A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5031" y="957287"/>
            <a:ext cx="2760795" cy="4995027"/>
          </a:xfrm>
        </p:spPr>
        <p:txBody>
          <a:bodyPr anchor="ctr">
            <a:normAutofit/>
          </a:bodyPr>
          <a:lstStyle/>
          <a:p>
            <a:pPr algn="r"/>
            <a:r>
              <a:rPr lang="cs-CZ"/>
              <a:t>Klára Soldátová, Kateřina Stiborová</a:t>
            </a:r>
          </a:p>
        </p:txBody>
      </p:sp>
      <p:cxnSp>
        <p:nvCxnSpPr>
          <p:cNvPr id="18" name="Straight Connector 9">
            <a:extLst>
              <a:ext uri="{FF2B5EF4-FFF2-40B4-BE49-F238E27FC236}">
                <a16:creationId xmlns:a16="http://schemas.microsoft.com/office/drawing/2014/main" id="{31CC7E9E-3FF6-4189-9B36-995A779F3C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5891" y="2057399"/>
            <a:ext cx="0" cy="27432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79654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AAD9D8-BD13-4783-8D06-F56BF7D6B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/>
              <a:t>Ženská obřízka a náboženství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1C6BF71-FFCC-454B-A82D-7725ADD28B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Ženská obřízka je především iniciací</a:t>
            </a:r>
          </a:p>
          <a:p>
            <a:r>
              <a:rPr lang="cs-CZ" dirty="0"/>
              <a:t>Starší než náboženství </a:t>
            </a:r>
          </a:p>
          <a:p>
            <a:r>
              <a:rPr lang="cs-CZ" dirty="0"/>
              <a:t>praktikována v určité míře u všech třech monoteistických </a:t>
            </a:r>
          </a:p>
          <a:p>
            <a:pPr marL="36900" indent="0">
              <a:buNone/>
            </a:pPr>
            <a:r>
              <a:rPr lang="cs-CZ" dirty="0"/>
              <a:t>     náboženství</a:t>
            </a:r>
          </a:p>
          <a:p>
            <a:r>
              <a:rPr lang="cs-CZ" dirty="0"/>
              <a:t>V některých zemí pokládána za náboženskou povinnost</a:t>
            </a:r>
          </a:p>
          <a:p>
            <a:r>
              <a:rPr lang="cs-CZ" dirty="0"/>
              <a:t>V rámci islámu je nejednotně chápána</a:t>
            </a:r>
          </a:p>
          <a:p>
            <a:r>
              <a:rPr lang="cs-CZ" dirty="0"/>
              <a:t>Kritizována je i náboženskými činiteli </a:t>
            </a:r>
          </a:p>
          <a:p>
            <a:endParaRPr lang="cs-CZ" dirty="0"/>
          </a:p>
          <a:p>
            <a:endParaRPr lang="cs-CZ" dirty="0"/>
          </a:p>
          <a:p>
            <a:pPr marL="36900" indent="0">
              <a:buNone/>
            </a:pPr>
            <a:endParaRPr lang="cs-CZ" dirty="0"/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775B003-D9A0-4229-B29A-9128342263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3325" y="1"/>
            <a:ext cx="4638675" cy="68580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40075677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E33152-682B-42CA-986E-674AD87A0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B1B2ED4-F0F7-4BCB-B9D7-A5FB66E9D0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350" y="1323975"/>
            <a:ext cx="10763855" cy="5210175"/>
          </a:xfrm>
        </p:spPr>
        <p:txBody>
          <a:bodyPr>
            <a:normAutofit fontScale="92500" lnSpcReduction="20000"/>
          </a:bodyPr>
          <a:lstStyle/>
          <a:p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UNICEF. </a:t>
            </a:r>
            <a:r>
              <a:rPr lang="cs-CZ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Female</a:t>
            </a: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Genital</a:t>
            </a: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Mutilation</a:t>
            </a: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cs-CZ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Cutting</a:t>
            </a: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[online]. [cit. 2020-11-20]. Dostupné z: http://www.unicef.org/cbsc/files/UNICEF_FGM_report_July_2013_Hi_res.pdf </a:t>
            </a:r>
          </a:p>
          <a:p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WHO. </a:t>
            </a:r>
            <a:r>
              <a:rPr lang="cs-CZ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Female</a:t>
            </a: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Genital</a:t>
            </a: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Mutilation</a:t>
            </a: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[online]. [cit. 2015-08-14]. Dostupné z: </a:t>
            </a: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http://www.who.int/mediacentre/factsheets/fs241/en/</a:t>
            </a:r>
            <a:endParaRPr lang="cs-CZ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1800" dirty="0">
                <a:effectLst/>
                <a:cs typeface="Times New Roman" panose="02020603050405020304" pitchFamily="18" charset="0"/>
              </a:rPr>
              <a:t>SKUPNIK, Jaroslav. Kultury sexuality: Západ a ženská obřízka. Brno: Masarykova univerzita v Brně, 2007.</a:t>
            </a:r>
            <a:r>
              <a:rPr lang="cs-CZ" sz="1600" b="0" i="0" dirty="0">
                <a:solidFill>
                  <a:srgbClr val="000000"/>
                </a:solidFill>
                <a:effectLst/>
              </a:rPr>
              <a:t> </a:t>
            </a:r>
            <a:r>
              <a:rPr lang="cs-CZ" sz="1800" dirty="0">
                <a:effectLst/>
                <a:cs typeface="Times New Roman" panose="02020603050405020304" pitchFamily="18" charset="0"/>
              </a:rPr>
              <a:t>978-80-210-4494-4.</a:t>
            </a:r>
          </a:p>
          <a:p>
            <a:r>
              <a:rPr lang="cs-CZ" sz="1800" dirty="0">
                <a:effectLst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cs typeface="Times New Roman" panose="02020603050405020304" pitchFamily="18" charset="0"/>
              </a:rPr>
              <a:t>Female genital mutilation. WHO </a:t>
            </a:r>
            <a:r>
              <a:rPr lang="en-US" sz="1800" i="1" dirty="0">
                <a:effectLst/>
                <a:cs typeface="Times New Roman" panose="02020603050405020304" pitchFamily="18" charset="0"/>
              </a:rPr>
              <a:t>| World Health Organization </a:t>
            </a:r>
            <a:r>
              <a:rPr lang="en-US" sz="1800" dirty="0">
                <a:effectLst/>
                <a:cs typeface="Times New Roman" panose="02020603050405020304" pitchFamily="18" charset="0"/>
              </a:rPr>
              <a:t>[online]. Copyright © [cit. 29.11.2020]. </a:t>
            </a:r>
            <a:r>
              <a:rPr lang="en-US" sz="1800" dirty="0" err="1">
                <a:effectLst/>
                <a:cs typeface="Times New Roman" panose="02020603050405020304" pitchFamily="18" charset="0"/>
              </a:rPr>
              <a:t>Dostupné</a:t>
            </a:r>
            <a:r>
              <a:rPr lang="en-US" sz="1800" dirty="0">
                <a:effectLst/>
                <a:cs typeface="Times New Roman" panose="02020603050405020304" pitchFamily="18" charset="0"/>
              </a:rPr>
              <a:t> z: </a:t>
            </a:r>
            <a:r>
              <a:rPr lang="en-US" sz="1800" dirty="0">
                <a:effectLst/>
                <a:cs typeface="Times New Roman" panose="02020603050405020304" pitchFamily="18" charset="0"/>
                <a:hlinkClick r:id="rId3"/>
              </a:rPr>
              <a:t>https://www.who.int/news-room/fact-sheets/detail/female-genital-mutilation</a:t>
            </a:r>
            <a:endParaRPr lang="cs-CZ" sz="1800" dirty="0">
              <a:effectLst/>
              <a:cs typeface="Times New Roman" panose="02020603050405020304" pitchFamily="18" charset="0"/>
            </a:endParaRPr>
          </a:p>
          <a:p>
            <a:r>
              <a:rPr lang="cs-CZ" sz="1800" dirty="0">
                <a:effectLst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cs typeface="Times New Roman" panose="02020603050405020304" pitchFamily="18" charset="0"/>
              </a:rPr>
              <a:t>The</a:t>
            </a:r>
            <a:r>
              <a:rPr lang="cs-CZ" sz="1800" dirty="0">
                <a:effectLst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cs typeface="Times New Roman" panose="02020603050405020304" pitchFamily="18" charset="0"/>
              </a:rPr>
              <a:t>Controversy</a:t>
            </a:r>
            <a:r>
              <a:rPr lang="cs-CZ" sz="1800" dirty="0">
                <a:effectLst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cs typeface="Times New Roman" panose="02020603050405020304" pitchFamily="18" charset="0"/>
              </a:rPr>
              <a:t>over</a:t>
            </a:r>
            <a:r>
              <a:rPr lang="cs-CZ" sz="1800" dirty="0">
                <a:effectLst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cs typeface="Times New Roman" panose="02020603050405020304" pitchFamily="18" charset="0"/>
              </a:rPr>
              <a:t>Female</a:t>
            </a:r>
            <a:r>
              <a:rPr lang="cs-CZ" sz="1800" dirty="0">
                <a:effectLst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cs typeface="Times New Roman" panose="02020603050405020304" pitchFamily="18" charset="0"/>
              </a:rPr>
              <a:t>Genital</a:t>
            </a:r>
            <a:r>
              <a:rPr lang="cs-CZ" sz="1800" dirty="0">
                <a:effectLst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cs typeface="Times New Roman" panose="02020603050405020304" pitchFamily="18" charset="0"/>
              </a:rPr>
              <a:t>Cutting</a:t>
            </a:r>
            <a:r>
              <a:rPr lang="cs-CZ" sz="1800" dirty="0">
                <a:effectLst/>
                <a:cs typeface="Times New Roman" panose="02020603050405020304" pitchFamily="18" charset="0"/>
              </a:rPr>
              <a:t> | </a:t>
            </a:r>
            <a:r>
              <a:rPr lang="cs-CZ" sz="1800" i="1" dirty="0" err="1">
                <a:effectLst/>
                <a:cs typeface="Times New Roman" panose="02020603050405020304" pitchFamily="18" charset="0"/>
              </a:rPr>
              <a:t>Britannica</a:t>
            </a:r>
            <a:r>
              <a:rPr lang="cs-CZ" sz="1800" i="1" dirty="0">
                <a:effectLst/>
                <a:cs typeface="Times New Roman" panose="02020603050405020304" pitchFamily="18" charset="0"/>
              </a:rPr>
              <a:t>. </a:t>
            </a:r>
            <a:r>
              <a:rPr lang="cs-CZ" sz="1800" i="1" dirty="0" err="1">
                <a:effectLst/>
                <a:cs typeface="Times New Roman" panose="02020603050405020304" pitchFamily="18" charset="0"/>
              </a:rPr>
              <a:t>Encyclopedia</a:t>
            </a:r>
            <a:r>
              <a:rPr lang="cs-CZ" sz="1800" i="1" dirty="0">
                <a:effectLst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effectLst/>
                <a:cs typeface="Times New Roman" panose="02020603050405020304" pitchFamily="18" charset="0"/>
              </a:rPr>
              <a:t>Britannica</a:t>
            </a:r>
            <a:r>
              <a:rPr lang="cs-CZ" sz="1800" i="1" dirty="0">
                <a:effectLst/>
                <a:cs typeface="Times New Roman" panose="02020603050405020304" pitchFamily="18" charset="0"/>
              </a:rPr>
              <a:t> </a:t>
            </a:r>
            <a:r>
              <a:rPr lang="cs-CZ" sz="1800" dirty="0">
                <a:effectLst/>
                <a:cs typeface="Times New Roman" panose="02020603050405020304" pitchFamily="18" charset="0"/>
              </a:rPr>
              <a:t>| </a:t>
            </a:r>
            <a:r>
              <a:rPr lang="cs-CZ" sz="1800" dirty="0" err="1">
                <a:effectLst/>
                <a:cs typeface="Times New Roman" panose="02020603050405020304" pitchFamily="18" charset="0"/>
              </a:rPr>
              <a:t>Britannica</a:t>
            </a:r>
            <a:r>
              <a:rPr lang="cs-CZ" sz="1800" dirty="0">
                <a:effectLst/>
                <a:cs typeface="Times New Roman" panose="02020603050405020304" pitchFamily="18" charset="0"/>
              </a:rPr>
              <a:t> [online]. Copyright ©2020 </a:t>
            </a:r>
            <a:r>
              <a:rPr lang="cs-CZ" sz="1800" dirty="0" err="1">
                <a:effectLst/>
                <a:cs typeface="Times New Roman" panose="02020603050405020304" pitchFamily="18" charset="0"/>
              </a:rPr>
              <a:t>Encyclop</a:t>
            </a:r>
            <a:r>
              <a:rPr lang="cs-CZ" sz="1800" dirty="0">
                <a:effectLst/>
                <a:cs typeface="Times New Roman" panose="02020603050405020304" pitchFamily="18" charset="0"/>
              </a:rPr>
              <a:t> [cit. 29.11.2020]. Dostupné z: </a:t>
            </a:r>
            <a:r>
              <a:rPr lang="cs-CZ" sz="1800" dirty="0">
                <a:effectLst/>
                <a:cs typeface="Times New Roman" panose="02020603050405020304" pitchFamily="18" charset="0"/>
                <a:hlinkClick r:id="rId4"/>
              </a:rPr>
              <a:t>https://www.britannica.com/story/the-controversy-over-female-genital-cutting</a:t>
            </a:r>
            <a:endParaRPr lang="cs-CZ" sz="1800" dirty="0">
              <a:effectLst/>
              <a:cs typeface="Times New Roman" panose="02020603050405020304" pitchFamily="18" charset="0"/>
            </a:endParaRPr>
          </a:p>
          <a:p>
            <a:r>
              <a:rPr lang="cs-CZ" sz="1800" dirty="0">
                <a:effectLst/>
                <a:cs typeface="Times New Roman" panose="02020603050405020304" pitchFamily="18" charset="0"/>
              </a:rPr>
              <a:t> </a:t>
            </a:r>
            <a:r>
              <a:rPr lang="cs-CZ" dirty="0">
                <a:effectLst/>
              </a:rPr>
              <a:t>BARFIELD, Thomas. </a:t>
            </a:r>
            <a:r>
              <a:rPr lang="cs-CZ" i="1" dirty="0" err="1">
                <a:effectLst/>
              </a:rPr>
              <a:t>The</a:t>
            </a:r>
            <a:r>
              <a:rPr lang="cs-CZ" i="1" dirty="0">
                <a:effectLst/>
              </a:rPr>
              <a:t> </a:t>
            </a:r>
            <a:r>
              <a:rPr lang="cs-CZ" i="1" dirty="0" err="1">
                <a:effectLst/>
              </a:rPr>
              <a:t>Dictionary</a:t>
            </a:r>
            <a:r>
              <a:rPr lang="cs-CZ" i="1" dirty="0">
                <a:effectLst/>
              </a:rPr>
              <a:t> </a:t>
            </a:r>
            <a:r>
              <a:rPr lang="cs-CZ" i="1" dirty="0" err="1">
                <a:effectLst/>
              </a:rPr>
              <a:t>of</a:t>
            </a:r>
            <a:r>
              <a:rPr lang="cs-CZ" i="1" dirty="0">
                <a:effectLst/>
              </a:rPr>
              <a:t> </a:t>
            </a:r>
            <a:r>
              <a:rPr lang="cs-CZ" i="1" dirty="0" err="1">
                <a:effectLst/>
              </a:rPr>
              <a:t>Anthropology</a:t>
            </a:r>
            <a:r>
              <a:rPr lang="cs-CZ" dirty="0">
                <a:effectLst/>
              </a:rPr>
              <a:t>. New York: </a:t>
            </a:r>
            <a:r>
              <a:rPr lang="cs-CZ" dirty="0" err="1">
                <a:effectLst/>
              </a:rPr>
              <a:t>Blackwell</a:t>
            </a:r>
            <a:r>
              <a:rPr lang="cs-CZ" dirty="0">
                <a:effectLst/>
              </a:rPr>
              <a:t> </a:t>
            </a:r>
            <a:r>
              <a:rPr lang="cs-CZ" dirty="0" err="1">
                <a:effectLst/>
              </a:rPr>
              <a:t>Publishing</a:t>
            </a:r>
            <a:r>
              <a:rPr lang="cs-CZ" dirty="0">
                <a:effectLst/>
              </a:rPr>
              <a:t>, 1998. ISBN 978-1577180579.</a:t>
            </a:r>
          </a:p>
          <a:p>
            <a:r>
              <a:rPr lang="cs-CZ" dirty="0" err="1">
                <a:effectLst/>
              </a:rPr>
              <a:t>Parker</a:t>
            </a:r>
            <a:r>
              <a:rPr lang="cs-CZ" dirty="0">
                <a:effectLst/>
              </a:rPr>
              <a:t>, Melissa, 1999, „</a:t>
            </a:r>
            <a:r>
              <a:rPr lang="cs-CZ" i="1" dirty="0" err="1">
                <a:effectLst/>
              </a:rPr>
              <a:t>Female</a:t>
            </a:r>
            <a:r>
              <a:rPr lang="cs-CZ" i="1" dirty="0">
                <a:effectLst/>
              </a:rPr>
              <a:t> </a:t>
            </a:r>
            <a:r>
              <a:rPr lang="cs-CZ" i="1" dirty="0" err="1">
                <a:effectLst/>
              </a:rPr>
              <a:t>Circumcision</a:t>
            </a:r>
            <a:r>
              <a:rPr lang="cs-CZ" i="1" dirty="0">
                <a:effectLst/>
              </a:rPr>
              <a:t> and </a:t>
            </a:r>
            <a:r>
              <a:rPr lang="cs-CZ" i="1" dirty="0" err="1">
                <a:effectLst/>
              </a:rPr>
              <a:t>Cultures</a:t>
            </a:r>
            <a:r>
              <a:rPr lang="cs-CZ" i="1" dirty="0">
                <a:effectLst/>
              </a:rPr>
              <a:t> </a:t>
            </a:r>
            <a:r>
              <a:rPr lang="cs-CZ" i="1" dirty="0" err="1">
                <a:effectLst/>
              </a:rPr>
              <a:t>of</a:t>
            </a:r>
            <a:r>
              <a:rPr lang="cs-CZ" i="1" dirty="0">
                <a:effectLst/>
              </a:rPr>
              <a:t> Sexuality</a:t>
            </a:r>
            <a:r>
              <a:rPr lang="cs-CZ" dirty="0">
                <a:effectLst/>
              </a:rPr>
              <a:t>.“ In: </a:t>
            </a:r>
            <a:r>
              <a:rPr lang="cs-CZ" dirty="0" err="1">
                <a:effectLst/>
              </a:rPr>
              <a:t>Skelton</a:t>
            </a:r>
            <a:r>
              <a:rPr lang="cs-CZ" dirty="0">
                <a:effectLst/>
              </a:rPr>
              <a:t>, </a:t>
            </a:r>
            <a:r>
              <a:rPr lang="cs-CZ" dirty="0" err="1">
                <a:effectLst/>
              </a:rPr>
              <a:t>Tracey</a:t>
            </a:r>
            <a:r>
              <a:rPr lang="cs-CZ" dirty="0">
                <a:effectLst/>
              </a:rPr>
              <a:t> a Allen, Tim, (</a:t>
            </a:r>
            <a:r>
              <a:rPr lang="cs-CZ" dirty="0" err="1">
                <a:effectLst/>
              </a:rPr>
              <a:t>eds</a:t>
            </a:r>
            <a:r>
              <a:rPr lang="cs-CZ" dirty="0">
                <a:effectLst/>
              </a:rPr>
              <a:t>.), 1999, </a:t>
            </a:r>
            <a:r>
              <a:rPr lang="cs-CZ" dirty="0" err="1">
                <a:effectLst/>
              </a:rPr>
              <a:t>Culture</a:t>
            </a:r>
            <a:r>
              <a:rPr lang="cs-CZ" dirty="0">
                <a:effectLst/>
              </a:rPr>
              <a:t> and </a:t>
            </a:r>
            <a:r>
              <a:rPr lang="cs-CZ" dirty="0" err="1">
                <a:effectLst/>
              </a:rPr>
              <a:t>Global</a:t>
            </a:r>
            <a:r>
              <a:rPr lang="cs-CZ" dirty="0">
                <a:effectLst/>
              </a:rPr>
              <a:t> </a:t>
            </a:r>
            <a:r>
              <a:rPr lang="cs-CZ" dirty="0" err="1">
                <a:effectLst/>
              </a:rPr>
              <a:t>Change</a:t>
            </a:r>
            <a:r>
              <a:rPr lang="cs-CZ" dirty="0">
                <a:effectLst/>
              </a:rPr>
              <a:t>. London: </a:t>
            </a:r>
            <a:r>
              <a:rPr lang="cs-CZ" dirty="0" err="1">
                <a:effectLst/>
              </a:rPr>
              <a:t>Routledge</a:t>
            </a:r>
            <a:r>
              <a:rPr lang="cs-CZ" dirty="0">
                <a:effectLst/>
              </a:rPr>
              <a:t>, 201–211.</a:t>
            </a:r>
          </a:p>
          <a:p>
            <a:r>
              <a:rPr lang="cs-CZ" sz="1800" dirty="0">
                <a:effectLst/>
                <a:cs typeface="Times New Roman" panose="02020603050405020304" pitchFamily="18" charset="0"/>
              </a:rPr>
              <a:t> K dohadům nad ženskou obřízkou - </a:t>
            </a:r>
            <a:r>
              <a:rPr lang="cs-CZ" sz="1800" dirty="0" err="1">
                <a:effectLst/>
                <a:cs typeface="Times New Roman" panose="02020603050405020304" pitchFamily="18" charset="0"/>
              </a:rPr>
              <a:t>HateFree</a:t>
            </a:r>
            <a:r>
              <a:rPr lang="cs-CZ" sz="1800" dirty="0">
                <a:effectLst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cs typeface="Times New Roman" panose="02020603050405020304" pitchFamily="18" charset="0"/>
              </a:rPr>
              <a:t>Culture</a:t>
            </a:r>
            <a:r>
              <a:rPr lang="cs-CZ" sz="1800" i="1" dirty="0">
                <a:effectLst/>
                <a:cs typeface="Times New Roman" panose="02020603050405020304" pitchFamily="18" charset="0"/>
              </a:rPr>
              <a:t>. HATE FREE CULTURE </a:t>
            </a:r>
            <a:r>
              <a:rPr lang="cs-CZ" sz="1800" dirty="0">
                <a:effectLst/>
                <a:cs typeface="Times New Roman" panose="02020603050405020304" pitchFamily="18" charset="0"/>
              </a:rPr>
              <a:t>[online]. Copyright © 2014 Agentura pro sociální začleňování [cit. 29.11.2020]. Dostupné z: http://www.hatefree.cz/</a:t>
            </a:r>
            <a:r>
              <a:rPr lang="cs-CZ" sz="1800" dirty="0" err="1">
                <a:effectLst/>
                <a:cs typeface="Times New Roman" panose="02020603050405020304" pitchFamily="18" charset="0"/>
              </a:rPr>
              <a:t>blo</a:t>
            </a:r>
            <a:r>
              <a:rPr lang="cs-CZ" sz="1800" dirty="0">
                <a:effectLst/>
                <a:cs typeface="Times New Roman" panose="02020603050405020304" pitchFamily="18" charset="0"/>
              </a:rPr>
              <a:t>/</a:t>
            </a:r>
            <a:r>
              <a:rPr lang="cs-CZ" sz="1800" dirty="0" err="1">
                <a:effectLst/>
                <a:cs typeface="Times New Roman" panose="02020603050405020304" pitchFamily="18" charset="0"/>
              </a:rPr>
              <a:t>clanky</a:t>
            </a:r>
            <a:r>
              <a:rPr lang="cs-CZ" sz="1800" dirty="0">
                <a:effectLst/>
                <a:cs typeface="Times New Roman" panose="02020603050405020304" pitchFamily="18" charset="0"/>
              </a:rPr>
              <a:t>/1482-dohady-zenska-obrizka.</a:t>
            </a:r>
          </a:p>
        </p:txBody>
      </p:sp>
    </p:spTree>
    <p:extLst>
      <p:ext uri="{BB962C8B-B14F-4D97-AF65-F5344CB8AC3E}">
        <p14:creationId xmlns:p14="http://schemas.microsoft.com/office/powerpoint/2010/main" val="41083834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FFEA86-3B3B-4B52-8D73-46103B26E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DĚKUJEME ZA POZORNOST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C5A7CD9-B7BB-42C3-930C-DFCE908916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8817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Brutální faraonská obřízka dál mrzačí somálské ženy, ústavě navzdory -  iDNES.cz">
            <a:extLst>
              <a:ext uri="{FF2B5EF4-FFF2-40B4-BE49-F238E27FC236}">
                <a16:creationId xmlns:a16="http://schemas.microsoft.com/office/drawing/2014/main" id="{569644AE-DF1D-4060-A726-D86DE9F734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52" r="30382"/>
          <a:stretch/>
        </p:blipFill>
        <p:spPr bwMode="auto">
          <a:xfrm>
            <a:off x="-8622" y="10"/>
            <a:ext cx="6096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72">
            <a:extLst>
              <a:ext uri="{FF2B5EF4-FFF2-40B4-BE49-F238E27FC236}">
                <a16:creationId xmlns:a16="http://schemas.microsoft.com/office/drawing/2014/main" id="{B536FA4E-0152-4E27-91DA-0FC22D184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6257026" y="1"/>
            <a:ext cx="5934973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4FD7C78C-0250-4DD0-A5DF-F0EC637E9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0493" y="609600"/>
            <a:ext cx="4538124" cy="970450"/>
          </a:xfrm>
        </p:spPr>
        <p:txBody>
          <a:bodyPr anchor="b">
            <a:normAutofit/>
          </a:bodyPr>
          <a:lstStyle/>
          <a:p>
            <a:pPr algn="l"/>
            <a:r>
              <a:rPr lang="cs-CZ" sz="3200" b="1" dirty="0"/>
              <a:t>Ženská obřízka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378FAEC-1327-419B-A985-FFFFED5C4E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4800" y="1727200"/>
            <a:ext cx="5049520" cy="4754881"/>
          </a:xfrm>
        </p:spPr>
        <p:txBody>
          <a:bodyPr anchor="t">
            <a:noAutofit/>
          </a:bodyPr>
          <a:lstStyle/>
          <a:p>
            <a:r>
              <a:rPr lang="cs-CZ" dirty="0"/>
              <a:t>Též genitální operace nebo mutilace (mrzačení) ženských pohlavních orgánů </a:t>
            </a:r>
          </a:p>
          <a:p>
            <a:r>
              <a:rPr lang="cs-CZ" dirty="0"/>
              <a:t>pojem je běžně mylně pokládán za ekvivalent mužské obřízky</a:t>
            </a:r>
          </a:p>
          <a:p>
            <a:r>
              <a:rPr lang="cs-CZ" dirty="0">
                <a:effectLst/>
              </a:rPr>
              <a:t>postupy, které zahrnují částečné nebo úplné odstranění vnějších ženských pohlavních orgánů nebo jejich jiné poškození z jiných než lékařských důvodů</a:t>
            </a:r>
          </a:p>
          <a:p>
            <a:r>
              <a:rPr lang="cs-CZ" dirty="0">
                <a:effectLst/>
              </a:rPr>
              <a:t> obvykle se provádí v nelékařských podmínkách  a bez anestézie</a:t>
            </a:r>
          </a:p>
          <a:p>
            <a:r>
              <a:rPr lang="cs-CZ" dirty="0">
                <a:effectLst/>
              </a:rPr>
              <a:t>Řezání pomocí rozbitých kousků skla, žiletek, nožů, skalpelů nebo nůžek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86748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51FA4E-2C4F-49B1-98FF-302D02AC9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3078749" cy="970450"/>
          </a:xfrm>
        </p:spPr>
        <p:txBody>
          <a:bodyPr anchor="b">
            <a:normAutofit/>
          </a:bodyPr>
          <a:lstStyle/>
          <a:p>
            <a:pPr algn="l"/>
            <a:r>
              <a:rPr lang="cs-CZ" sz="2800" b="1" dirty="0"/>
              <a:t>Typologie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6D37B53-D480-4C8E-9B6B-3DFD1494A0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732449"/>
            <a:ext cx="3078749" cy="4058751"/>
          </a:xfrm>
        </p:spPr>
        <p:txBody>
          <a:bodyPr anchor="t">
            <a:normAutofit/>
          </a:bodyPr>
          <a:lstStyle/>
          <a:p>
            <a:pPr>
              <a:buClr>
                <a:srgbClr val="F3A426"/>
              </a:buClr>
            </a:pPr>
            <a:r>
              <a:rPr lang="cs-CZ" sz="2300" dirty="0"/>
              <a:t>Světová zdravotnická organizace vymezila 4 typy ženské obřízky </a:t>
            </a:r>
          </a:p>
          <a:p>
            <a:pPr>
              <a:buClr>
                <a:srgbClr val="F3A426"/>
              </a:buClr>
            </a:pPr>
            <a:r>
              <a:rPr lang="cs-CZ" sz="2300" dirty="0"/>
              <a:t>První 3 jsou rozděleny podle rozsahu zákroku </a:t>
            </a:r>
          </a:p>
          <a:p>
            <a:pPr>
              <a:buClr>
                <a:srgbClr val="F3A426"/>
              </a:buClr>
            </a:pPr>
            <a:r>
              <a:rPr lang="cs-CZ" sz="2300" dirty="0"/>
              <a:t>4. typ – symbolická forma</a:t>
            </a:r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B536FA4E-0152-4E27-91DA-0FC22D184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4552950" y="1"/>
            <a:ext cx="7639050" cy="685800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C525AD9A-C634-4EC8-890E-CDFC1AE6C5A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228" b="-1"/>
          <a:stretch/>
        </p:blipFill>
        <p:spPr>
          <a:xfrm>
            <a:off x="4654295" y="10"/>
            <a:ext cx="753770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826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Obsah obrázku text, kniha, tkanina&#10;&#10;Popis byl vytvořen automaticky">
            <a:extLst>
              <a:ext uri="{FF2B5EF4-FFF2-40B4-BE49-F238E27FC236}">
                <a16:creationId xmlns:a16="http://schemas.microsoft.com/office/drawing/2014/main" id="{DE4053A5-06E4-4B09-A7AB-7F5550237D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0"/>
          <a:stretch/>
        </p:blipFill>
        <p:spPr bwMode="auto">
          <a:xfrm>
            <a:off x="0" y="0"/>
            <a:ext cx="12192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78" name="Freeform 5">
            <a:extLst>
              <a:ext uri="{FF2B5EF4-FFF2-40B4-BE49-F238E27FC236}">
                <a16:creationId xmlns:a16="http://schemas.microsoft.com/office/drawing/2014/main" id="{37D54B6C-87D0-4C03-8335-3955179D2B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-118536" y="1371603"/>
            <a:ext cx="5624423" cy="4100418"/>
          </a:xfrm>
          <a:custGeom>
            <a:avLst/>
            <a:gdLst>
              <a:gd name="T0" fmla="*/ 1577 w 1601"/>
              <a:gd name="T1" fmla="*/ 0 h 696"/>
              <a:gd name="T2" fmla="*/ 833 w 1601"/>
              <a:gd name="T3" fmla="*/ 0 h 696"/>
              <a:gd name="T4" fmla="*/ 768 w 1601"/>
              <a:gd name="T5" fmla="*/ 0 h 696"/>
              <a:gd name="T6" fmla="*/ 24 w 1601"/>
              <a:gd name="T7" fmla="*/ 0 h 696"/>
              <a:gd name="T8" fmla="*/ 0 w 1601"/>
              <a:gd name="T9" fmla="*/ 27 h 696"/>
              <a:gd name="T10" fmla="*/ 0 w 1601"/>
              <a:gd name="T11" fmla="*/ 669 h 696"/>
              <a:gd name="T12" fmla="*/ 24 w 1601"/>
              <a:gd name="T13" fmla="*/ 696 h 696"/>
              <a:gd name="T14" fmla="*/ 768 w 1601"/>
              <a:gd name="T15" fmla="*/ 696 h 696"/>
              <a:gd name="T16" fmla="*/ 833 w 1601"/>
              <a:gd name="T17" fmla="*/ 696 h 696"/>
              <a:gd name="T18" fmla="*/ 1577 w 1601"/>
              <a:gd name="T19" fmla="*/ 696 h 696"/>
              <a:gd name="T20" fmla="*/ 1601 w 1601"/>
              <a:gd name="T21" fmla="*/ 669 h 696"/>
              <a:gd name="T22" fmla="*/ 1601 w 1601"/>
              <a:gd name="T23" fmla="*/ 27 h 696"/>
              <a:gd name="T24" fmla="*/ 1577 w 1601"/>
              <a:gd name="T25" fmla="*/ 0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01" h="696">
                <a:moveTo>
                  <a:pt x="1577" y="0"/>
                </a:moveTo>
                <a:cubicBezTo>
                  <a:pt x="833" y="0"/>
                  <a:pt x="833" y="0"/>
                  <a:pt x="833" y="0"/>
                </a:cubicBezTo>
                <a:cubicBezTo>
                  <a:pt x="768" y="0"/>
                  <a:pt x="768" y="0"/>
                  <a:pt x="768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2"/>
                  <a:pt x="0" y="27"/>
                </a:cubicBezTo>
                <a:cubicBezTo>
                  <a:pt x="0" y="669"/>
                  <a:pt x="0" y="669"/>
                  <a:pt x="0" y="669"/>
                </a:cubicBezTo>
                <a:cubicBezTo>
                  <a:pt x="0" y="684"/>
                  <a:pt x="11" y="696"/>
                  <a:pt x="24" y="696"/>
                </a:cubicBezTo>
                <a:cubicBezTo>
                  <a:pt x="768" y="696"/>
                  <a:pt x="768" y="696"/>
                  <a:pt x="768" y="696"/>
                </a:cubicBezTo>
                <a:cubicBezTo>
                  <a:pt x="833" y="696"/>
                  <a:pt x="833" y="696"/>
                  <a:pt x="833" y="696"/>
                </a:cubicBezTo>
                <a:cubicBezTo>
                  <a:pt x="1577" y="696"/>
                  <a:pt x="1577" y="696"/>
                  <a:pt x="1577" y="696"/>
                </a:cubicBezTo>
                <a:cubicBezTo>
                  <a:pt x="1590" y="696"/>
                  <a:pt x="1601" y="684"/>
                  <a:pt x="1601" y="669"/>
                </a:cubicBezTo>
                <a:cubicBezTo>
                  <a:pt x="1601" y="27"/>
                  <a:pt x="1601" y="27"/>
                  <a:pt x="1601" y="27"/>
                </a:cubicBezTo>
                <a:cubicBezTo>
                  <a:pt x="1601" y="12"/>
                  <a:pt x="1590" y="0"/>
                  <a:pt x="1577" y="0"/>
                </a:cubicBezTo>
                <a:close/>
              </a:path>
            </a:pathLst>
          </a:cu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F438FAB-5712-457B-9666-050965EB7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915" y="808594"/>
            <a:ext cx="3596420" cy="558609"/>
          </a:xfrm>
        </p:spPr>
        <p:txBody>
          <a:bodyPr anchor="b">
            <a:normAutofit/>
          </a:bodyPr>
          <a:lstStyle/>
          <a:p>
            <a:pPr algn="l"/>
            <a:r>
              <a:rPr lang="cs-CZ" sz="2400" b="1" dirty="0"/>
              <a:t>Původ ženské obřízky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6CBF67C-4259-49A2-B459-73973F2E8A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4" y="1438275"/>
            <a:ext cx="3753455" cy="4209152"/>
          </a:xfrm>
        </p:spPr>
        <p:txBody>
          <a:bodyPr anchor="t"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cs-CZ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praktikována v různých kulturách – mezi muslimy, křesťany, animisty a dokonce i Židy</a:t>
            </a:r>
          </a:p>
          <a:p>
            <a:pPr>
              <a:lnSpc>
                <a:spcPct val="90000"/>
              </a:lnSpc>
            </a:pPr>
            <a:r>
              <a:rPr lang="cs-CZ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Údaje o ženské obřízce pocházejí již od Hérodota z </a:t>
            </a:r>
            <a:r>
              <a:rPr lang="cs-CZ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Halikarnássu</a:t>
            </a:r>
            <a:r>
              <a:rPr lang="cs-CZ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zvyk obřezávat ženy měli Egypťané, Féničané, Etiopané a Chetité v době 500 př. n. l</a:t>
            </a:r>
          </a:p>
          <a:p>
            <a:pPr>
              <a:lnSpc>
                <a:spcPct val="90000"/>
              </a:lnSpc>
            </a:pPr>
            <a:r>
              <a:rPr lang="cs-CZ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Zmínka pochází z řeckého papyru datovaného do roku 163 př. n. l. - egyptské dívky se obřezávaly ve věku, kdy přijímaly svatební věna</a:t>
            </a:r>
          </a:p>
          <a:p>
            <a:pPr>
              <a:lnSpc>
                <a:spcPct val="90000"/>
              </a:lnSpc>
            </a:pPr>
            <a:r>
              <a:rPr lang="cs-CZ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Vznik vysvětlován i pomocí mýtů a pověr</a:t>
            </a:r>
          </a:p>
          <a:p>
            <a:pPr marL="36900" indent="0">
              <a:lnSpc>
                <a:spcPct val="90000"/>
              </a:lnSpc>
              <a:buNone/>
            </a:pPr>
            <a:endParaRPr lang="cs-CZ" sz="1500" dirty="0"/>
          </a:p>
        </p:txBody>
      </p:sp>
    </p:spTree>
    <p:extLst>
      <p:ext uri="{BB962C8B-B14F-4D97-AF65-F5344CB8AC3E}">
        <p14:creationId xmlns:p14="http://schemas.microsoft.com/office/powerpoint/2010/main" val="724527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3A3CE4-7549-4E2A-8F63-DB3A3229B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6" y="558800"/>
            <a:ext cx="3078749" cy="574210"/>
          </a:xfrm>
        </p:spPr>
        <p:txBody>
          <a:bodyPr anchor="b">
            <a:normAutofit/>
          </a:bodyPr>
          <a:lstStyle/>
          <a:p>
            <a:pPr algn="l"/>
            <a:r>
              <a:rPr lang="cs-CZ" sz="2800" b="1" dirty="0"/>
              <a:t>Rizika a následky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C61B548-A651-4149-8E41-65CA56B2C3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360" y="1361441"/>
            <a:ext cx="3952239" cy="5049520"/>
          </a:xfrm>
        </p:spPr>
        <p:txBody>
          <a:bodyPr anchor="t">
            <a:noAutofit/>
          </a:bodyPr>
          <a:lstStyle/>
          <a:p>
            <a:r>
              <a:rPr lang="cs-CZ" dirty="0"/>
              <a:t>Rostou s rozsahem zákroku</a:t>
            </a:r>
          </a:p>
          <a:p>
            <a:r>
              <a:rPr lang="cs-CZ" b="1" dirty="0"/>
              <a:t>Okamžitá</a:t>
            </a:r>
            <a:r>
              <a:rPr lang="cs-CZ" dirty="0"/>
              <a:t>: silná bolest, krvácení, otok, horečka, infekce, problémy s močením, poranění okolní tkáně, šok, smrt</a:t>
            </a:r>
          </a:p>
          <a:p>
            <a:r>
              <a:rPr lang="cs-CZ" dirty="0"/>
              <a:t> </a:t>
            </a:r>
            <a:r>
              <a:rPr lang="cs-CZ" b="1" dirty="0"/>
              <a:t>Dlouhodobá</a:t>
            </a:r>
            <a:r>
              <a:rPr lang="cs-CZ" dirty="0"/>
              <a:t>: problémy s močením, cysty, infekce, neplodnost, problémy s menstruací, problémy při pohlavním styku, riziko porodních komplikací, zvýšené riziko úmrtí novorozence, potřeba pozdějších operací, psychologické problémy</a:t>
            </a:r>
          </a:p>
        </p:txBody>
      </p:sp>
      <p:pic>
        <p:nvPicPr>
          <p:cNvPr id="135" name="Picture 134">
            <a:extLst>
              <a:ext uri="{FF2B5EF4-FFF2-40B4-BE49-F238E27FC236}">
                <a16:creationId xmlns:a16="http://schemas.microsoft.com/office/drawing/2014/main" id="{B536FA4E-0152-4E27-91DA-0FC22D184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4552950" y="1"/>
            <a:ext cx="7639050" cy="6858000"/>
          </a:xfrm>
          <a:prstGeom prst="rect">
            <a:avLst/>
          </a:prstGeom>
        </p:spPr>
      </p:pic>
      <p:pic>
        <p:nvPicPr>
          <p:cNvPr id="2050" name="Picture 2" descr="Female Genital Mutilation and Clitoral Reconstructive Surgery - Women in  Balance Institute">
            <a:extLst>
              <a:ext uri="{FF2B5EF4-FFF2-40B4-BE49-F238E27FC236}">
                <a16:creationId xmlns:a16="http://schemas.microsoft.com/office/drawing/2014/main" id="{23938EC7-13DB-43DD-8604-E62037F28C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31" r="11532" b="1"/>
          <a:stretch/>
        </p:blipFill>
        <p:spPr bwMode="auto">
          <a:xfrm>
            <a:off x="4654295" y="10"/>
            <a:ext cx="7537705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6609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6BEAE8-3E7D-40D9-A053-8FC03F6F8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9472" y="609600"/>
            <a:ext cx="5844759" cy="970450"/>
          </a:xfrm>
        </p:spPr>
        <p:txBody>
          <a:bodyPr>
            <a:normAutofit/>
          </a:bodyPr>
          <a:lstStyle/>
          <a:p>
            <a:r>
              <a:rPr lang="cs-CZ" dirty="0"/>
              <a:t>Boj proti ženské obřízce</a:t>
            </a:r>
          </a:p>
        </p:txBody>
      </p:sp>
      <p:pic>
        <p:nvPicPr>
          <p:cNvPr id="71" name="Picture 70">
            <a:extLst>
              <a:ext uri="{FF2B5EF4-FFF2-40B4-BE49-F238E27FC236}">
                <a16:creationId xmlns:a16="http://schemas.microsoft.com/office/drawing/2014/main" id="{5405F23C-C82E-4181-95EA-321F3D891A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-10650" y="1"/>
            <a:ext cx="4966697" cy="6858000"/>
          </a:xfrm>
          <a:prstGeom prst="rect">
            <a:avLst/>
          </a:prstGeom>
        </p:spPr>
      </p:pic>
      <p:pic>
        <p:nvPicPr>
          <p:cNvPr id="1026" name="Picture 2" descr="Desert Flower by Waris Dirie">
            <a:extLst>
              <a:ext uri="{FF2B5EF4-FFF2-40B4-BE49-F238E27FC236}">
                <a16:creationId xmlns:a16="http://schemas.microsoft.com/office/drawing/2014/main" id="{A4926848-9BB3-4E4B-84BC-9952ED63D9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06057" y="643465"/>
            <a:ext cx="3329950" cy="5103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3D91880-6E8B-473E-B1DD-9916131088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9472" y="1828801"/>
            <a:ext cx="5844760" cy="3866048"/>
          </a:xfrm>
        </p:spPr>
        <p:txBody>
          <a:bodyPr anchor="ctr">
            <a:normAutofit lnSpcReduction="10000"/>
          </a:bodyPr>
          <a:lstStyle/>
          <a:p>
            <a:pPr>
              <a:lnSpc>
                <a:spcPct val="90000"/>
              </a:lnSpc>
              <a:buClr>
                <a:srgbClr val="B8866B"/>
              </a:buClr>
            </a:pPr>
            <a:r>
              <a:rPr lang="cs-CZ" sz="1700" dirty="0"/>
              <a:t>6. únor </a:t>
            </a:r>
            <a:r>
              <a:rPr lang="en-US" sz="1700" b="1" i="1" dirty="0">
                <a:effectLst/>
              </a:rPr>
              <a:t>International Day of Zero Tolerance to Female Genital Mutilation</a:t>
            </a:r>
            <a:r>
              <a:rPr lang="cs-CZ" sz="1700" b="1" i="1" dirty="0">
                <a:effectLst/>
              </a:rPr>
              <a:t> – </a:t>
            </a:r>
            <a:r>
              <a:rPr lang="cs-CZ" sz="1700" dirty="0">
                <a:effectLst/>
              </a:rPr>
              <a:t>osvětová iniciativa OSN</a:t>
            </a:r>
          </a:p>
          <a:p>
            <a:pPr>
              <a:lnSpc>
                <a:spcPct val="90000"/>
              </a:lnSpc>
              <a:buClr>
                <a:srgbClr val="B8866B"/>
              </a:buClr>
            </a:pPr>
            <a:r>
              <a:rPr lang="cs-CZ" sz="1700" dirty="0"/>
              <a:t> </a:t>
            </a:r>
            <a:r>
              <a:rPr lang="cs-CZ" sz="1700" dirty="0">
                <a:effectLst/>
              </a:rPr>
              <a:t>somálská modelka </a:t>
            </a:r>
            <a:r>
              <a:rPr lang="cs-CZ" sz="1700" b="1" dirty="0" err="1">
                <a:effectLst/>
              </a:rPr>
              <a:t>Waris</a:t>
            </a:r>
            <a:r>
              <a:rPr lang="cs-CZ" sz="1700" b="1" dirty="0">
                <a:effectLst/>
              </a:rPr>
              <a:t> </a:t>
            </a:r>
            <a:r>
              <a:rPr lang="cs-CZ" sz="1700" b="1" dirty="0" err="1">
                <a:effectLst/>
              </a:rPr>
              <a:t>Dirie</a:t>
            </a:r>
            <a:r>
              <a:rPr lang="cs-CZ" sz="1700" b="1" dirty="0">
                <a:effectLst/>
              </a:rPr>
              <a:t> – </a:t>
            </a:r>
            <a:r>
              <a:rPr lang="cs-CZ" sz="1700" dirty="0">
                <a:effectLst/>
              </a:rPr>
              <a:t>kniha </a:t>
            </a:r>
            <a:r>
              <a:rPr lang="cs-CZ" sz="1700" b="1" i="1" dirty="0">
                <a:effectLst/>
              </a:rPr>
              <a:t>Květ pouště </a:t>
            </a:r>
          </a:p>
          <a:p>
            <a:pPr>
              <a:lnSpc>
                <a:spcPct val="90000"/>
              </a:lnSpc>
              <a:buClr>
                <a:srgbClr val="B8866B"/>
              </a:buClr>
            </a:pPr>
            <a:r>
              <a:rPr lang="cs-CZ" sz="1700" b="1" i="1" dirty="0">
                <a:effectLst/>
              </a:rPr>
              <a:t> </a:t>
            </a:r>
            <a:r>
              <a:rPr lang="cs-CZ" sz="1700" dirty="0">
                <a:effectLst/>
              </a:rPr>
              <a:t>nevládní organizace </a:t>
            </a:r>
            <a:r>
              <a:rPr lang="cs-CZ" sz="1700" b="1" dirty="0" err="1">
                <a:effectLst/>
              </a:rPr>
              <a:t>Tostan</a:t>
            </a:r>
            <a:endParaRPr lang="cs-CZ" sz="1700" b="1" dirty="0">
              <a:effectLst/>
            </a:endParaRPr>
          </a:p>
          <a:p>
            <a:pPr>
              <a:lnSpc>
                <a:spcPct val="90000"/>
              </a:lnSpc>
              <a:buClr>
                <a:srgbClr val="B8866B"/>
              </a:buClr>
            </a:pPr>
            <a:r>
              <a:rPr lang="cs-CZ" sz="1700" b="1" dirty="0">
                <a:effectLst/>
              </a:rPr>
              <a:t> mobilní aplikace „i-</a:t>
            </a:r>
            <a:r>
              <a:rPr lang="cs-CZ" sz="1700" b="1" dirty="0" err="1">
                <a:effectLst/>
              </a:rPr>
              <a:t>cut</a:t>
            </a:r>
            <a:r>
              <a:rPr lang="cs-CZ" sz="1700" b="1" dirty="0">
                <a:effectLst/>
              </a:rPr>
              <a:t>“ </a:t>
            </a:r>
            <a:r>
              <a:rPr lang="cs-CZ" sz="1700" dirty="0">
                <a:effectLst/>
              </a:rPr>
              <a:t>pomáhající dívkám, kterým hrozí obřízka, nebo které se staly její obětí (pěti studentek z Keni, </a:t>
            </a:r>
            <a:r>
              <a:rPr lang="cs-CZ" sz="1700" b="1" dirty="0" err="1">
                <a:effectLst/>
              </a:rPr>
              <a:t>The</a:t>
            </a:r>
            <a:r>
              <a:rPr lang="cs-CZ" sz="1700" b="1" dirty="0">
                <a:effectLst/>
              </a:rPr>
              <a:t> </a:t>
            </a:r>
            <a:r>
              <a:rPr lang="cs-CZ" sz="1700" b="1" dirty="0" err="1">
                <a:effectLst/>
              </a:rPr>
              <a:t>Restorers</a:t>
            </a:r>
            <a:r>
              <a:rPr lang="cs-CZ" sz="1700" dirty="0">
                <a:effectLst/>
              </a:rPr>
              <a:t>)</a:t>
            </a:r>
            <a:endParaRPr lang="cs-CZ" sz="1700" b="1" dirty="0">
              <a:effectLst/>
            </a:endParaRPr>
          </a:p>
          <a:p>
            <a:pPr>
              <a:lnSpc>
                <a:spcPct val="90000"/>
              </a:lnSpc>
              <a:buClr>
                <a:srgbClr val="B8866B"/>
              </a:buClr>
            </a:pPr>
            <a:r>
              <a:rPr lang="cs-CZ" sz="1700" b="1" dirty="0">
                <a:effectLst/>
              </a:rPr>
              <a:t> </a:t>
            </a:r>
            <a:r>
              <a:rPr lang="cs-CZ" sz="1700" dirty="0">
                <a:effectLst/>
              </a:rPr>
              <a:t>v mnoha zemích je ženská obřízka nezákonná (kromě evropských zemí např. Súdán nebo Egypt)</a:t>
            </a:r>
          </a:p>
          <a:p>
            <a:pPr>
              <a:lnSpc>
                <a:spcPct val="90000"/>
              </a:lnSpc>
              <a:buClr>
                <a:srgbClr val="B8866B"/>
              </a:buClr>
            </a:pPr>
            <a:r>
              <a:rPr lang="cs-CZ" sz="1700" b="1" dirty="0">
                <a:effectLst/>
              </a:rPr>
              <a:t> </a:t>
            </a:r>
            <a:r>
              <a:rPr lang="cs-CZ" sz="1700" dirty="0">
                <a:effectLst/>
              </a:rPr>
              <a:t>Ženská obřízka je v Evropské unii nelegální, v některých zemích je dokonce trestná i v případě, že byla provedena mimo území daného státu</a:t>
            </a:r>
          </a:p>
          <a:p>
            <a:pPr>
              <a:lnSpc>
                <a:spcPct val="90000"/>
              </a:lnSpc>
              <a:buClr>
                <a:srgbClr val="B8866B"/>
              </a:buClr>
            </a:pPr>
            <a:r>
              <a:rPr lang="cs-CZ" sz="1700" b="1" dirty="0">
                <a:effectLst/>
              </a:rPr>
              <a:t> </a:t>
            </a:r>
            <a:r>
              <a:rPr lang="cs-CZ" sz="1700" dirty="0">
                <a:effectLst/>
              </a:rPr>
              <a:t>Aktivity </a:t>
            </a:r>
            <a:r>
              <a:rPr lang="cs-CZ" sz="1700" b="1" dirty="0">
                <a:effectLst/>
              </a:rPr>
              <a:t>WHO, OSN, UNFPA, UNICEF</a:t>
            </a:r>
            <a:endParaRPr lang="cs-CZ" sz="1700" b="1" dirty="0"/>
          </a:p>
        </p:txBody>
      </p:sp>
    </p:spTree>
    <p:extLst>
      <p:ext uri="{BB962C8B-B14F-4D97-AF65-F5344CB8AC3E}">
        <p14:creationId xmlns:p14="http://schemas.microsoft.com/office/powerpoint/2010/main" val="20390659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EC6889-2C53-41B0-8017-E7E16CE06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Doporučení pro budoucí strategické programy aktivistů pracujících na zastavení praxe obřízky v terénu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A604804-0E83-4EE7-BF7D-7105596C0C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189649"/>
            <a:ext cx="10353762" cy="4058751"/>
          </a:xfrm>
        </p:spPr>
        <p:txBody>
          <a:bodyPr/>
          <a:lstStyle/>
          <a:p>
            <a:r>
              <a:rPr lang="pl-PL" dirty="0"/>
              <a:t>Je důležité zabývat se etnickými skupinami bez ohledu na hranice</a:t>
            </a:r>
          </a:p>
          <a:p>
            <a:r>
              <a:rPr lang="cs-CZ" dirty="0"/>
              <a:t>Je třeba podporovat změnu v individuálních názorech na ženskou obřízku, ale zároveň se i zabývat očekáváními, která existují ve větší sociální skupině</a:t>
            </a:r>
            <a:endParaRPr lang="pl-PL" dirty="0"/>
          </a:p>
          <a:p>
            <a:r>
              <a:rPr lang="cs-CZ" dirty="0"/>
              <a:t>Je třeba hledat cesty, jak zvýšit viditelnost skrytých motivací k opuštění ženské obřízky</a:t>
            </a:r>
            <a:endParaRPr lang="pl-PL" dirty="0"/>
          </a:p>
          <a:p>
            <a:r>
              <a:rPr lang="cs-CZ" dirty="0"/>
              <a:t>Je třeba zvýšit zapojení chlapců a mužů v procesu ukončení praxe</a:t>
            </a:r>
          </a:p>
          <a:p>
            <a:r>
              <a:rPr lang="cs-CZ" dirty="0"/>
              <a:t>Je třeba zvyšovat viditelnost skupin nepraktikujících tuto obřízku 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5EEACE5-B84A-4152-A3F1-B468338029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38675"/>
            <a:ext cx="12192000" cy="2219325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</p:spTree>
    <p:extLst>
      <p:ext uri="{BB962C8B-B14F-4D97-AF65-F5344CB8AC3E}">
        <p14:creationId xmlns:p14="http://schemas.microsoft.com/office/powerpoint/2010/main" val="9912316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30B2C6-B7AD-433D-8109-0E54281DE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/>
              <a:t>Důvody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75767ED-1CDB-4C21-BFED-7B51FF0068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prevence promiskuity a zachování panenství</a:t>
            </a:r>
          </a:p>
          <a:p>
            <a:r>
              <a:rPr lang="cs-CZ" dirty="0"/>
              <a:t>větší šance provdat se</a:t>
            </a:r>
          </a:p>
          <a:p>
            <a:r>
              <a:rPr lang="cs-CZ" dirty="0"/>
              <a:t>zvýšení mužovy rozkoše</a:t>
            </a:r>
          </a:p>
          <a:p>
            <a:r>
              <a:rPr lang="cs-CZ" dirty="0"/>
              <a:t>prostředek udržení společenské soudržnosti</a:t>
            </a:r>
          </a:p>
          <a:p>
            <a:r>
              <a:rPr lang="cs-CZ" dirty="0"/>
              <a:t>postoj přizpůsobení</a:t>
            </a:r>
          </a:p>
          <a:p>
            <a:r>
              <a:rPr lang="cs-CZ" dirty="0"/>
              <a:t>ideál krásy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B524D4C-77E0-4DCF-AF00-057B1E7888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0" y="1238251"/>
            <a:ext cx="5791200" cy="4552949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344282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C274C0-C7FF-4D50-871F-566E55A65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Teritoriální rozšíření ženské obřízky</a:t>
            </a:r>
          </a:p>
        </p:txBody>
      </p:sp>
      <p:pic>
        <p:nvPicPr>
          <p:cNvPr id="1026" name="Picture 2" descr="Vliv ženské obřízky na zdraví žen - Články - Geograf | Přírodovědci.cz">
            <a:extLst>
              <a:ext uri="{FF2B5EF4-FFF2-40B4-BE49-F238E27FC236}">
                <a16:creationId xmlns:a16="http://schemas.microsoft.com/office/drawing/2014/main" id="{78337386-A044-4903-B2CE-F0740DC6DBC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0" y="1362075"/>
            <a:ext cx="9544049" cy="535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87360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řidlice">
  <a:themeElements>
    <a:clrScheme name="Modro-zelená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Břidlic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řidlic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1027</TotalTime>
  <Words>794</Words>
  <Application>Microsoft Office PowerPoint</Application>
  <PresentationFormat>Širokoúhlá obrazovka</PresentationFormat>
  <Paragraphs>63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5" baseType="lpstr">
      <vt:lpstr>Calisto MT</vt:lpstr>
      <vt:lpstr>Wingdings 2</vt:lpstr>
      <vt:lpstr>Břidlice</vt:lpstr>
      <vt:lpstr>ŽENSKÁ OBŘÍZKA</vt:lpstr>
      <vt:lpstr>Ženská obřízka</vt:lpstr>
      <vt:lpstr>Typologie</vt:lpstr>
      <vt:lpstr>Původ ženské obřízky</vt:lpstr>
      <vt:lpstr>Rizika a následky</vt:lpstr>
      <vt:lpstr>Boj proti ženské obřízce</vt:lpstr>
      <vt:lpstr>Doporučení pro budoucí strategické programy aktivistů pracujících na zastavení praxe obřízky v terénu</vt:lpstr>
      <vt:lpstr>Důvody</vt:lpstr>
      <vt:lpstr>Teritoriální rozšíření ženské obřízky</vt:lpstr>
      <vt:lpstr>Ženská obřízka a náboženství</vt:lpstr>
      <vt:lpstr>Zdroje</vt:lpstr>
      <vt:lpstr>DĚKUJEME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ŽENSKÁ OBŘÍZKA</dc:title>
  <dc:creator>Kateřina Stiborová</dc:creator>
  <cp:lastModifiedBy>Kateřina Stiborová</cp:lastModifiedBy>
  <cp:revision>20</cp:revision>
  <dcterms:created xsi:type="dcterms:W3CDTF">2020-11-30T14:12:00Z</dcterms:created>
  <dcterms:modified xsi:type="dcterms:W3CDTF">2020-12-01T08:17:34Z</dcterms:modified>
</cp:coreProperties>
</file>