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6" r:id="rId9"/>
    <p:sldId id="268" r:id="rId10"/>
    <p:sldId id="264" r:id="rId11"/>
    <p:sldId id="267" r:id="rId12"/>
    <p:sldId id="261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05074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53697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55049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54376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43819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14409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405641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61637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59613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09061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9531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B5E8-0A2C-4D2F-941A-EFF41F5F616A}" type="datetimeFigureOut">
              <a:rPr lang="cs-CZ" smtClean="0"/>
              <a:t>04.12.2021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4EA5D64-002E-4C29-8D7F-FAF2804CD1B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447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rchive.org/web/20131013230737/http:/konstelace.info/prechodove-ritualy.html" TargetMode="External"/><Relationship Id="rId2" Type="http://schemas.openxmlformats.org/officeDocument/2006/relationships/hyperlink" Target="https://www.seznamzpravy.cz/clanek/jak-se-chlapci-meni-v-muze-o-samote-v-lese-a-bez-jidla-171454?fbclid=IwAR39c_hsiisZEbroaQGVyFT23SGr14xkGMoLMJ6Er1NSbYESjzzziTW0rX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aguecityline.cz/tematicke-trasy/zidovska-praha/zidovske-tradice-a-zvyky?fbclid=IwAR35tBxTluT6BVIUvpNvAEgYXJFpWEEVM5wAGiML7lXdTHPIAkYmYp08oqU" TargetMode="External"/><Relationship Id="rId4" Type="http://schemas.openxmlformats.org/officeDocument/2006/relationships/hyperlink" Target="https://www.encyclopedia.com/environment/encyclopedias-almanacs-transcripts-and-maps/initiation-mens-initiation?fbclid=IwAR1oFsKhDMT32auzNtc7j8bAut3A9wnPL0cxKUdITw4cg-oMkrk7cF7kEo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40">
            <a:extLst>
              <a:ext uri="{FF2B5EF4-FFF2-40B4-BE49-F238E27FC236}">
                <a16:creationId xmlns:a16="http://schemas.microsoft.com/office/drawing/2014/main" id="{65513E21-21B0-48DB-8CF1-35E43B33A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 descr="Obsah obrázku osoba, interiér, nošení, oblečený&#10;&#10;Popis byl vytvořen automaticky">
            <a:extLst>
              <a:ext uri="{FF2B5EF4-FFF2-40B4-BE49-F238E27FC236}">
                <a16:creationId xmlns:a16="http://schemas.microsoft.com/office/drawing/2014/main" id="{DC663425-282A-41C2-A971-3D557887B6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" r="-1" b="14998"/>
          <a:stretch/>
        </p:blipFill>
        <p:spPr>
          <a:xfrm>
            <a:off x="20" y="10"/>
            <a:ext cx="12191675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77FC28C-C450-42A5-9389-C148CC7B8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636" y="992221"/>
            <a:ext cx="6247308" cy="4873558"/>
          </a:xfrm>
        </p:spPr>
        <p:txBody>
          <a:bodyPr vert="horz" lIns="91440" tIns="45720" rIns="91440" bIns="0" rtlCol="0" anchor="ctr">
            <a:normAutofit/>
          </a:bodyPr>
          <a:lstStyle/>
          <a:p>
            <a:r>
              <a:rPr lang="en-US" sz="4800"/>
              <a:t>Bar micva: židovský rituál přeměny chlapce na muže</a:t>
            </a:r>
            <a:br>
              <a:rPr lang="en-US" sz="4800"/>
            </a:br>
            <a:r>
              <a:rPr lang="en-US" sz="480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EA3022-3284-4E95-83C9-006235E217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056" y="996610"/>
            <a:ext cx="3363901" cy="4864780"/>
          </a:xfrm>
        </p:spPr>
        <p:txBody>
          <a:bodyPr vert="horz" lIns="91440" tIns="91440" rIns="91440" bIns="91440" rtlCol="0" anchor="ctr">
            <a:normAutofit/>
          </a:bodyPr>
          <a:lstStyle/>
          <a:p>
            <a:pPr algn="r"/>
            <a:r>
              <a:rPr lang="en-US" sz="2000"/>
              <a:t>Antropologie náboženství</a:t>
            </a:r>
          </a:p>
        </p:txBody>
      </p:sp>
      <p:cxnSp>
        <p:nvCxnSpPr>
          <p:cNvPr id="56" name="Straight Connector 42">
            <a:extLst>
              <a:ext uri="{FF2B5EF4-FFF2-40B4-BE49-F238E27FC236}">
                <a16:creationId xmlns:a16="http://schemas.microsoft.com/office/drawing/2014/main" id="{580B8A35-DEA7-4D43-9DF8-90B4681D0F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33A0F9B0-1F9C-4334-ADC6-C0050A3E4401}"/>
              </a:ext>
            </a:extLst>
          </p:cNvPr>
          <p:cNvSpPr txBox="1"/>
          <p:nvPr/>
        </p:nvSpPr>
        <p:spPr>
          <a:xfrm>
            <a:off x="9990033" y="6246975"/>
            <a:ext cx="297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Kasalická, Kubík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92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419CA0-BFB4-4390-AB8F-5DBFCA45D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F4C623-16D7-4722-8EFB-A5B0E3BC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86EB0D75-DC20-46A8-96A8-F94A9E034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>
            <a:normAutofit/>
          </a:bodyPr>
          <a:lstStyle/>
          <a:p>
            <a:r>
              <a:rPr lang="cs-CZ" b="1" dirty="0"/>
              <a:t>Bar </a:t>
            </a:r>
            <a:r>
              <a:rPr lang="cs-CZ" b="1" dirty="0" err="1"/>
              <a:t>micva</a:t>
            </a:r>
            <a:endParaRPr lang="cs-CZ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6E9C81-ACBE-459E-A7D5-2BB824B68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A37BD6-E8D0-4FC9-8BBF-DE157B19A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5550355" cy="3450613"/>
          </a:xfrm>
        </p:spPr>
        <p:txBody>
          <a:bodyPr>
            <a:normAutofit/>
          </a:bodyPr>
          <a:lstStyle/>
          <a:p>
            <a:r>
              <a:rPr lang="cs-CZ" dirty="0"/>
              <a:t>Přeměna z chlapce na muže</a:t>
            </a:r>
          </a:p>
          <a:p>
            <a:r>
              <a:rPr lang="cs-CZ" dirty="0"/>
              <a:t>Dodržování </a:t>
            </a:r>
            <a:r>
              <a:rPr lang="cs-CZ" dirty="0" err="1"/>
              <a:t>micvot</a:t>
            </a:r>
            <a:endParaRPr lang="cs-CZ" dirty="0"/>
          </a:p>
          <a:p>
            <a:r>
              <a:rPr lang="cs-CZ" dirty="0"/>
              <a:t>Studium okolo 1 roku </a:t>
            </a:r>
          </a:p>
          <a:p>
            <a:r>
              <a:rPr lang="cs-CZ" dirty="0"/>
              <a:t>Obdarování – </a:t>
            </a:r>
            <a:r>
              <a:rPr lang="cs-CZ" dirty="0" err="1"/>
              <a:t>tfalin</a:t>
            </a:r>
            <a:r>
              <a:rPr lang="cs-CZ" dirty="0"/>
              <a:t> a talit</a:t>
            </a:r>
          </a:p>
          <a:p>
            <a:r>
              <a:rPr lang="cs-CZ" dirty="0"/>
              <a:t>Na hlavě </a:t>
            </a:r>
            <a:r>
              <a:rPr lang="cs-CZ" dirty="0" err="1"/>
              <a:t>kipa</a:t>
            </a:r>
            <a:r>
              <a:rPr lang="cs-CZ" dirty="0"/>
              <a:t> – ne vždy</a:t>
            </a:r>
          </a:p>
          <a:p>
            <a:endParaRPr lang="cs-CZ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EBDCB18-ABE5-43B0-8B68-89FEDAEC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63259" y="583365"/>
            <a:chExt cx="4074533" cy="518192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83C65C6-7268-490D-B4A8-927D45FAB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133D4A5-82E5-43A0-9FF0-81B7AC16C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ázek 4" descr="Obsah obrázku osoba&#10;&#10;Popis byl vytvořen automaticky">
            <a:extLst>
              <a:ext uri="{FF2B5EF4-FFF2-40B4-BE49-F238E27FC236}">
                <a16:creationId xmlns:a16="http://schemas.microsoft.com/office/drawing/2014/main" id="{3CE6E4C0-503D-48FB-A838-EDA61074DD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5" r="36844" b="-2"/>
          <a:stretch/>
        </p:blipFill>
        <p:spPr>
          <a:xfrm>
            <a:off x="8116373" y="1116345"/>
            <a:ext cx="2799103" cy="38661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8EC5C75-E28F-4899-9C2E-39431B82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6AAE0A1-60AD-4190-B85D-2DD814836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27242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D4A38C-2067-4376-B150-936BE749D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Tfilin</a:t>
            </a:r>
            <a:r>
              <a:rPr lang="cs-CZ" b="1" dirty="0"/>
              <a:t> a talit </a:t>
            </a:r>
          </a:p>
        </p:txBody>
      </p:sp>
      <p:pic>
        <p:nvPicPr>
          <p:cNvPr id="1026" name="Picture 2" descr="Zdarma fotografie: Chlapec, Žid, Hebrejština, modlitba, talitem, Tfilin,  Judaismus | Hippopx">
            <a:extLst>
              <a:ext uri="{FF2B5EF4-FFF2-40B4-BE49-F238E27FC236}">
                <a16:creationId xmlns:a16="http://schemas.microsoft.com/office/drawing/2014/main" id="{C5B66498-FBB9-4F4D-B6AF-FB81B173C75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7800" y="2188110"/>
            <a:ext cx="4645025" cy="309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alit – Wikipedie">
            <a:extLst>
              <a:ext uri="{FF2B5EF4-FFF2-40B4-BE49-F238E27FC236}">
                <a16:creationId xmlns:a16="http://schemas.microsoft.com/office/drawing/2014/main" id="{F551F839-3EC8-473D-B96C-A610A61DB58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4812" y="2309813"/>
            <a:ext cx="3962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0210147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750F4-7D09-42E1-B7E5-3AE566BBE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10CD9A-6D14-4869-A340-94A72FB68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600" i="0" dirty="0">
                <a:solidFill>
                  <a:srgbClr val="202122"/>
                </a:solidFill>
                <a:effectLst/>
              </a:rPr>
              <a:t> KOLESOVÁ, L. </a:t>
            </a:r>
            <a:r>
              <a:rPr lang="cs-CZ" sz="1600" i="1" dirty="0">
                <a:solidFill>
                  <a:srgbClr val="202122"/>
                </a:solidFill>
                <a:effectLst/>
              </a:rPr>
              <a:t>Kultura a </a:t>
            </a:r>
            <a:r>
              <a:rPr lang="cs-CZ" sz="1600" i="1" dirty="0" err="1">
                <a:solidFill>
                  <a:srgbClr val="202122"/>
                </a:solidFill>
                <a:effectLst/>
              </a:rPr>
              <a:t>rituál</a:t>
            </a:r>
            <a:r>
              <a:rPr lang="cs-CZ" sz="1600" i="0" dirty="0" err="1">
                <a:solidFill>
                  <a:srgbClr val="202122"/>
                </a:solidFill>
                <a:effectLst/>
              </a:rPr>
              <a:t>.České</a:t>
            </a:r>
            <a:r>
              <a:rPr lang="cs-CZ" sz="1600" i="0" dirty="0">
                <a:solidFill>
                  <a:srgbClr val="202122"/>
                </a:solidFill>
                <a:effectLst/>
              </a:rPr>
              <a:t> Budějovice, Jihočeská univerzita, Fakulta teologická, Katedra filosofie a religionistiky, 2008. Vedoucí práce PhDr. Vít Erben.</a:t>
            </a:r>
          </a:p>
          <a:p>
            <a:r>
              <a:rPr lang="cs-CZ" sz="1600" i="0" dirty="0">
                <a:effectLst/>
              </a:rPr>
              <a:t>DAVID, Jan. Jak se chlapci mění v muže: O samotě, v lese a bez jídla. Seznam Zprávy [online]. [cit. 2021-12-04]. Dostupné z: </a:t>
            </a:r>
            <a:r>
              <a:rPr lang="cs-CZ" sz="1600" i="0" u="sng" dirty="0">
                <a:solidFill>
                  <a:schemeClr val="accent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https://www.seznamzpravy.cz/clanek/jak-se-chlapci-meni-v-muze-o-samote-v-lese-a-bez-jidla-171454?fbclid=IwAR39c_hsiisZEbroaQGVyFT23SGr14xkGMoLMJ6Er1NSbYESjzzziTW0rXk</a:t>
            </a:r>
            <a:endParaRPr lang="cs-CZ" sz="1600" i="0" u="sng" dirty="0">
              <a:solidFill>
                <a:schemeClr val="accent1"/>
              </a:solidFill>
              <a:effectLst/>
            </a:endParaRPr>
          </a:p>
          <a:p>
            <a:r>
              <a:rPr lang="cs-CZ" sz="1600" b="0" i="0" dirty="0">
                <a:effectLst/>
              </a:rPr>
              <a:t>BÍLÝ, Jan. Přechodové rituály - definice a význam. O </a:t>
            </a:r>
            <a:r>
              <a:rPr lang="cs-CZ" sz="1600" b="0" i="0" dirty="0" err="1">
                <a:effectLst/>
              </a:rPr>
              <a:t>kostelacích</a:t>
            </a:r>
            <a:r>
              <a:rPr lang="cs-CZ" sz="1600" b="0" i="0" dirty="0">
                <a:effectLst/>
              </a:rPr>
              <a:t> [online]. 2013 [cit. 2021-12-04]. Dostupné z: </a:t>
            </a:r>
            <a:r>
              <a:rPr lang="cs-CZ" sz="1600" b="0" i="0" u="sng" dirty="0">
                <a:solidFill>
                  <a:srgbClr val="E4E6EB"/>
                </a:solidFill>
                <a:effectLst/>
                <a:hlinkClick r:id="rId3"/>
              </a:rPr>
              <a:t>https://web.archive.org/web/20131013230737/http://konstelace.info/prechodove-ritualy.html</a:t>
            </a:r>
            <a:endParaRPr lang="cs-CZ" sz="1600" b="0" i="0" u="sng" dirty="0">
              <a:solidFill>
                <a:srgbClr val="E4E6EB"/>
              </a:solidFill>
              <a:effectLst/>
            </a:endParaRPr>
          </a:p>
          <a:p>
            <a:r>
              <a:rPr lang="en-US" sz="1600" b="0" i="0" dirty="0">
                <a:effectLst/>
              </a:rPr>
              <a:t>KAELBER, Walter O. Initiation: Men's Initiation. Encyclopedia of Religion [online]. Encyclopedia.com, 1987 [cit. 2021-12-04]. </a:t>
            </a:r>
            <a:r>
              <a:rPr lang="en-US" sz="1600" b="0" i="0" dirty="0" err="1">
                <a:effectLst/>
              </a:rPr>
              <a:t>Dostupné</a:t>
            </a:r>
            <a:r>
              <a:rPr lang="en-US" sz="1600" b="0" i="0" dirty="0">
                <a:effectLst/>
              </a:rPr>
              <a:t> z: </a:t>
            </a:r>
            <a:r>
              <a:rPr lang="en-US" sz="1600" b="0" i="0" u="sng" dirty="0">
                <a:solidFill>
                  <a:srgbClr val="E4E6EB"/>
                </a:solidFill>
                <a:effectLst/>
                <a:hlinkClick r:id="rId4"/>
              </a:rPr>
              <a:t>https://www.encyclopedia.com/environment/encyclopedias-almanacs-transcripts-and-maps/initiation-mens-initiation?fbclid=IwAR1oFsKhDMT32auzNtc7j8bAut3A9wnPL0cxKUdITw4cg-oMkrk7cF7kEoA</a:t>
            </a:r>
            <a:endParaRPr lang="cs-CZ" sz="1600" b="0" i="0" u="sng" dirty="0">
              <a:solidFill>
                <a:srgbClr val="E4E6EB"/>
              </a:solidFill>
              <a:effectLst/>
            </a:endParaRPr>
          </a:p>
          <a:p>
            <a:r>
              <a:rPr lang="cs-CZ" sz="1600" b="0" i="0" dirty="0">
                <a:effectLst/>
              </a:rPr>
              <a:t>NIEBAUEROVÁ, Lucie. ŽIDOVSKÉ TRADICE A ZVYKY. PRAGUE CITY LINE: Poznej Prahu sám [online]. 2012 [cit. 2021-12-04]. Dostupné z: </a:t>
            </a:r>
            <a:r>
              <a:rPr lang="cs-CZ" sz="1600" b="0" i="0" u="sng" dirty="0">
                <a:solidFill>
                  <a:srgbClr val="E4E6EB"/>
                </a:solidFill>
                <a:effectLst/>
                <a:hlinkClick r:id="rId5"/>
              </a:rPr>
              <a:t>http://www.praguecityline.cz/tematicke-trasy/zidovska-praha/zidovske-tradice-a-zvyky?fbclid=IwAR35tBxTluT6BVIUvpNvAEgYXJFpWEEVM5wAGiML7lXdTHPIAkYmYp08oqU</a:t>
            </a:r>
            <a:endParaRPr lang="cs-CZ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70592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1164B-A73F-41C8-8E93-90A2CBC3B2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05A43D7-1E9A-44D5-A85A-72952DC9BC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3961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328E2-3391-4457-84F6-ECF5E480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Cíle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445321-5563-4D23-A7D1-4310F9FBB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Hlavní cíl:</a:t>
            </a:r>
          </a:p>
          <a:p>
            <a:r>
              <a:rPr lang="cs-CZ" dirty="0"/>
              <a:t>Zjistit jaké je povědomí o rituálu bar </a:t>
            </a:r>
            <a:r>
              <a:rPr lang="cs-CZ" dirty="0" err="1"/>
              <a:t>micva</a:t>
            </a:r>
            <a:r>
              <a:rPr lang="cs-CZ" dirty="0"/>
              <a:t> v české (nežidovské) společnosti</a:t>
            </a:r>
          </a:p>
          <a:p>
            <a:endParaRPr lang="cs-CZ" dirty="0"/>
          </a:p>
          <a:p>
            <a:r>
              <a:rPr lang="cs-CZ" sz="2400" b="1" dirty="0"/>
              <a:t>Dílčí cíle:</a:t>
            </a:r>
          </a:p>
          <a:p>
            <a:r>
              <a:rPr lang="cs-CZ" dirty="0"/>
              <a:t>Popis rituálu za pomoci studia materiálů</a:t>
            </a:r>
          </a:p>
        </p:txBody>
      </p:sp>
    </p:spTree>
    <p:extLst>
      <p:ext uri="{BB962C8B-B14F-4D97-AF65-F5344CB8AC3E}">
        <p14:creationId xmlns:p14="http://schemas.microsoft.com/office/powerpoint/2010/main" val="319399774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D6662-7832-4BE6-B83E-395741E9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18EAF6-D595-46CA-ADAB-312F3E761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 a studium dokumentů</a:t>
            </a:r>
          </a:p>
          <a:p>
            <a:r>
              <a:rPr lang="cs-CZ" dirty="0"/>
              <a:t>Dotazníkové šetření </a:t>
            </a:r>
          </a:p>
        </p:txBody>
      </p:sp>
    </p:spTree>
    <p:extLst>
      <p:ext uri="{BB962C8B-B14F-4D97-AF65-F5344CB8AC3E}">
        <p14:creationId xmlns:p14="http://schemas.microsoft.com/office/powerpoint/2010/main" val="70023533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D1C881-C7C9-4ADE-9A4B-A2290B4B0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Přechodové rituály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B31F8F-2E66-4960-8FE6-EAA18A2B3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Z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francouzského </a:t>
            </a:r>
            <a:r>
              <a:rPr lang="cs-CZ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rite de </a:t>
            </a:r>
            <a:r>
              <a:rPr lang="cs-CZ" b="0" i="1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passage</a:t>
            </a:r>
            <a:endParaRPr lang="cs-CZ" b="0" i="1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Přechod skupiny jednotlivců (může být i samotný jedinec)</a:t>
            </a:r>
          </a:p>
          <a:p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Sociální událost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20502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91F2C-16A5-46DF-81DC-BE5C399E3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Přechodové rituály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05EAC9-9293-42D5-A84F-BEDBF410AB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Funkce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572D99-A51A-4333-B60E-F059550515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Vytvoření bezpečného prostředí</a:t>
            </a:r>
          </a:p>
          <a:p>
            <a:r>
              <a:rPr lang="cs-CZ" dirty="0"/>
              <a:t>Vědomé prožití změny společenské role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B7672B7-2193-408D-97DC-FDCCB4BE1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dirty="0"/>
              <a:t>Fáze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C812F8-68A6-4CC2-A8B4-BD3860BAF0D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Odloučení – </a:t>
            </a:r>
            <a:r>
              <a:rPr lang="cs-CZ" i="1" dirty="0" err="1"/>
              <a:t>preliminalita</a:t>
            </a:r>
            <a:endParaRPr lang="cs-CZ" i="1" dirty="0"/>
          </a:p>
          <a:p>
            <a:r>
              <a:rPr lang="cs-CZ" dirty="0"/>
              <a:t>Pomezí – </a:t>
            </a:r>
            <a:r>
              <a:rPr lang="cs-CZ" i="1" dirty="0" err="1"/>
              <a:t>liminalita</a:t>
            </a:r>
            <a:endParaRPr lang="cs-CZ" i="1" dirty="0"/>
          </a:p>
          <a:p>
            <a:r>
              <a:rPr lang="cs-CZ" dirty="0"/>
              <a:t>Přijetí - </a:t>
            </a:r>
            <a:r>
              <a:rPr lang="cs-CZ" i="1" dirty="0" err="1"/>
              <a:t>postliminalita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8053384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419CA0-BFB4-4390-AB8F-5DBFCA45D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F4C623-16D7-4722-8EFB-A5B0E3BC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93F43052-A9F7-425E-A440-DB19EC468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>
            <a:normAutofit/>
          </a:bodyPr>
          <a:lstStyle/>
          <a:p>
            <a:r>
              <a:rPr lang="cs-CZ" b="1" dirty="0"/>
              <a:t>Dělení podle </a:t>
            </a:r>
            <a:r>
              <a:rPr lang="cs-CZ" b="1" dirty="0" err="1"/>
              <a:t>Gennepa</a:t>
            </a:r>
            <a:endParaRPr lang="cs-CZ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6E9C81-ACBE-459E-A7D5-2BB824B68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694DBC-325B-4C60-9E42-0E31B2830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5550355" cy="3450613"/>
          </a:xfrm>
        </p:spPr>
        <p:txBody>
          <a:bodyPr>
            <a:normAutofit/>
          </a:bodyPr>
          <a:lstStyle/>
          <a:p>
            <a:r>
              <a:rPr lang="cs-CZ" dirty="0"/>
              <a:t>Těhotenství (+porod)</a:t>
            </a:r>
          </a:p>
          <a:p>
            <a:r>
              <a:rPr lang="cs-CZ" dirty="0"/>
              <a:t>Narození a dětství</a:t>
            </a:r>
          </a:p>
          <a:p>
            <a:r>
              <a:rPr lang="cs-CZ" b="1" u="sng" dirty="0"/>
              <a:t>Iniciační rituály</a:t>
            </a:r>
          </a:p>
          <a:p>
            <a:r>
              <a:rPr lang="cs-CZ" dirty="0"/>
              <a:t>Zásnubní obřady (+svatba)</a:t>
            </a:r>
          </a:p>
          <a:p>
            <a:r>
              <a:rPr lang="cs-CZ" dirty="0"/>
              <a:t>Pohřební obřady</a:t>
            </a:r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EBDCB18-ABE5-43B0-8B68-89FEDAEC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63259" y="583365"/>
            <a:chExt cx="4074533" cy="518192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83C65C6-7268-490D-B4A8-927D45FAB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133D4A5-82E5-43A0-9FF0-81B7AC16C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B6B56BD5-26B4-4820-9A21-FC1E815B59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"/>
          <a:stretch/>
        </p:blipFill>
        <p:spPr>
          <a:xfrm>
            <a:off x="8116373" y="1116345"/>
            <a:ext cx="2799103" cy="38661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8EC5C75-E28F-4899-9C2E-39431B82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6AAE0A1-60AD-4190-B85D-2DD814836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30341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DFFE4-A172-4BC1-B437-9F0FD7B61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Iniciační rituály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FA98D4-D31E-42AE-A774-18DDE271C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Iniciace – nový počátek</a:t>
            </a:r>
          </a:p>
          <a:p>
            <a:r>
              <a:rPr lang="cs-CZ" dirty="0"/>
              <a:t>Znovuzrození</a:t>
            </a:r>
          </a:p>
          <a:p>
            <a:r>
              <a:rPr lang="cs-CZ" dirty="0"/>
              <a:t>Mužské rituály více propracovanější</a:t>
            </a:r>
          </a:p>
          <a:p>
            <a:r>
              <a:rPr lang="cs-CZ" b="1" dirty="0"/>
              <a:t>3 typy </a:t>
            </a:r>
            <a:r>
              <a:rPr lang="cs-CZ" dirty="0"/>
              <a:t>– rituály puberty, iniciace do tajných bratrstev, řeholní povolání a mystično </a:t>
            </a:r>
          </a:p>
        </p:txBody>
      </p:sp>
    </p:spTree>
    <p:extLst>
      <p:ext uri="{BB962C8B-B14F-4D97-AF65-F5344CB8AC3E}">
        <p14:creationId xmlns:p14="http://schemas.microsoft.com/office/powerpoint/2010/main" val="91652322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1A4066-B261-49FE-952E-A0FE3EE7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1B4579-E2EA-4BD7-94FF-0A0BEE135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35308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8CF32C3B-B396-401A-BBB3-182A3857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3530157" cy="1049235"/>
          </a:xfrm>
        </p:spPr>
        <p:txBody>
          <a:bodyPr>
            <a:normAutofit/>
          </a:bodyPr>
          <a:lstStyle/>
          <a:p>
            <a:r>
              <a:rPr lang="cs-CZ" b="1" dirty="0"/>
              <a:t>Židovské rituály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958111-BC13-4D45-AB27-0C2C83F9B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F0215-8713-46DA-B973-2753DEE9F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3526523" cy="3450613"/>
          </a:xfrm>
        </p:spPr>
        <p:txBody>
          <a:bodyPr>
            <a:normAutofit/>
          </a:bodyPr>
          <a:lstStyle/>
          <a:p>
            <a:r>
              <a:rPr lang="cs-CZ" dirty="0"/>
              <a:t>Obřízka – </a:t>
            </a:r>
            <a:r>
              <a:rPr lang="cs-CZ" dirty="0" err="1"/>
              <a:t>brit</a:t>
            </a:r>
            <a:r>
              <a:rPr lang="cs-CZ" dirty="0"/>
              <a:t> </a:t>
            </a:r>
            <a:r>
              <a:rPr lang="cs-CZ" dirty="0" err="1"/>
              <a:t>mila</a:t>
            </a:r>
            <a:endParaRPr lang="cs-CZ" dirty="0"/>
          </a:p>
          <a:p>
            <a:r>
              <a:rPr lang="cs-CZ" dirty="0" err="1"/>
              <a:t>Pidjon</a:t>
            </a:r>
            <a:r>
              <a:rPr lang="cs-CZ" dirty="0"/>
              <a:t> ha-ben – vykoupení</a:t>
            </a:r>
          </a:p>
          <a:p>
            <a:r>
              <a:rPr lang="cs-CZ" dirty="0"/>
              <a:t>Bar </a:t>
            </a:r>
            <a:r>
              <a:rPr lang="cs-CZ" dirty="0" err="1"/>
              <a:t>micva</a:t>
            </a:r>
            <a:endParaRPr lang="cs-CZ" dirty="0"/>
          </a:p>
          <a:p>
            <a:r>
              <a:rPr lang="cs-CZ" dirty="0"/>
              <a:t>Svatba</a:t>
            </a:r>
          </a:p>
          <a:p>
            <a:r>
              <a:rPr lang="cs-CZ" dirty="0"/>
              <a:t>Pohřeb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188758-E18A-4CE5-9D03-F4BF5D887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46003" y="583365"/>
            <a:chExt cx="6091790" cy="518192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21513DD-C15F-4381-AEA6-ED9E5E218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46003" y="583365"/>
              <a:ext cx="609179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ED2DE01-7F43-4858-85FC-27022DA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64828" y="915807"/>
              <a:ext cx="54617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ázek 4" descr="Obsah obrázku osoba, muž, lidé, stojící&#10;&#10;Popis byl vytvořen automaticky">
            <a:extLst>
              <a:ext uri="{FF2B5EF4-FFF2-40B4-BE49-F238E27FC236}">
                <a16:creationId xmlns:a16="http://schemas.microsoft.com/office/drawing/2014/main" id="{013A426F-3EAB-4FDC-B68E-B92D6F4E3D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9" r="11952" b="-3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42F4933-2ECF-4EE5-BCE4-F19E3CA60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6FAC23C-014D-4AC5-AD1B-36F7D0E7E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12771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35">
            <a:extLst>
              <a:ext uri="{FF2B5EF4-FFF2-40B4-BE49-F238E27FC236}">
                <a16:creationId xmlns:a16="http://schemas.microsoft.com/office/drawing/2014/main" id="{FC530476-9E4F-445D-8134-2376C17E8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37">
            <a:extLst>
              <a:ext uri="{FF2B5EF4-FFF2-40B4-BE49-F238E27FC236}">
                <a16:creationId xmlns:a16="http://schemas.microsoft.com/office/drawing/2014/main" id="{6CC20C9A-0A22-45EF-A638-6E2B3E358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495610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8B7C030A-C476-413F-A546-DB09B2A80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1" y="804520"/>
            <a:ext cx="4958419" cy="1049235"/>
          </a:xfrm>
        </p:spPr>
        <p:txBody>
          <a:bodyPr>
            <a:normAutofit/>
          </a:bodyPr>
          <a:lstStyle/>
          <a:p>
            <a:r>
              <a:rPr lang="cs-CZ" b="1" dirty="0"/>
              <a:t>Historie bar </a:t>
            </a:r>
            <a:r>
              <a:rPr lang="cs-CZ" b="1" dirty="0" err="1"/>
              <a:t>micva</a:t>
            </a:r>
            <a:endParaRPr lang="cs-CZ" b="1" dirty="0"/>
          </a:p>
        </p:txBody>
      </p:sp>
      <p:sp>
        <p:nvSpPr>
          <p:cNvPr id="54" name="Rectangle 39">
            <a:extLst>
              <a:ext uri="{FF2B5EF4-FFF2-40B4-BE49-F238E27FC236}">
                <a16:creationId xmlns:a16="http://schemas.microsoft.com/office/drawing/2014/main" id="{F9F615F5-24F1-4F7A-B8E5-E7128891D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8FF4BC-0737-4AD8-A381-BBF443600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958419" cy="3450613"/>
          </a:xfrm>
        </p:spPr>
        <p:txBody>
          <a:bodyPr>
            <a:normAutofit/>
          </a:bodyPr>
          <a:lstStyle/>
          <a:p>
            <a:r>
              <a:rPr lang="cs-CZ" dirty="0"/>
              <a:t>Neexistoval v biblické době</a:t>
            </a:r>
          </a:p>
          <a:p>
            <a:r>
              <a:rPr lang="cs-CZ" dirty="0"/>
              <a:t>„Podřízený přikázáním Bible“</a:t>
            </a:r>
          </a:p>
          <a:p>
            <a:r>
              <a:rPr lang="cs-CZ" b="1" dirty="0"/>
              <a:t>Důležitý je věk – 13 let</a:t>
            </a:r>
          </a:p>
          <a:p>
            <a:r>
              <a:rPr lang="cs-CZ" dirty="0"/>
              <a:t>14. století – první užití bar </a:t>
            </a:r>
            <a:r>
              <a:rPr lang="cs-CZ" dirty="0" err="1"/>
              <a:t>micva</a:t>
            </a:r>
            <a:endParaRPr lang="cs-CZ" dirty="0"/>
          </a:p>
          <a:p>
            <a:r>
              <a:rPr lang="cs-CZ" dirty="0"/>
              <a:t>Oslava bar </a:t>
            </a:r>
            <a:r>
              <a:rPr lang="cs-CZ" dirty="0" err="1"/>
              <a:t>micva</a:t>
            </a:r>
            <a:r>
              <a:rPr lang="cs-CZ" dirty="0"/>
              <a:t> až ve středověku </a:t>
            </a:r>
          </a:p>
        </p:txBody>
      </p:sp>
      <p:grpSp>
        <p:nvGrpSpPr>
          <p:cNvPr id="55" name="Group 41">
            <a:extLst>
              <a:ext uri="{FF2B5EF4-FFF2-40B4-BE49-F238E27FC236}">
                <a16:creationId xmlns:a16="http://schemas.microsoft.com/office/drawing/2014/main" id="{E881DADC-361B-4490-B5E5-F744ACCD0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99254" y="482171"/>
            <a:ext cx="4652668" cy="5149101"/>
            <a:chOff x="6899254" y="482171"/>
            <a:chExt cx="4652668" cy="5149101"/>
          </a:xfrm>
        </p:grpSpPr>
        <p:sp>
          <p:nvSpPr>
            <p:cNvPr id="56" name="Rectangle 42">
              <a:extLst>
                <a:ext uri="{FF2B5EF4-FFF2-40B4-BE49-F238E27FC236}">
                  <a16:creationId xmlns:a16="http://schemas.microsoft.com/office/drawing/2014/main" id="{0D8C9000-70B7-4BEE-BD85-98839C65C4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99254" y="482171"/>
              <a:ext cx="4652668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43">
              <a:extLst>
                <a:ext uri="{FF2B5EF4-FFF2-40B4-BE49-F238E27FC236}">
                  <a16:creationId xmlns:a16="http://schemas.microsoft.com/office/drawing/2014/main" id="{CFAB5912-B2E3-44BD-B8E1-167A999BF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39487" y="812507"/>
              <a:ext cx="400124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Rectangle 45">
            <a:extLst>
              <a:ext uri="{FF2B5EF4-FFF2-40B4-BE49-F238E27FC236}">
                <a16:creationId xmlns:a16="http://schemas.microsoft.com/office/drawing/2014/main" id="{37B4F491-7438-4976-8041-7BEDCA16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6789" y="977965"/>
            <a:ext cx="3671211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 descr="Obsah obrázku text, vizitka&#10;&#10;Popis byl vytvořen automaticky">
            <a:extLst>
              <a:ext uri="{FF2B5EF4-FFF2-40B4-BE49-F238E27FC236}">
                <a16:creationId xmlns:a16="http://schemas.microsoft.com/office/drawing/2014/main" id="{4E98A505-4EE7-4446-BF07-E8468E56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450" y="1401726"/>
            <a:ext cx="3360025" cy="3295409"/>
          </a:xfrm>
          <a:prstGeom prst="rect">
            <a:avLst/>
          </a:prstGeom>
        </p:spPr>
      </p:pic>
      <p:pic>
        <p:nvPicPr>
          <p:cNvPr id="59" name="Picture 47">
            <a:extLst>
              <a:ext uri="{FF2B5EF4-FFF2-40B4-BE49-F238E27FC236}">
                <a16:creationId xmlns:a16="http://schemas.microsoft.com/office/drawing/2014/main" id="{48B8FA33-A4F9-456F-B49C-3B9DB4D1B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60" name="Straight Connector 49">
            <a:extLst>
              <a:ext uri="{FF2B5EF4-FFF2-40B4-BE49-F238E27FC236}">
                <a16:creationId xmlns:a16="http://schemas.microsoft.com/office/drawing/2014/main" id="{4F2D7D0C-3C09-467B-BCB2-A1A52DAC2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96978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310</TotalTime>
  <Words>432</Words>
  <Application>Microsoft Office PowerPoint</Application>
  <PresentationFormat>Širokoúhlá obrazovka</PresentationFormat>
  <Paragraphs>63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Galerie</vt:lpstr>
      <vt:lpstr>Bar micva: židovský rituál přeměny chlapce na muže  </vt:lpstr>
      <vt:lpstr>Cíle práce</vt:lpstr>
      <vt:lpstr>Metodika</vt:lpstr>
      <vt:lpstr>Přechodové rituály</vt:lpstr>
      <vt:lpstr>Přechodové rituály</vt:lpstr>
      <vt:lpstr>Dělení podle Gennepa</vt:lpstr>
      <vt:lpstr>Iniciační rituály </vt:lpstr>
      <vt:lpstr>Židovské rituály</vt:lpstr>
      <vt:lpstr>Historie bar micva</vt:lpstr>
      <vt:lpstr>Bar micva</vt:lpstr>
      <vt:lpstr>Tfilin a talit </vt:lpstr>
      <vt:lpstr>Zdroje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micva: židovský rituál přeměny chlapce na muže  </dc:title>
  <dc:creator>Kubík David (S-PEF)</dc:creator>
  <cp:lastModifiedBy>Kasalická Kateřina (S-PEF)</cp:lastModifiedBy>
  <cp:revision>16</cp:revision>
  <dcterms:created xsi:type="dcterms:W3CDTF">2021-12-04T08:46:15Z</dcterms:created>
  <dcterms:modified xsi:type="dcterms:W3CDTF">2021-12-04T14:13:40Z</dcterms:modified>
</cp:coreProperties>
</file>