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7" r:id="rId4"/>
    <p:sldId id="260" r:id="rId5"/>
    <p:sldId id="261" r:id="rId6"/>
    <p:sldId id="262" r:id="rId7"/>
    <p:sldId id="263" r:id="rId8"/>
    <p:sldId id="264" r:id="rId9"/>
    <p:sldId id="266" r:id="rId10"/>
    <p:sldId id="265" r:id="rId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8FEE7A-2ECB-52A1-042F-909CBC9BFE3E}" v="66" dt="2021-12-04T18:02:39.240"/>
    <p1510:client id="{2432A92C-2857-28B0-D6A4-DDFF718ABD2E}" v="347" dt="2021-12-06T19:17:56.135"/>
    <p1510:client id="{31B3F100-44DE-449D-E211-D1B467A03546}" v="16" dt="2021-11-30T11:45:23.907"/>
    <p1510:client id="{630A308D-CCE9-9358-D096-BAAB4C4AADEA}" v="8" dt="2021-11-30T11:20:02.614"/>
    <p1510:client id="{64F15ABC-C451-1C85-0DF0-3B0996745EE9}" v="37" dt="2021-12-06T19:15:08.861"/>
    <p1510:client id="{68D464E0-E68A-45E6-94DC-1DD50E7D8DDA}" v="31" dt="2021-11-27T13:25:29.362"/>
    <p1510:client id="{72B867FE-2F09-9C42-DE78-1E888A9449D9}" v="33" dt="2021-12-04T18:21:42.079"/>
    <p1510:client id="{A8DFB876-9177-A4D8-7B8B-246A4E28C183}" v="528" dt="2021-12-05T10:06:24.808"/>
    <p1510:client id="{BDCEB526-76CA-2873-E7A5-AC3C31526A96}" v="69" dt="2021-11-27T14:14:25.223"/>
    <p1510:client id="{BEEDFBF9-5D72-5377-964C-804B37E2FCD4}" v="34" dt="2021-12-05T13:07:24.270"/>
    <p1510:client id="{C0AD6302-FA6C-89C1-E21A-191AFDFB91FB}" v="12" dt="2021-12-05T21:38:06.3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C7A07-96C3-42AF-943D-953C86C3D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63557"/>
            <a:ext cx="9144000" cy="2387600"/>
          </a:xfrm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 sz="5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EE38DF-F503-4E79-B1B0-16489708A1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43232"/>
            <a:ext cx="9144000" cy="1655762"/>
          </a:xfrm>
        </p:spPr>
        <p:txBody>
          <a:bodyPr>
            <a:normAutofit/>
          </a:bodyPr>
          <a:lstStyle>
            <a:lvl1pPr marL="0" indent="0" algn="ctr">
              <a:lnSpc>
                <a:spcPts val="3200"/>
              </a:lnSpc>
              <a:buNone/>
              <a:defRPr sz="2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1D965B-87A4-4F43-BE02-800BCCDF42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 anchor="ctr" anchorCtr="0"/>
          <a:lstStyle/>
          <a:p>
            <a:fld id="{403CB87E-4591-47A1-9046-CF63F17215EF}" type="datetime2">
              <a:rPr lang="en-US" smtClean="0"/>
              <a:t>Monday, December 6,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ED35B-CBF1-40D9-BAA7-CF9E1E22B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67328" y="6217920"/>
            <a:ext cx="7196328" cy="640080"/>
          </a:xfrm>
        </p:spPr>
        <p:txBody>
          <a:bodyPr anchor="ctr" anchorCtr="0"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26653A-450D-4BDE-8718-99F2D9314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152" y="0"/>
            <a:ext cx="685800" cy="685800"/>
          </a:xfrm>
        </p:spPr>
        <p:txBody>
          <a:bodyPr/>
          <a:lstStyle>
            <a:lvl1pPr algn="ctr">
              <a:defRPr/>
            </a:lvl1pPr>
          </a:lstStyle>
          <a:p>
            <a:fld id="{3A4F6043-7A67-491B-98BC-F933DED72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112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D930A-6467-4C46-BA13-A0F5EC12F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41977A-7872-4BE8-8C5C-D2099BEDBB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CB8191-8A0C-4077-9A2D-0255BF81A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17F0E-8070-4DFE-A821-9A699EDBAD7E}" type="datetime2">
              <a:rPr lang="en-US" smtClean="0"/>
              <a:t>Monday, December 6,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441B40-57AC-45F3-9AAC-DC2BEBB12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6D65F4-29FA-451A-878F-768E426A7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354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76A9FC-D582-4FC8-B641-9F77B4DD15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3A1683-12F6-4BA6-AD1A-F98C60951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141D6-1E1A-4A54-A9B4-57F86865F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D34AE-C7BF-46E5-A968-01C6641F6476}" type="datetime2">
              <a:rPr lang="en-US" smtClean="0"/>
              <a:t>Monday, December 6,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541D6-4702-4421-AEB2-D6CA3AADB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C9F43-CD60-4C38-94C9-0E6D3B722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261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14413-82C1-4EBC-8C6B-BC5F842D1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5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F029A-192E-4A44-ACC7-6C5212C77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625" y="1825625"/>
            <a:ext cx="10543031" cy="420638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1A7D4-E57E-4789-896B-B2A051BF94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33DE70B-B772-416E-A790-995760B1742E}" type="datetime2">
              <a:rPr lang="en-US" smtClean="0"/>
              <a:t>Monday, December 6,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B63EE-3B35-4F8A-BDA3-E778BFE14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339EF2-7937-4C30-A883-7F7BD0280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635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AF4BC-D1E9-40F0-A26B-9EA9B6B69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1081941"/>
            <a:ext cx="10543032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7974A6-FAB9-47DA-8F1A-701DFC8DF3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624" y="3961666"/>
            <a:ext cx="10543032" cy="1500187"/>
          </a:xfrm>
        </p:spPr>
        <p:txBody>
          <a:bodyPr>
            <a:noAutofit/>
          </a:bodyPr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4E2B4-314C-4D4F-8938-E437A2EF5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0CDE-A6F1-4138-AF12-ED09E8E5FB6B}" type="datetime2">
              <a:rPr lang="en-US" smtClean="0"/>
              <a:t>Monday, December 6,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42F23-6986-4A36-97F0-13F305A2D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BA1B9-2423-42BD-A553-DC5703F62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878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64F76-994F-4AB5-B17B-46C0C2FA5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69B3B-A540-4556-98C8-1F49704A79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0624" y="1825625"/>
            <a:ext cx="5599176" cy="4206382"/>
          </a:xfrm>
        </p:spPr>
        <p:txBody>
          <a:bodyPr/>
          <a:lstStyle>
            <a:lvl1pPr marL="457200" indent="-457200">
              <a:buFont typeface="Wingdings 2" panose="05020102010507070707" pitchFamily="18" charset="2"/>
              <a:buChar char="¬"/>
              <a:defRPr/>
            </a:lvl1pPr>
            <a:lvl2pPr marL="800100" indent="-342900">
              <a:buFont typeface="Wingdings 2" panose="05020102010507070707" pitchFamily="18" charset="2"/>
              <a:buChar char="¬"/>
              <a:defRPr/>
            </a:lvl2pPr>
            <a:lvl3pPr marL="1257300" indent="-342900">
              <a:buFont typeface="Wingdings 2" panose="05020102010507070707" pitchFamily="18" charset="2"/>
              <a:buChar char="¬"/>
              <a:defRPr/>
            </a:lvl3pPr>
            <a:lvl4pPr marL="1657350" indent="-285750">
              <a:buFont typeface="Wingdings 2" panose="05020102010507070707" pitchFamily="18" charset="2"/>
              <a:buChar char="¬"/>
              <a:defRPr/>
            </a:lvl4pPr>
            <a:lvl5pPr marL="2114550" indent="-285750">
              <a:buFont typeface="Wingdings 2" panose="05020102010507070707" pitchFamily="18" charset="2"/>
              <a:buChar char="¬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C72438-7C63-48F2-9D6F-2461BFD6D5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791456" cy="4206382"/>
          </a:xfrm>
        </p:spPr>
        <p:txBody>
          <a:bodyPr/>
          <a:lstStyle>
            <a:lvl1pPr marL="228600" indent="-228600">
              <a:buFont typeface="Wingdings 2" panose="05020102010507070707" pitchFamily="18" charset="2"/>
              <a:buChar char="¬"/>
              <a:defRPr/>
            </a:lvl1pPr>
            <a:lvl2pPr marL="685800" indent="-228600">
              <a:buFont typeface="Wingdings 2" panose="05020102010507070707" pitchFamily="18" charset="2"/>
              <a:buChar char="¬"/>
              <a:defRPr/>
            </a:lvl2pPr>
            <a:lvl3pPr marL="1143000" indent="-228600">
              <a:buFont typeface="Wingdings 2" panose="05020102010507070707" pitchFamily="18" charset="2"/>
              <a:buChar char="¬"/>
              <a:defRPr/>
            </a:lvl3pPr>
            <a:lvl4pPr marL="1600200" indent="-228600">
              <a:buFont typeface="Wingdings 2" panose="05020102010507070707" pitchFamily="18" charset="2"/>
              <a:buChar char="¬"/>
              <a:defRPr/>
            </a:lvl4pPr>
            <a:lvl5pPr marL="2057400" indent="-228600">
              <a:buFont typeface="Wingdings 2" panose="05020102010507070707" pitchFamily="18" charset="2"/>
              <a:buChar char="¬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FA1B49-6AAA-4DA7-970F-B75899F1A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5F8B1-DB7B-4D28-A97D-40FB2DD1EF78}" type="datetime2">
              <a:rPr lang="en-US" smtClean="0"/>
              <a:t>Monday, December 6,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E3649A-B9A2-4737-B47E-758DC1406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0C1407-C705-451C-878E-8175DCCD5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039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F9955-0460-4A20-8FC6-300595560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95DDA7-4AAD-4EBE-880C-200E5F10A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624" y="1681163"/>
            <a:ext cx="554969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717496-E470-4CF6-884C-F07390A468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0624" y="2505075"/>
            <a:ext cx="5549697" cy="3526932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C438EA-D381-4F22-A911-ECDD6D04FB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70321" y="1681163"/>
            <a:ext cx="4993335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F255FA-A04D-49F2-8DB4-3CC082D0DB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70321" y="2505075"/>
            <a:ext cx="4993335" cy="3526932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6298F3-0AEC-4811-99A4-B78AE3A70B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/>
          <a:lstStyle/>
          <a:p>
            <a:fld id="{14039161-23B8-4738-9069-73EBE8884FDD}" type="datetime2">
              <a:rPr lang="en-US" smtClean="0"/>
              <a:t>Monday, December 6, 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7690B4-8A9A-4717-8B0B-2C9212926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28F00A-44BE-4E0A-B1CE-1FC489654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197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1F235-FBFF-453E-B90A-5758ED47C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938306"/>
            <a:ext cx="10543032" cy="1325563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43A871-5A76-4349-99F0-C46C77380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94D44-7693-499F-AC6C-11696134FE3F}" type="datetime2">
              <a:rPr lang="en-US" smtClean="0"/>
              <a:t>Monday, December 6, 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72E803-8BD9-40A2-8389-C19DA1148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5414ED-B772-4B84-813E-E34C9A97C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380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562BDD-CBFF-4046-A6B2-A9ECCB7EA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AF2AE-472C-4EF3-ABB2-24BAA9AE3CF7}" type="datetime2">
              <a:rPr lang="en-US" smtClean="0"/>
              <a:t>Monday, December 6, 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90B5F6-6C28-4A86-AFD0-D7F93D461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10D5C-1634-451B-8D99-4D47EB3A1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835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12261-8522-4437-B612-7C7100D18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457200"/>
            <a:ext cx="10543032" cy="1600200"/>
          </a:xfrm>
        </p:spPr>
        <p:txBody>
          <a:bodyPr anchor="b">
            <a:noAutofit/>
          </a:bodyPr>
          <a:lstStyle>
            <a:lvl1pPr>
              <a:defRPr sz="5200">
                <a:latin typeface="Dante (Headings)2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AA0AF-3F50-42BD-84B4-E70C3D004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199340"/>
            <a:ext cx="5780468" cy="366171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C702B-2C4D-4590-8BEE-31940145C7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0624" y="2199340"/>
            <a:ext cx="4489180" cy="3669647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94813E-250B-4422-AE46-5E1AB964A4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/>
          <a:lstStyle/>
          <a:p>
            <a:fld id="{EAEA162C-A7C1-4263-9453-1BAFF8C39559}" type="datetime2">
              <a:rPr lang="en-US" smtClean="0"/>
              <a:t>Monday, December 6,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CB5B81-E9CC-45F3-8EF1-35D2C8FF1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A7E97-5A73-4602-9582-6CDACB918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644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5334B-3019-4CA1-B658-779001922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457200"/>
            <a:ext cx="4489180" cy="16002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D3CC12-FD6B-41A3-BF67-D600CC4383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DB2BD5-DC18-460B-BFCC-5B2447D2B0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0624" y="2199340"/>
            <a:ext cx="4489180" cy="3669647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305-9768-4792-866C-91238D4569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/>
          <a:lstStyle/>
          <a:p>
            <a:fld id="{64DF6793-3458-4587-8168-65F0C37A92D2}" type="datetime2">
              <a:rPr lang="en-US" smtClean="0"/>
              <a:t>Monday, December 6,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BF050-0FF1-499F-936E-FAAE50DC3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902C2E-1542-46B4-85B1-7A4B3F772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276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586836B-C327-49CB-ADF2-2E730C4A91BF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310F61-136C-42B3-981B-FDE3DD0A8135}"/>
              </a:ext>
            </a:extLst>
          </p:cNvPr>
          <p:cNvSpPr/>
          <p:nvPr/>
        </p:nvSpPr>
        <p:spPr>
          <a:xfrm>
            <a:off x="1478322" y="709375"/>
            <a:ext cx="10713675" cy="541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2AF870-601F-4570-A8A9-1003F8939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CCCECD-B6E7-4C40-8A84-65FD5A3F0A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624" y="1825625"/>
            <a:ext cx="1054303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EFA4D-0E39-4E26-B43C-5D1084B3BA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0624" y="6217920"/>
            <a:ext cx="2743200" cy="64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fld id="{E8352ED3-3C46-4C9A-9738-67B2D875E7E2}" type="datetime2">
              <a:rPr lang="en-US" smtClean="0"/>
              <a:pPr/>
              <a:t>Monday, December 6,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851EA-2F2C-4012-8B96-51179BDD11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67328" y="6217920"/>
            <a:ext cx="7196328" cy="64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B8ACB-7A60-4D76-A149-0C57A30E01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152" y="0"/>
            <a:ext cx="685800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455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Wingdings 2" panose="05020102010507070707" pitchFamily="18" charset="2"/>
        <a:buChar char="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izrael.avetour.cz/vanocni-svatky-v-izraeli.html" TargetMode="External"/><Relationship Id="rId3" Type="http://schemas.openxmlformats.org/officeDocument/2006/relationships/hyperlink" Target="https://www.britannica.com/topic/Judaism" TargetMode="External"/><Relationship Id="rId7" Type="http://schemas.openxmlformats.org/officeDocument/2006/relationships/hyperlink" Target="https://www.myjewishlearning.com/article/hanukkah-101/" TargetMode="External"/><Relationship Id="rId12" Type="http://schemas.openxmlformats.org/officeDocument/2006/relationships/hyperlink" Target="https://temata.rozhlas.cz/jak-a-proc-se-slavi-chanuka-7997689" TargetMode="External"/><Relationship Id="rId2" Type="http://schemas.openxmlformats.org/officeDocument/2006/relationships/hyperlink" Target="https://www.britannica.com/topic/Hanukkah/Tradition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playlist?list=PL5cG_K2ZpOSGB-Kutvl1p0tIBPpyw-A1C" TargetMode="External"/><Relationship Id="rId11" Type="http://schemas.openxmlformats.org/officeDocument/2006/relationships/hyperlink" Target="https://www.vanocnisen.cz/chanuka/" TargetMode="External"/><Relationship Id="rId5" Type="http://schemas.openxmlformats.org/officeDocument/2006/relationships/hyperlink" Target="https://www.idnes.cz/zpravy/domaci/chanuka-svatek-rabin.A191220_173937_domaci_blj" TargetMode="External"/><Relationship Id="rId10" Type="http://schemas.openxmlformats.org/officeDocument/2006/relationships/hyperlink" Target="https://www.fzo.cz/judaismus/svatky/chanuka/" TargetMode="External"/><Relationship Id="rId4" Type="http://schemas.openxmlformats.org/officeDocument/2006/relationships/hyperlink" Target="http://icmtrebic.cz/vanoce-jinde-jak-a-kdy-se-slavi-chanuka/" TargetMode="External"/><Relationship Id="rId9" Type="http://schemas.openxmlformats.org/officeDocument/2006/relationships/hyperlink" Target="http://www.fzo.cz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7" name="Rectangle 89">
            <a:extLst>
              <a:ext uri="{FF2B5EF4-FFF2-40B4-BE49-F238E27FC236}">
                <a16:creationId xmlns:a16="http://schemas.microsoft.com/office/drawing/2014/main" id="{24EF3E42-675E-4E84-AA5A-E233060C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F3B65B4-B443-446A-9981-E6E89B0B7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Obrázek 5" descr="Obsah obrázku svícen, svíčka, osvětlené&#10;&#10;Popis se vygeneroval automaticky.">
            <a:extLst>
              <a:ext uri="{FF2B5EF4-FFF2-40B4-BE49-F238E27FC236}">
                <a16:creationId xmlns:a16="http://schemas.microsoft.com/office/drawing/2014/main" id="{5455206C-5962-4C5C-A08C-13096208B6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05" b="10825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94" name="Rectangle 93">
            <a:extLst>
              <a:ext uri="{FF2B5EF4-FFF2-40B4-BE49-F238E27FC236}">
                <a16:creationId xmlns:a16="http://schemas.microsoft.com/office/drawing/2014/main" id="{12FD6970-15B8-49A1-B818-28F5A444F8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536813" y="536813"/>
            <a:ext cx="6858000" cy="5784375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22899" y="576263"/>
            <a:ext cx="4444436" cy="2967606"/>
          </a:xfrm>
        </p:spPr>
        <p:txBody>
          <a:bodyPr anchor="b">
            <a:normAutofit/>
          </a:bodyPr>
          <a:lstStyle/>
          <a:p>
            <a:pPr algn="l"/>
            <a:r>
              <a:rPr lang="cs-CZ" sz="4800">
                <a:solidFill>
                  <a:srgbClr val="FFFFFF"/>
                </a:solidFill>
              </a:rPr>
              <a:t>CHANUKA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22899" y="3663290"/>
            <a:ext cx="4444436" cy="1323314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cs-CZ">
                <a:solidFill>
                  <a:srgbClr val="FFFFFF"/>
                </a:solidFill>
              </a:rPr>
              <a:t>Kostková, Šlejharová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FD6C387B-06BE-490B-A22D-8EA8A67AA8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FFF0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94DCE841-D2A0-408E-8F2F-990D0105E2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FFF05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952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B551C3B6-A0D6-43F6-9F68-13666CDA5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2" y="709375"/>
            <a:ext cx="10713675" cy="541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24EF3E42-675E-4E84-AA5A-E233060C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F3B65B4-B443-446A-9981-E6E89B0B7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ek 3" descr="Obsah obrázku svícen&#10;&#10;Popis se vygeneroval automaticky.">
            <a:extLst>
              <a:ext uri="{FF2B5EF4-FFF2-40B4-BE49-F238E27FC236}">
                <a16:creationId xmlns:a16="http://schemas.microsoft.com/office/drawing/2014/main" id="{1ABF748E-5DE2-4B31-BC00-12EAD15A6F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80" b="4293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12FD6970-15B8-49A1-B818-28F5A444F8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536813" y="536813"/>
            <a:ext cx="6858000" cy="5784375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FF06133-1CD2-4CC3-9223-B22253B16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899" y="576263"/>
            <a:ext cx="4444436" cy="296760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rgbClr val="FFFFFF"/>
                </a:solidFill>
              </a:rPr>
              <a:t>Děkujeme za pozornost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D6C387B-06BE-490B-A22D-8EA8A67AA8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EEF24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4DCE841-D2A0-408E-8F2F-990D0105E2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EEF24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8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82F11BC-0096-4F9C-BAA6-E7D36C1E54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A1E615-6866-4975-BEB0-8A6DCCEFB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49980E-1F13-46BA-BFC3-59DA3D861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6276" y="685800"/>
            <a:ext cx="107442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2873AF4-AD36-4BDB-8684-09AA5E5B7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897" y="539496"/>
            <a:ext cx="5228393" cy="2697190"/>
          </a:xfrm>
        </p:spPr>
        <p:txBody>
          <a:bodyPr anchor="b">
            <a:normAutofit/>
          </a:bodyPr>
          <a:lstStyle/>
          <a:p>
            <a:r>
              <a:rPr lang="cs-CZ" sz="4800"/>
              <a:t>Judaismus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5DA4637-62C4-4F86-A394-EBDDCEA58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897" y="3354749"/>
            <a:ext cx="5228392" cy="25824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1800" dirty="0"/>
              <a:t>Počátky ve 3. století</a:t>
            </a:r>
          </a:p>
          <a:p>
            <a:r>
              <a:rPr lang="cs-CZ" sz="1800" dirty="0"/>
              <a:t>Monoteistické náboženství</a:t>
            </a:r>
          </a:p>
          <a:p>
            <a:r>
              <a:rPr lang="cs-CZ" sz="1800" dirty="0"/>
              <a:t>Symbolem je šesticípá hvězda</a:t>
            </a:r>
          </a:p>
          <a:p>
            <a:r>
              <a:rPr lang="cs-CZ" sz="1800" dirty="0"/>
              <a:t>Cca 14 milionů židů (většina USA nebo Izrael)</a:t>
            </a:r>
          </a:p>
          <a:p>
            <a:r>
              <a:rPr lang="cs-CZ" sz="1800" dirty="0" err="1"/>
              <a:t>Tanakh</a:t>
            </a:r>
            <a:r>
              <a:rPr lang="cs-CZ" sz="1800" dirty="0"/>
              <a:t> (hebrejská bible)</a:t>
            </a:r>
          </a:p>
          <a:p>
            <a:pPr marL="0" indent="0">
              <a:buNone/>
            </a:pPr>
            <a:endParaRPr lang="cs-CZ" sz="1800" dirty="0"/>
          </a:p>
          <a:p>
            <a:endParaRPr lang="cs-CZ" sz="1800" dirty="0"/>
          </a:p>
          <a:p>
            <a:endParaRPr lang="cs-CZ" sz="1800" dirty="0"/>
          </a:p>
          <a:p>
            <a:endParaRPr lang="cs-CZ" sz="18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E2E7D1F-2146-4351-B555-F7AD66F917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095999" y="695340"/>
            <a:ext cx="5391683" cy="5476855"/>
          </a:xfrm>
          <a:prstGeom prst="rect">
            <a:avLst/>
          </a:prstGeom>
          <a:solidFill>
            <a:srgbClr val="2665AC">
              <a:alpha val="25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4" name="Obrázek 4" descr="Obsah obrázku vlajka, obloha, exteriér, modrá&#10;&#10;Popis se vygeneroval automaticky.">
            <a:extLst>
              <a:ext uri="{FF2B5EF4-FFF2-40B4-BE49-F238E27FC236}">
                <a16:creationId xmlns:a16="http://schemas.microsoft.com/office/drawing/2014/main" id="{D65DE20F-5AAC-4C38-BAB2-143DD2EF9C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79" r="28971"/>
          <a:stretch/>
        </p:blipFill>
        <p:spPr>
          <a:xfrm>
            <a:off x="6620386" y="1246946"/>
            <a:ext cx="4364109" cy="4364109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D8C7CAC-1828-45F3-9C70-DE1294FA2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2665A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C52D459-9D8C-45C6-9998-FE91890626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2665A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5444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ED6799D-4A30-4426-B1D1-73A16A53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8D53964-75DB-47FC-995E-A11B07A07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01D54AB-1B89-42B2-90D1-A01C9152C4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6276" y="685800"/>
            <a:ext cx="107442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1F6FF45-E636-419C-9EBD-19726A5AF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898" y="302859"/>
            <a:ext cx="4548657" cy="2882980"/>
          </a:xfrm>
        </p:spPr>
        <p:txBody>
          <a:bodyPr anchor="b">
            <a:normAutofit/>
          </a:bodyPr>
          <a:lstStyle/>
          <a:p>
            <a:r>
              <a:rPr lang="cs-CZ" sz="4800"/>
              <a:t>Chanuka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C33C01-01B4-4D22-A783-A85C48D32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898" y="3354749"/>
            <a:ext cx="4548656" cy="25824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1800" dirty="0"/>
              <a:t>Osmidenní židovský svátek</a:t>
            </a:r>
          </a:p>
          <a:p>
            <a:r>
              <a:rPr lang="cs-CZ" sz="1800" dirty="0"/>
              <a:t>Významem je ochrana Boha nad Izraelity</a:t>
            </a:r>
          </a:p>
          <a:p>
            <a:r>
              <a:rPr lang="cs-CZ" sz="1800" dirty="0"/>
              <a:t>Připomíná slavné vítězství Makabejců</a:t>
            </a:r>
          </a:p>
          <a:p>
            <a:r>
              <a:rPr lang="cs-CZ" sz="1800" dirty="0"/>
              <a:t>Chanuka = zasvěcení</a:t>
            </a:r>
          </a:p>
          <a:p>
            <a:r>
              <a:rPr lang="cs-CZ" sz="1800" dirty="0"/>
              <a:t>Začíná 25. Den měsíce </a:t>
            </a:r>
            <a:r>
              <a:rPr lang="cs-CZ" sz="1800" dirty="0" err="1"/>
              <a:t>kislevu</a:t>
            </a:r>
          </a:p>
          <a:p>
            <a:endParaRPr lang="cs-CZ" sz="1800" dirty="0"/>
          </a:p>
          <a:p>
            <a:endParaRPr lang="cs-CZ" sz="1800"/>
          </a:p>
          <a:p>
            <a:endParaRPr lang="cs-CZ" sz="1800"/>
          </a:p>
          <a:p>
            <a:endParaRPr lang="cs-CZ" sz="180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986B129-4161-4F17-B0F0-C5532551D3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FA9F0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1455C73-3A5E-4FE8-8383-DD667D9A62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FA9F0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79712DE8-94E0-4F45-81D9-37AF7A32F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109854" y="685796"/>
            <a:ext cx="5391685" cy="5492009"/>
          </a:xfrm>
          <a:prstGeom prst="rect">
            <a:avLst/>
          </a:prstGeom>
          <a:solidFill>
            <a:srgbClr val="FA9F0E">
              <a:alpha val="20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4" name="Obrázek 4" descr="Obsah obrázku text, objekt v exteriéru, stan, vektorová grafika&#10;&#10;Popis se vygeneroval automaticky.">
            <a:extLst>
              <a:ext uri="{FF2B5EF4-FFF2-40B4-BE49-F238E27FC236}">
                <a16:creationId xmlns:a16="http://schemas.microsoft.com/office/drawing/2014/main" id="{A1FA95DC-7D6C-44AA-813D-C2B6602D8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2230" y="1432821"/>
            <a:ext cx="4035283" cy="403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226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9">
            <a:extLst>
              <a:ext uri="{FF2B5EF4-FFF2-40B4-BE49-F238E27FC236}">
                <a16:creationId xmlns:a16="http://schemas.microsoft.com/office/drawing/2014/main" id="{19CE9782-0FD1-493B-9C50-C51AB7C5E0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8" name="Rectangle 31">
            <a:extLst>
              <a:ext uri="{FF2B5EF4-FFF2-40B4-BE49-F238E27FC236}">
                <a16:creationId xmlns:a16="http://schemas.microsoft.com/office/drawing/2014/main" id="{F6619023-691E-4F1C-A10A-0EA3D044EE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9" name="Rectangle 33">
            <a:extLst>
              <a:ext uri="{FF2B5EF4-FFF2-40B4-BE49-F238E27FC236}">
                <a16:creationId xmlns:a16="http://schemas.microsoft.com/office/drawing/2014/main" id="{36F31C88-3DEF-4EA8-AE3A-49441413FC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85800"/>
            <a:ext cx="422144" cy="5486400"/>
          </a:xfrm>
          <a:prstGeom prst="rect">
            <a:avLst/>
          </a:prstGeom>
          <a:solidFill>
            <a:srgbClr val="FFF742">
              <a:alpha val="25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1" name="Rectangle 35">
            <a:extLst>
              <a:ext uri="{FF2B5EF4-FFF2-40B4-BE49-F238E27FC236}">
                <a16:creationId xmlns:a16="http://schemas.microsoft.com/office/drawing/2014/main" id="{147EAFFD-2BD1-4600-B034-EEF700787D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6276" y="685800"/>
            <a:ext cx="107442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C146FD7-EE6E-47E8-8F2A-BDF3B4F37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2026" y="540167"/>
            <a:ext cx="5828376" cy="2135867"/>
          </a:xfrm>
        </p:spPr>
        <p:txBody>
          <a:bodyPr anchor="b">
            <a:normAutofit/>
          </a:bodyPr>
          <a:lstStyle/>
          <a:p>
            <a:r>
              <a:rPr lang="cs-CZ" sz="4800">
                <a:solidFill>
                  <a:schemeClr val="tx1"/>
                </a:solidFill>
              </a:rPr>
              <a:t>Chanukia</a:t>
            </a:r>
          </a:p>
        </p:txBody>
      </p:sp>
      <p:pic>
        <p:nvPicPr>
          <p:cNvPr id="6" name="Obrázek 6" descr="Obsah obrázku svícen, objekt&#10;&#10;Popis se vygeneroval automaticky.">
            <a:extLst>
              <a:ext uri="{FF2B5EF4-FFF2-40B4-BE49-F238E27FC236}">
                <a16:creationId xmlns:a16="http://schemas.microsoft.com/office/drawing/2014/main" id="{6A673AD5-846F-4258-988F-E17152814F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22" r="2" b="107"/>
          <a:stretch/>
        </p:blipFill>
        <p:spPr>
          <a:xfrm>
            <a:off x="413003" y="685800"/>
            <a:ext cx="4073933" cy="548640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14FDD8-F302-4742-A278-9746501995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2026" y="2880452"/>
            <a:ext cx="5828376" cy="309544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1800">
                <a:solidFill>
                  <a:schemeClr val="tx1"/>
                </a:solidFill>
              </a:rPr>
              <a:t>Hlavní chanuková tradice</a:t>
            </a:r>
          </a:p>
          <a:p>
            <a:r>
              <a:rPr lang="cs-CZ" sz="1800">
                <a:solidFill>
                  <a:schemeClr val="tx1"/>
                </a:solidFill>
              </a:rPr>
              <a:t>Rozsvěcování světel na osmiramenném svícnu</a:t>
            </a:r>
          </a:p>
          <a:p>
            <a:r>
              <a:rPr lang="cs-CZ" sz="1800">
                <a:solidFill>
                  <a:schemeClr val="tx1"/>
                </a:solidFill>
              </a:rPr>
              <a:t>Napodobení tvaru původní menory, která stála v Chrámu</a:t>
            </a:r>
          </a:p>
          <a:p>
            <a:r>
              <a:rPr lang="cs-CZ" sz="1800">
                <a:solidFill>
                  <a:schemeClr val="tx1"/>
                </a:solidFill>
              </a:rPr>
              <a:t>Každý večer se zapaluje o jednu svíci více</a:t>
            </a:r>
          </a:p>
          <a:p>
            <a:r>
              <a:rPr lang="cs-CZ" sz="1800">
                <a:solidFill>
                  <a:schemeClr val="tx1"/>
                </a:solidFill>
              </a:rPr>
              <a:t>Používány svíčky nebo olejové lampičky</a:t>
            </a:r>
          </a:p>
          <a:p>
            <a:endParaRPr lang="cs-CZ" sz="1800">
              <a:solidFill>
                <a:schemeClr val="tx1"/>
              </a:solidFill>
            </a:endParaRPr>
          </a:p>
          <a:p>
            <a:endParaRPr lang="cs-CZ" sz="1800">
              <a:solidFill>
                <a:schemeClr val="tx1"/>
              </a:solidFill>
            </a:endParaRPr>
          </a:p>
          <a:p>
            <a:endParaRPr lang="cs-CZ" sz="1800">
              <a:solidFill>
                <a:schemeClr val="tx1"/>
              </a:solidFill>
            </a:endParaRPr>
          </a:p>
          <a:p>
            <a:endParaRPr lang="cs-CZ" sz="1800">
              <a:solidFill>
                <a:schemeClr val="tx1"/>
              </a:solidFill>
            </a:endParaRPr>
          </a:p>
        </p:txBody>
      </p:sp>
      <p:cxnSp>
        <p:nvCxnSpPr>
          <p:cNvPr id="33" name="Straight Connector 37">
            <a:extLst>
              <a:ext uri="{FF2B5EF4-FFF2-40B4-BE49-F238E27FC236}">
                <a16:creationId xmlns:a16="http://schemas.microsoft.com/office/drawing/2014/main" id="{8D4B5F26-8713-4267-9186-183BB809C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FFF74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9">
            <a:extLst>
              <a:ext uri="{FF2B5EF4-FFF2-40B4-BE49-F238E27FC236}">
                <a16:creationId xmlns:a16="http://schemas.microsoft.com/office/drawing/2014/main" id="{372C66DF-2004-4C24-8C07-554E41490D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FFF74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2856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9051786-3DB9-4904-BD7C-977B5666C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B557DC-3483-4FC3-B0F2-6358E74AA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C22CD1-1666-4CBE-96DC-99CDD142D8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6276" y="685800"/>
            <a:ext cx="107442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CFECAFB-7910-4853-A7AC-66DB91999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899" y="540167"/>
            <a:ext cx="4274607" cy="2135867"/>
          </a:xfrm>
        </p:spPr>
        <p:txBody>
          <a:bodyPr anchor="b">
            <a:normAutofit/>
          </a:bodyPr>
          <a:lstStyle/>
          <a:p>
            <a:r>
              <a:rPr lang="cs-CZ" sz="4800">
                <a:solidFill>
                  <a:schemeClr val="tx1"/>
                </a:solidFill>
              </a:rPr>
              <a:t>Společenské hry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7D86C81-D4A6-42C6-A3FC-EFE409DBAB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899" y="2880452"/>
            <a:ext cx="4274607" cy="309544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1800">
                <a:solidFill>
                  <a:schemeClr val="tx1"/>
                </a:solidFill>
              </a:rPr>
              <a:t>Nejznámější je Drejdl</a:t>
            </a:r>
          </a:p>
          <a:p>
            <a:r>
              <a:rPr lang="cs-CZ" sz="1800">
                <a:solidFill>
                  <a:schemeClr val="tx1"/>
                </a:solidFill>
              </a:rPr>
              <a:t>Dřevěná káča s písmeny hebrejské abecedy</a:t>
            </a:r>
          </a:p>
          <a:p>
            <a:r>
              <a:rPr lang="cs-CZ" sz="1800">
                <a:solidFill>
                  <a:schemeClr val="tx1"/>
                </a:solidFill>
              </a:rPr>
              <a:t>Písmena odpovídají prvním písmenům slov "nes gadol haja šam" (velký zázrak se tam stal)</a:t>
            </a:r>
          </a:p>
          <a:p>
            <a:r>
              <a:rPr lang="cs-CZ" sz="1800">
                <a:solidFill>
                  <a:schemeClr val="tx1"/>
                </a:solidFill>
              </a:rPr>
              <a:t>Hráči se střídají v točení a soutěží o sladkosti</a:t>
            </a:r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id="{78767835-40B4-4AA5-9D40-BDBDB2785E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19" r="14752" b="2"/>
          <a:stretch/>
        </p:blipFill>
        <p:spPr>
          <a:xfrm>
            <a:off x="5211495" y="685800"/>
            <a:ext cx="3211333" cy="5486400"/>
          </a:xfrm>
          <a:prstGeom prst="rect">
            <a:avLst/>
          </a:prstGeom>
        </p:spPr>
      </p:pic>
      <p:pic>
        <p:nvPicPr>
          <p:cNvPr id="4" name="Obrázek 4">
            <a:extLst>
              <a:ext uri="{FF2B5EF4-FFF2-40B4-BE49-F238E27FC236}">
                <a16:creationId xmlns:a16="http://schemas.microsoft.com/office/drawing/2014/main" id="{52DB7966-35BF-4266-91B4-B8328BD7FB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79" r="20740" b="1"/>
          <a:stretch/>
        </p:blipFill>
        <p:spPr>
          <a:xfrm>
            <a:off x="8535080" y="685800"/>
            <a:ext cx="3211333" cy="54864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9827AAC-CA62-4023-88E4-2F271AB1B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FDA01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9B57D9A5-B0E6-43E8-854F-D4931B715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47856" y="680191"/>
            <a:ext cx="440192" cy="5492010"/>
          </a:xfrm>
          <a:prstGeom prst="rect">
            <a:avLst/>
          </a:prstGeom>
          <a:solidFill>
            <a:srgbClr val="FDA011">
              <a:alpha val="25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0260BE8-14D3-4223-AC79-F05957192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FDA01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2378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734EE068-D08E-4CD7-A561-C5FB216F8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03D89D4-D254-4A55-8EEA-779800F798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41100C1-7086-4814-8A3C-8AE74536E8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6276" y="685800"/>
            <a:ext cx="107442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C0E2DA8-77D6-4688-9962-5D8B2FBCB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899" y="540167"/>
            <a:ext cx="5409241" cy="2135867"/>
          </a:xfrm>
        </p:spPr>
        <p:txBody>
          <a:bodyPr anchor="b">
            <a:normAutofit/>
          </a:bodyPr>
          <a:lstStyle/>
          <a:p>
            <a:r>
              <a:rPr lang="cs-CZ" sz="4800">
                <a:solidFill>
                  <a:schemeClr val="tx1"/>
                </a:solidFill>
              </a:rPr>
              <a:t>Dárky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81481D8-A8DE-4658-930A-5CA7BF68E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899" y="2880452"/>
            <a:ext cx="5409241" cy="309544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1800" dirty="0">
                <a:solidFill>
                  <a:schemeClr val="tx1"/>
                </a:solidFill>
              </a:rPr>
              <a:t>Děti většinou dostávají chanukové peníze (Chanuka </a:t>
            </a:r>
            <a:r>
              <a:rPr lang="cs-CZ" sz="1800">
                <a:solidFill>
                  <a:schemeClr val="tx1"/>
                </a:solidFill>
              </a:rPr>
              <a:t>gelt</a:t>
            </a:r>
            <a:r>
              <a:rPr lang="cs-CZ" sz="1800" dirty="0">
                <a:solidFill>
                  <a:schemeClr val="tx1"/>
                </a:solidFill>
              </a:rPr>
              <a:t>)</a:t>
            </a:r>
          </a:p>
          <a:p>
            <a:r>
              <a:rPr lang="cs-CZ" sz="1800" dirty="0">
                <a:solidFill>
                  <a:schemeClr val="tx1"/>
                </a:solidFill>
              </a:rPr>
              <a:t>Populární jsou také čokoládové mince</a:t>
            </a:r>
          </a:p>
          <a:p>
            <a:r>
              <a:rPr lang="cs-CZ" sz="1800" dirty="0">
                <a:solidFill>
                  <a:schemeClr val="tx1"/>
                </a:solidFill>
              </a:rPr>
              <a:t>V mnoha rodinách se zvyk dávat peníze přeměnil na obdarování dárky, aby se židovské děti necítily odstrčeny</a:t>
            </a:r>
          </a:p>
          <a:p>
            <a:endParaRPr lang="cs-CZ" sz="1800" dirty="0">
              <a:solidFill>
                <a:schemeClr val="tx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76BBC35-475E-46CD-9C24-E5D41107A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0292115" y="1881363"/>
            <a:ext cx="3095448" cy="704319"/>
          </a:xfrm>
          <a:prstGeom prst="rect">
            <a:avLst/>
          </a:prstGeom>
          <a:solidFill>
            <a:srgbClr val="0DAEDF">
              <a:alpha val="25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4" name="Obrázek 4" descr="Obsah obrázku text, stůl, interiér, štos&#10;&#10;Popis se vygeneroval automaticky.">
            <a:extLst>
              <a:ext uri="{FF2B5EF4-FFF2-40B4-BE49-F238E27FC236}">
                <a16:creationId xmlns:a16="http://schemas.microsoft.com/office/drawing/2014/main" id="{DECEC880-497C-48E8-AE1B-D6D4A3AD09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6" r="-1" b="-1"/>
          <a:stretch/>
        </p:blipFill>
        <p:spPr>
          <a:xfrm>
            <a:off x="6779813" y="685800"/>
            <a:ext cx="4724864" cy="3095445"/>
          </a:xfrm>
          <a:prstGeom prst="rect">
            <a:avLst/>
          </a:prstGeom>
        </p:spPr>
      </p:pic>
      <p:pic>
        <p:nvPicPr>
          <p:cNvPr id="6" name="Obrázek 6" descr="Obsah obrázku text&#10;&#10;Popis se vygeneroval automaticky.">
            <a:extLst>
              <a:ext uri="{FF2B5EF4-FFF2-40B4-BE49-F238E27FC236}">
                <a16:creationId xmlns:a16="http://schemas.microsoft.com/office/drawing/2014/main" id="{40DFD7B0-844D-4D60-8C62-3412861845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12" r="11431" b="-3"/>
          <a:stretch/>
        </p:blipFill>
        <p:spPr>
          <a:xfrm>
            <a:off x="6779823" y="3867912"/>
            <a:ext cx="2304464" cy="2304288"/>
          </a:xfrm>
          <a:prstGeom prst="rect">
            <a:avLst/>
          </a:prstGeom>
        </p:spPr>
      </p:pic>
      <p:pic>
        <p:nvPicPr>
          <p:cNvPr id="5" name="Obrázek 5">
            <a:extLst>
              <a:ext uri="{FF2B5EF4-FFF2-40B4-BE49-F238E27FC236}">
                <a16:creationId xmlns:a16="http://schemas.microsoft.com/office/drawing/2014/main" id="{9659DDFC-0E84-4BAB-9EDF-2AAF865C71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" r="-3" b="-3"/>
          <a:stretch/>
        </p:blipFill>
        <p:spPr>
          <a:xfrm>
            <a:off x="9200223" y="3867912"/>
            <a:ext cx="2304464" cy="2304288"/>
          </a:xfrm>
          <a:prstGeom prst="rect">
            <a:avLst/>
          </a:pr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F20C27B-B4CB-49AA-B752-CCC4D1DD5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0DAED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E190E47-6F75-4FFC-9B67-C7BCB51EB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0DAED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8117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9051786-3DB9-4904-BD7C-977B5666C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B557DC-3483-4FC3-B0F2-6358E74AA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C22CD1-1666-4CBE-96DC-99CDD142D8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6276" y="685800"/>
            <a:ext cx="107442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DBBEA87-86E4-4846-BB68-AA916C600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899" y="540167"/>
            <a:ext cx="4274607" cy="2135867"/>
          </a:xfrm>
        </p:spPr>
        <p:txBody>
          <a:bodyPr anchor="b">
            <a:normAutofit/>
          </a:bodyPr>
          <a:lstStyle/>
          <a:p>
            <a:r>
              <a:rPr lang="cs-CZ" sz="4800">
                <a:solidFill>
                  <a:schemeClr val="tx1"/>
                </a:solidFill>
              </a:rPr>
              <a:t>Pokrmy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D2DD2E5-83AD-4C31-B89B-C261D22B95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899" y="2880452"/>
            <a:ext cx="4274607" cy="309544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1800">
                <a:solidFill>
                  <a:schemeClr val="tx1"/>
                </a:solidFill>
              </a:rPr>
              <a:t>Většina pokrmů je symbolicky připravována na oleji (nejlépe olivovém)</a:t>
            </a:r>
          </a:p>
          <a:p>
            <a:r>
              <a:rPr lang="cs-CZ" sz="1800">
                <a:solidFill>
                  <a:schemeClr val="tx1"/>
                </a:solidFill>
              </a:rPr>
              <a:t>Latkes – varianta bramborových placek</a:t>
            </a:r>
          </a:p>
          <a:p>
            <a:r>
              <a:rPr lang="cs-CZ" sz="1800">
                <a:solidFill>
                  <a:schemeClr val="tx1"/>
                </a:solidFill>
              </a:rPr>
              <a:t>Sufganiyot - malé smažené koblihy</a:t>
            </a:r>
          </a:p>
          <a:p>
            <a:r>
              <a:rPr lang="cs-CZ" sz="1800">
                <a:solidFill>
                  <a:schemeClr val="tx1"/>
                </a:solidFill>
              </a:rPr>
              <a:t>Hodně lidí v období svátků konzumuje mléčné výrobky, jako připomínku příběhu Judity</a:t>
            </a:r>
          </a:p>
        </p:txBody>
      </p:sp>
      <p:pic>
        <p:nvPicPr>
          <p:cNvPr id="4" name="Obrázek 4" descr="Obsah obrázku jídlo, na sobě, dezert, štos&#10;&#10;Popis se vygeneroval automaticky.">
            <a:extLst>
              <a:ext uri="{FF2B5EF4-FFF2-40B4-BE49-F238E27FC236}">
                <a16:creationId xmlns:a16="http://schemas.microsoft.com/office/drawing/2014/main" id="{9A54BA0D-36BE-48B6-8673-5344950D2A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84" r="19883"/>
          <a:stretch/>
        </p:blipFill>
        <p:spPr>
          <a:xfrm>
            <a:off x="5211495" y="685800"/>
            <a:ext cx="3211333" cy="5486400"/>
          </a:xfrm>
          <a:prstGeom prst="rect">
            <a:avLst/>
          </a:prstGeom>
        </p:spPr>
      </p:pic>
      <p:pic>
        <p:nvPicPr>
          <p:cNvPr id="5" name="Obrázek 5" descr="Obsah obrázku kobliha, jídlo, zakryté, čokoláda&#10;&#10;Popis se vygeneroval automaticky.">
            <a:extLst>
              <a:ext uri="{FF2B5EF4-FFF2-40B4-BE49-F238E27FC236}">
                <a16:creationId xmlns:a16="http://schemas.microsoft.com/office/drawing/2014/main" id="{829DFAE7-9C06-43D3-BF27-5258A4A207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64" r="14770"/>
          <a:stretch/>
        </p:blipFill>
        <p:spPr>
          <a:xfrm>
            <a:off x="8535080" y="685800"/>
            <a:ext cx="3211333" cy="54864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9827AAC-CA62-4023-88E4-2F271AB1B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E89C2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9B57D9A5-B0E6-43E8-854F-D4931B715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47856" y="680191"/>
            <a:ext cx="440192" cy="5492010"/>
          </a:xfrm>
          <a:prstGeom prst="rect">
            <a:avLst/>
          </a:prstGeom>
          <a:solidFill>
            <a:srgbClr val="E89C23">
              <a:alpha val="25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0260BE8-14D3-4223-AC79-F05957192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E89C2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3128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F79DDEA7-D1C6-4972-A626-37A313A3FE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1E40C101-C8B8-47D0-A5BF-9371F2CD36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1EEA10F5-2C9D-468C-9013-E578BDF97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6276" y="685800"/>
            <a:ext cx="107442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4921D83-AB69-48CF-9FC4-51D725136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44" y="432442"/>
            <a:ext cx="5118847" cy="2848638"/>
          </a:xfrm>
        </p:spPr>
        <p:txBody>
          <a:bodyPr anchor="ctr">
            <a:normAutofit/>
          </a:bodyPr>
          <a:lstStyle/>
          <a:p>
            <a:r>
              <a:rPr lang="cs-CZ" sz="4800" dirty="0">
                <a:solidFill>
                  <a:schemeClr val="tx1"/>
                </a:solidFill>
              </a:rPr>
              <a:t>Oslavy Chanuky</a:t>
            </a:r>
          </a:p>
        </p:txBody>
      </p:sp>
      <p:pic>
        <p:nvPicPr>
          <p:cNvPr id="4" name="Obrázek 4" descr="Obsah obrázku osoba, interiér, dort, narozeniny&#10;&#10;Popis se vygeneroval automaticky.">
            <a:extLst>
              <a:ext uri="{FF2B5EF4-FFF2-40B4-BE49-F238E27FC236}">
                <a16:creationId xmlns:a16="http://schemas.microsoft.com/office/drawing/2014/main" id="{826E6C9E-61D0-4D55-82C1-B89325E26E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9787"/>
          <a:stretch/>
        </p:blipFill>
        <p:spPr>
          <a:xfrm>
            <a:off x="5692323" y="671602"/>
            <a:ext cx="5802331" cy="2729593"/>
          </a:xfrm>
          <a:prstGeom prst="rect">
            <a:avLst/>
          </a:prstGeom>
        </p:spPr>
      </p:pic>
      <p:sp>
        <p:nvSpPr>
          <p:cNvPr id="11" name="Rectangle 15">
            <a:extLst>
              <a:ext uri="{FF2B5EF4-FFF2-40B4-BE49-F238E27FC236}">
                <a16:creationId xmlns:a16="http://schemas.microsoft.com/office/drawing/2014/main" id="{8BF03294-DBAF-4FA8-99A1-932791773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04675" y="671602"/>
            <a:ext cx="687325" cy="2715768"/>
          </a:xfrm>
          <a:prstGeom prst="rect">
            <a:avLst/>
          </a:prstGeom>
          <a:solidFill>
            <a:srgbClr val="D7D96B">
              <a:alpha val="25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5" name="Obrázek 5" descr="Obsah obrázku osoba, zeď, interiér, skupina&#10;&#10;Popis se vygeneroval automaticky.">
            <a:extLst>
              <a:ext uri="{FF2B5EF4-FFF2-40B4-BE49-F238E27FC236}">
                <a16:creationId xmlns:a16="http://schemas.microsoft.com/office/drawing/2014/main" id="{4A3E5312-C0BF-4A2E-AAD0-9C32D31083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596" r="-1" b="1304"/>
          <a:stretch/>
        </p:blipFill>
        <p:spPr>
          <a:xfrm>
            <a:off x="573476" y="3401195"/>
            <a:ext cx="5118847" cy="2771005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97FB13-6354-404E-A57F-B087DBBFC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0217" y="3668751"/>
            <a:ext cx="5118847" cy="2313696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cs-CZ" sz="1800" dirty="0">
                <a:solidFill>
                  <a:schemeClr val="tx1"/>
                </a:solidFill>
              </a:rPr>
              <a:t>ČR x USA</a:t>
            </a:r>
          </a:p>
          <a:p>
            <a:r>
              <a:rPr lang="cs-CZ" sz="1800" dirty="0">
                <a:solidFill>
                  <a:schemeClr val="tx1"/>
                </a:solidFill>
              </a:rPr>
              <a:t>ortodoxní x konzervativní</a:t>
            </a:r>
          </a:p>
          <a:p>
            <a:r>
              <a:rPr lang="cs-CZ" sz="1800" dirty="0">
                <a:solidFill>
                  <a:schemeClr val="tx1"/>
                </a:solidFill>
              </a:rPr>
              <a:t>přístup mezi dvěma vybranými způsoby slavení Chanuky je poměrně odlišný</a:t>
            </a:r>
          </a:p>
          <a:p>
            <a:r>
              <a:rPr lang="cs-CZ" sz="1800" dirty="0">
                <a:solidFill>
                  <a:schemeClr val="tx1"/>
                </a:solidFill>
              </a:rPr>
              <a:t>pan </a:t>
            </a:r>
            <a:r>
              <a:rPr lang="cs-CZ" sz="1800" dirty="0" err="1">
                <a:solidFill>
                  <a:schemeClr val="tx1"/>
                </a:solidFill>
              </a:rPr>
              <a:t>Jair</a:t>
            </a:r>
            <a:r>
              <a:rPr lang="cs-CZ" sz="1800" dirty="0">
                <a:solidFill>
                  <a:schemeClr val="tx1"/>
                </a:solidFill>
              </a:rPr>
              <a:t> slaví Chanuku spíše skromně</a:t>
            </a:r>
          </a:p>
          <a:p>
            <a:r>
              <a:rPr lang="cs-CZ" sz="1800" dirty="0">
                <a:solidFill>
                  <a:schemeClr val="tx1"/>
                </a:solidFill>
              </a:rPr>
              <a:t>paní Marion pojímá oslavy Chanuky ve stylu podobném oslavám Vánoc</a:t>
            </a:r>
          </a:p>
          <a:p>
            <a:pPr marL="0" indent="0">
              <a:buNone/>
            </a:pPr>
            <a:endParaRPr lang="cs-CZ" sz="1800" dirty="0">
              <a:solidFill>
                <a:schemeClr val="tx1"/>
              </a:solidFill>
            </a:endParaRPr>
          </a:p>
          <a:p>
            <a:endParaRPr lang="cs-CZ" sz="1800">
              <a:solidFill>
                <a:schemeClr val="tx1"/>
              </a:solidFill>
            </a:endParaRPr>
          </a:p>
          <a:p>
            <a:endParaRPr lang="cs-CZ" sz="1800">
              <a:solidFill>
                <a:schemeClr val="tx1"/>
              </a:solidFill>
            </a:endParaRPr>
          </a:p>
        </p:txBody>
      </p:sp>
      <p:cxnSp>
        <p:nvCxnSpPr>
          <p:cNvPr id="13" name="Straight Connector 17">
            <a:extLst>
              <a:ext uri="{FF2B5EF4-FFF2-40B4-BE49-F238E27FC236}">
                <a16:creationId xmlns:a16="http://schemas.microsoft.com/office/drawing/2014/main" id="{1D49F461-A47D-4032-8525-4AA2F7F32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D7D96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9">
            <a:extLst>
              <a:ext uri="{FF2B5EF4-FFF2-40B4-BE49-F238E27FC236}">
                <a16:creationId xmlns:a16="http://schemas.microsoft.com/office/drawing/2014/main" id="{6AD08A6B-9662-47B8-8560-7A73FF893D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717321"/>
            <a:ext cx="8493" cy="2036648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8A7F126-0EB8-456D-87D6-1A6AC8389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D7D96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59981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6A519A-4C35-4CE8-94DB-BA1400962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D2EBD20-1DA9-4FC1-963D-14116BFD5D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cs-CZ" sz="900" dirty="0">
                <a:ea typeface="+mn-lt"/>
                <a:cs typeface="+mn-lt"/>
              </a:rPr>
              <a:t>VRIES, Simon Philip. </a:t>
            </a:r>
            <a:r>
              <a:rPr lang="cs-CZ" sz="900" i="1" dirty="0">
                <a:ea typeface="+mn-lt"/>
                <a:cs typeface="+mn-lt"/>
              </a:rPr>
              <a:t>Židovské obřady a symboly</a:t>
            </a:r>
            <a:r>
              <a:rPr lang="cs-CZ" sz="900" dirty="0">
                <a:ea typeface="+mn-lt"/>
                <a:cs typeface="+mn-lt"/>
              </a:rPr>
              <a:t>. 1. vyd. Praha: Vyšehrad, 2009. Světová náboženství (Vyšehrad).  ISBN 978-80-7021-963-8</a:t>
            </a:r>
          </a:p>
          <a:p>
            <a:r>
              <a:rPr lang="cs-CZ" sz="900" dirty="0">
                <a:ea typeface="+mn-lt"/>
                <a:cs typeface="+mn-lt"/>
              </a:rPr>
              <a:t>STERN, Marc. </a:t>
            </a:r>
            <a:r>
              <a:rPr lang="cs-CZ" sz="900" i="1" dirty="0">
                <a:ea typeface="+mn-lt"/>
                <a:cs typeface="+mn-lt"/>
              </a:rPr>
              <a:t>Svátky v životě Židů: vzpomínání, slavení, vyprávění</a:t>
            </a:r>
            <a:r>
              <a:rPr lang="cs-CZ" sz="900" dirty="0">
                <a:ea typeface="+mn-lt"/>
                <a:cs typeface="+mn-lt"/>
              </a:rPr>
              <a:t>. Praha: Vyšehrad, 2002. Světová náboženství (Vyšehrad). ISBN 80-7021-551-8.</a:t>
            </a:r>
          </a:p>
          <a:p>
            <a:r>
              <a:rPr lang="cs-CZ" sz="900" dirty="0">
                <a:ea typeface="+mn-lt"/>
                <a:cs typeface="+mn-lt"/>
              </a:rPr>
              <a:t>DIVECKÝ, Jan. </a:t>
            </a:r>
            <a:r>
              <a:rPr lang="cs-CZ" sz="900" i="1" dirty="0">
                <a:ea typeface="+mn-lt"/>
                <a:cs typeface="+mn-lt"/>
              </a:rPr>
              <a:t>Židovské svátky: [kalendářem od Pesachu do </a:t>
            </a:r>
            <a:r>
              <a:rPr lang="cs-CZ" sz="900" i="1" dirty="0" err="1">
                <a:ea typeface="+mn-lt"/>
                <a:cs typeface="+mn-lt"/>
              </a:rPr>
              <a:t>Purimu</a:t>
            </a:r>
            <a:r>
              <a:rPr lang="cs-CZ" sz="900" i="1" dirty="0">
                <a:ea typeface="+mn-lt"/>
                <a:cs typeface="+mn-lt"/>
              </a:rPr>
              <a:t>]</a:t>
            </a:r>
            <a:r>
              <a:rPr lang="cs-CZ" sz="900" dirty="0">
                <a:ea typeface="+mn-lt"/>
                <a:cs typeface="+mn-lt"/>
              </a:rPr>
              <a:t>. Praha: P3K, 2005. ISBN 80-903584-3-8.</a:t>
            </a:r>
          </a:p>
          <a:p>
            <a:r>
              <a:rPr lang="cs-CZ" sz="900" dirty="0">
                <a:ea typeface="+mn-lt"/>
                <a:cs typeface="+mn-lt"/>
              </a:rPr>
              <a:t>MAXA, David a Šik, Pavel. </a:t>
            </a:r>
            <a:r>
              <a:rPr lang="cs-CZ" sz="900" i="1" dirty="0">
                <a:ea typeface="+mn-lt"/>
                <a:cs typeface="+mn-lt"/>
              </a:rPr>
              <a:t>Chanuka</a:t>
            </a:r>
            <a:r>
              <a:rPr lang="cs-CZ" sz="900" dirty="0">
                <a:ea typeface="+mn-lt"/>
                <a:cs typeface="+mn-lt"/>
              </a:rPr>
              <a:t>. Vyd. 1. Praha: Garamond, 2014, s. 35. ISBN 978-80-7407-234-5.</a:t>
            </a:r>
          </a:p>
          <a:p>
            <a:r>
              <a:rPr lang="cs-CZ" sz="900" dirty="0" err="1">
                <a:ea typeface="+mn-lt"/>
                <a:cs typeface="+mn-lt"/>
              </a:rPr>
              <a:t>Hanukkah</a:t>
            </a:r>
            <a:r>
              <a:rPr lang="cs-CZ" sz="900" dirty="0">
                <a:ea typeface="+mn-lt"/>
                <a:cs typeface="+mn-lt"/>
              </a:rPr>
              <a:t> - </a:t>
            </a:r>
            <a:r>
              <a:rPr lang="cs-CZ" sz="900" dirty="0" err="1">
                <a:ea typeface="+mn-lt"/>
                <a:cs typeface="+mn-lt"/>
              </a:rPr>
              <a:t>Traditions</a:t>
            </a:r>
            <a:r>
              <a:rPr lang="cs-CZ" sz="900" dirty="0">
                <a:ea typeface="+mn-lt"/>
                <a:cs typeface="+mn-lt"/>
              </a:rPr>
              <a:t> | </a:t>
            </a:r>
            <a:r>
              <a:rPr lang="cs-CZ" sz="900" dirty="0" err="1">
                <a:ea typeface="+mn-lt"/>
                <a:cs typeface="+mn-lt"/>
              </a:rPr>
              <a:t>Britannica</a:t>
            </a:r>
            <a:r>
              <a:rPr lang="cs-CZ" sz="900" dirty="0">
                <a:ea typeface="+mn-lt"/>
                <a:cs typeface="+mn-lt"/>
              </a:rPr>
              <a:t>. </a:t>
            </a:r>
            <a:r>
              <a:rPr lang="cs-CZ" sz="900" i="1" dirty="0" err="1">
                <a:ea typeface="+mn-lt"/>
                <a:cs typeface="+mn-lt"/>
              </a:rPr>
              <a:t>Encyclopedia</a:t>
            </a:r>
            <a:r>
              <a:rPr lang="cs-CZ" sz="900" i="1" dirty="0">
                <a:ea typeface="+mn-lt"/>
                <a:cs typeface="+mn-lt"/>
              </a:rPr>
              <a:t> </a:t>
            </a:r>
            <a:r>
              <a:rPr lang="cs-CZ" sz="900" i="1" dirty="0" err="1">
                <a:ea typeface="+mn-lt"/>
                <a:cs typeface="+mn-lt"/>
              </a:rPr>
              <a:t>Britannica</a:t>
            </a:r>
            <a:r>
              <a:rPr lang="cs-CZ" sz="900" i="1" dirty="0">
                <a:ea typeface="+mn-lt"/>
                <a:cs typeface="+mn-lt"/>
              </a:rPr>
              <a:t> | </a:t>
            </a:r>
            <a:r>
              <a:rPr lang="cs-CZ" sz="900" i="1" dirty="0" err="1">
                <a:ea typeface="+mn-lt"/>
                <a:cs typeface="+mn-lt"/>
              </a:rPr>
              <a:t>Britannica</a:t>
            </a:r>
            <a:r>
              <a:rPr lang="cs-CZ" sz="900" dirty="0">
                <a:ea typeface="+mn-lt"/>
                <a:cs typeface="+mn-lt"/>
              </a:rPr>
              <a:t> [online]. Copyright © Vadim </a:t>
            </a:r>
            <a:r>
              <a:rPr lang="cs-CZ" sz="900" dirty="0" err="1">
                <a:ea typeface="+mn-lt"/>
                <a:cs typeface="+mn-lt"/>
              </a:rPr>
              <a:t>Sadovski</a:t>
            </a:r>
            <a:r>
              <a:rPr lang="cs-CZ" sz="900" dirty="0">
                <a:ea typeface="+mn-lt"/>
                <a:cs typeface="+mn-lt"/>
              </a:rPr>
              <a:t> [cit. 06.12.2021]. Dostupné z: </a:t>
            </a:r>
            <a:r>
              <a:rPr lang="cs-CZ" sz="900" dirty="0">
                <a:ea typeface="+mn-lt"/>
                <a:cs typeface="+mn-lt"/>
                <a:hlinkClick r:id="rId2"/>
              </a:rPr>
              <a:t>https://www.britannica.com/topic/Hanukkah/Traditions</a:t>
            </a:r>
            <a:endParaRPr lang="cs-CZ" sz="900" dirty="0">
              <a:ea typeface="+mn-lt"/>
              <a:cs typeface="+mn-lt"/>
            </a:endParaRPr>
          </a:p>
          <a:p>
            <a:r>
              <a:rPr lang="cs-CZ" sz="900" dirty="0" err="1">
                <a:ea typeface="+mn-lt"/>
                <a:cs typeface="+mn-lt"/>
              </a:rPr>
              <a:t>Judaism</a:t>
            </a:r>
            <a:r>
              <a:rPr lang="cs-CZ" sz="900" dirty="0">
                <a:ea typeface="+mn-lt"/>
                <a:cs typeface="+mn-lt"/>
              </a:rPr>
              <a:t> | </a:t>
            </a:r>
            <a:r>
              <a:rPr lang="cs-CZ" sz="900" dirty="0" err="1">
                <a:ea typeface="+mn-lt"/>
                <a:cs typeface="+mn-lt"/>
              </a:rPr>
              <a:t>Definition</a:t>
            </a:r>
            <a:r>
              <a:rPr lang="cs-CZ" sz="900" dirty="0">
                <a:ea typeface="+mn-lt"/>
                <a:cs typeface="+mn-lt"/>
              </a:rPr>
              <a:t>, </a:t>
            </a:r>
            <a:r>
              <a:rPr lang="cs-CZ" sz="900" dirty="0" err="1">
                <a:ea typeface="+mn-lt"/>
                <a:cs typeface="+mn-lt"/>
              </a:rPr>
              <a:t>Origin</a:t>
            </a:r>
            <a:r>
              <a:rPr lang="cs-CZ" sz="900" dirty="0">
                <a:ea typeface="+mn-lt"/>
                <a:cs typeface="+mn-lt"/>
              </a:rPr>
              <a:t>, </a:t>
            </a:r>
            <a:r>
              <a:rPr lang="cs-CZ" sz="900" dirty="0" err="1">
                <a:ea typeface="+mn-lt"/>
                <a:cs typeface="+mn-lt"/>
              </a:rPr>
              <a:t>History</a:t>
            </a:r>
            <a:r>
              <a:rPr lang="cs-CZ" sz="900" dirty="0">
                <a:ea typeface="+mn-lt"/>
                <a:cs typeface="+mn-lt"/>
              </a:rPr>
              <a:t>, </a:t>
            </a:r>
            <a:r>
              <a:rPr lang="cs-CZ" sz="900" dirty="0" err="1">
                <a:ea typeface="+mn-lt"/>
                <a:cs typeface="+mn-lt"/>
              </a:rPr>
              <a:t>Beliefs</a:t>
            </a:r>
            <a:r>
              <a:rPr lang="cs-CZ" sz="900" dirty="0">
                <a:ea typeface="+mn-lt"/>
                <a:cs typeface="+mn-lt"/>
              </a:rPr>
              <a:t>, &amp; </a:t>
            </a:r>
            <a:r>
              <a:rPr lang="cs-CZ" sz="900" dirty="0" err="1">
                <a:ea typeface="+mn-lt"/>
                <a:cs typeface="+mn-lt"/>
              </a:rPr>
              <a:t>Facts</a:t>
            </a:r>
            <a:r>
              <a:rPr lang="cs-CZ" sz="900" dirty="0">
                <a:ea typeface="+mn-lt"/>
                <a:cs typeface="+mn-lt"/>
              </a:rPr>
              <a:t> | </a:t>
            </a:r>
            <a:r>
              <a:rPr lang="cs-CZ" sz="900" dirty="0" err="1">
                <a:ea typeface="+mn-lt"/>
                <a:cs typeface="+mn-lt"/>
              </a:rPr>
              <a:t>Britannica</a:t>
            </a:r>
            <a:r>
              <a:rPr lang="cs-CZ" sz="900" dirty="0">
                <a:ea typeface="+mn-lt"/>
                <a:cs typeface="+mn-lt"/>
              </a:rPr>
              <a:t>. </a:t>
            </a:r>
            <a:r>
              <a:rPr lang="cs-CZ" sz="900" i="1" dirty="0" err="1">
                <a:ea typeface="+mn-lt"/>
                <a:cs typeface="+mn-lt"/>
              </a:rPr>
              <a:t>Encyclopedia</a:t>
            </a:r>
            <a:r>
              <a:rPr lang="cs-CZ" sz="900" i="1" dirty="0">
                <a:ea typeface="+mn-lt"/>
                <a:cs typeface="+mn-lt"/>
              </a:rPr>
              <a:t> </a:t>
            </a:r>
            <a:r>
              <a:rPr lang="cs-CZ" sz="900" i="1" dirty="0" err="1">
                <a:ea typeface="+mn-lt"/>
                <a:cs typeface="+mn-lt"/>
              </a:rPr>
              <a:t>Britannica</a:t>
            </a:r>
            <a:r>
              <a:rPr lang="cs-CZ" sz="900" i="1" dirty="0">
                <a:ea typeface="+mn-lt"/>
                <a:cs typeface="+mn-lt"/>
              </a:rPr>
              <a:t> | </a:t>
            </a:r>
            <a:r>
              <a:rPr lang="cs-CZ" sz="900" i="1" dirty="0" err="1">
                <a:ea typeface="+mn-lt"/>
                <a:cs typeface="+mn-lt"/>
              </a:rPr>
              <a:t>Britannica</a:t>
            </a:r>
            <a:r>
              <a:rPr lang="cs-CZ" sz="900" dirty="0">
                <a:ea typeface="+mn-lt"/>
                <a:cs typeface="+mn-lt"/>
              </a:rPr>
              <a:t> [online]. Copyright © Vadim </a:t>
            </a:r>
            <a:r>
              <a:rPr lang="cs-CZ" sz="900" dirty="0" err="1">
                <a:ea typeface="+mn-lt"/>
                <a:cs typeface="+mn-lt"/>
              </a:rPr>
              <a:t>Sadovski</a:t>
            </a:r>
            <a:r>
              <a:rPr lang="cs-CZ" sz="900" dirty="0">
                <a:ea typeface="+mn-lt"/>
                <a:cs typeface="+mn-lt"/>
              </a:rPr>
              <a:t> [cit. 06.12.2021]. Dostupné z: </a:t>
            </a:r>
            <a:r>
              <a:rPr lang="cs-CZ" sz="900" dirty="0">
                <a:ea typeface="+mn-lt"/>
                <a:cs typeface="+mn-lt"/>
                <a:hlinkClick r:id="rId3"/>
              </a:rPr>
              <a:t>https://www.britannica.com/topic/Judaism</a:t>
            </a:r>
            <a:endParaRPr lang="cs-CZ" sz="900" dirty="0">
              <a:ea typeface="+mn-lt"/>
              <a:cs typeface="+mn-lt"/>
            </a:endParaRPr>
          </a:p>
          <a:p>
            <a:r>
              <a:rPr lang="cs-CZ" sz="900" dirty="0">
                <a:ea typeface="+mn-lt"/>
                <a:cs typeface="+mn-lt"/>
              </a:rPr>
              <a:t>Vánoce jinde – jak a kdy se slaví Chanuka? | ICM Třebíč. </a:t>
            </a:r>
            <a:r>
              <a:rPr lang="cs-CZ" sz="900" i="1" dirty="0">
                <a:ea typeface="+mn-lt"/>
                <a:cs typeface="+mn-lt"/>
              </a:rPr>
              <a:t>Informační centrum pro mládež Třebíč (ICM) - informace pro mladé</a:t>
            </a:r>
            <a:r>
              <a:rPr lang="cs-CZ" sz="900" dirty="0">
                <a:ea typeface="+mn-lt"/>
                <a:cs typeface="+mn-lt"/>
              </a:rPr>
              <a:t> [online]. Dostupné z: </a:t>
            </a:r>
            <a:r>
              <a:rPr lang="cs-CZ" sz="900" dirty="0">
                <a:ea typeface="+mn-lt"/>
                <a:cs typeface="+mn-lt"/>
                <a:hlinkClick r:id="rId4"/>
              </a:rPr>
              <a:t>http://icmtrebic.cz/vanoce-jinde-jak-a-kdy-se-slavi-chanuka/</a:t>
            </a:r>
            <a:endParaRPr lang="cs-CZ" sz="900" dirty="0">
              <a:ea typeface="+mn-lt"/>
              <a:cs typeface="+mn-lt"/>
            </a:endParaRPr>
          </a:p>
          <a:p>
            <a:r>
              <a:rPr lang="cs-CZ" sz="900" dirty="0"/>
              <a:t>Židovský svátek Chanuka připomíná, že i málo světla rozežene hodně tmy </a:t>
            </a:r>
            <a:r>
              <a:rPr lang="cs-CZ" sz="900" dirty="0">
                <a:ea typeface="+mn-lt"/>
                <a:cs typeface="+mn-lt"/>
              </a:rPr>
              <a:t>| idnes.cz zpravodajství. i</a:t>
            </a:r>
            <a:r>
              <a:rPr lang="cs-CZ" sz="900" i="1" dirty="0">
                <a:ea typeface="+mn-lt"/>
                <a:cs typeface="+mn-lt"/>
              </a:rPr>
              <a:t>dnes.cz </a:t>
            </a:r>
            <a:r>
              <a:rPr lang="cs-CZ" sz="900" dirty="0">
                <a:ea typeface="+mn-lt"/>
                <a:cs typeface="+mn-lt"/>
              </a:rPr>
              <a:t>[online]. Dostupné z: </a:t>
            </a:r>
            <a:r>
              <a:rPr lang="cs-CZ" sz="900" dirty="0">
                <a:ea typeface="+mn-lt"/>
                <a:cs typeface="+mn-lt"/>
                <a:hlinkClick r:id="rId5"/>
              </a:rPr>
              <a:t>https://www.idnes.cz/zpravy/domaci/chanuka-svatek-rabin.A191220_173937_domaci_blj</a:t>
            </a:r>
            <a:r>
              <a:rPr lang="cs-CZ" sz="900" dirty="0">
                <a:ea typeface="+mn-lt"/>
                <a:cs typeface="+mn-lt"/>
              </a:rPr>
              <a:t> </a:t>
            </a:r>
          </a:p>
          <a:p>
            <a:r>
              <a:rPr lang="cs-CZ" sz="900" dirty="0" err="1">
                <a:ea typeface="+mn-lt"/>
                <a:cs typeface="+mn-lt"/>
              </a:rPr>
              <a:t>Hanukkah</a:t>
            </a:r>
            <a:r>
              <a:rPr lang="cs-CZ" sz="900" dirty="0">
                <a:ea typeface="+mn-lt"/>
                <a:cs typeface="+mn-lt"/>
              </a:rPr>
              <a:t> 2021 - YouTube. </a:t>
            </a:r>
            <a:r>
              <a:rPr lang="cs-CZ" sz="900" i="1" dirty="0">
                <a:ea typeface="+mn-lt"/>
                <a:cs typeface="+mn-lt"/>
              </a:rPr>
              <a:t>YouTube</a:t>
            </a:r>
            <a:r>
              <a:rPr lang="cs-CZ" sz="900" dirty="0">
                <a:ea typeface="+mn-lt"/>
                <a:cs typeface="+mn-lt"/>
              </a:rPr>
              <a:t> [online]. Copyright © 2021 Google LLC [cit. 06.12.2021]. Dostupné z: </a:t>
            </a:r>
            <a:r>
              <a:rPr lang="cs-CZ" sz="900" dirty="0">
                <a:ea typeface="+mn-lt"/>
                <a:cs typeface="+mn-lt"/>
                <a:hlinkClick r:id="rId6"/>
              </a:rPr>
              <a:t>https://www.youtube.com/playlist?list=PL5cG_K2ZpOSGB-Kutvl1p0tIBPpyw-A1C</a:t>
            </a:r>
            <a:endParaRPr lang="cs-CZ" sz="900" dirty="0"/>
          </a:p>
          <a:p>
            <a:r>
              <a:rPr lang="cs-CZ" sz="900" dirty="0" err="1">
                <a:ea typeface="+mn-lt"/>
                <a:cs typeface="+mn-lt"/>
              </a:rPr>
              <a:t>Hanukkah</a:t>
            </a:r>
            <a:r>
              <a:rPr lang="cs-CZ" sz="900" dirty="0">
                <a:ea typeface="+mn-lt"/>
                <a:cs typeface="+mn-lt"/>
              </a:rPr>
              <a:t> 101 | My </a:t>
            </a:r>
            <a:r>
              <a:rPr lang="cs-CZ" sz="900" dirty="0" err="1">
                <a:ea typeface="+mn-lt"/>
                <a:cs typeface="+mn-lt"/>
              </a:rPr>
              <a:t>Jewish</a:t>
            </a:r>
            <a:r>
              <a:rPr lang="cs-CZ" sz="900" dirty="0">
                <a:ea typeface="+mn-lt"/>
                <a:cs typeface="+mn-lt"/>
              </a:rPr>
              <a:t> Learning. </a:t>
            </a:r>
            <a:r>
              <a:rPr lang="cs-CZ" sz="900" i="1" dirty="0">
                <a:ea typeface="+mn-lt"/>
                <a:cs typeface="+mn-lt"/>
              </a:rPr>
              <a:t>My </a:t>
            </a:r>
            <a:r>
              <a:rPr lang="cs-CZ" sz="900" i="1" dirty="0" err="1">
                <a:ea typeface="+mn-lt"/>
                <a:cs typeface="+mn-lt"/>
              </a:rPr>
              <a:t>Jewish</a:t>
            </a:r>
            <a:r>
              <a:rPr lang="cs-CZ" sz="900" i="1" dirty="0">
                <a:ea typeface="+mn-lt"/>
                <a:cs typeface="+mn-lt"/>
              </a:rPr>
              <a:t> Learning - </a:t>
            </a:r>
            <a:r>
              <a:rPr lang="cs-CZ" sz="900" i="1" dirty="0" err="1">
                <a:ea typeface="+mn-lt"/>
                <a:cs typeface="+mn-lt"/>
              </a:rPr>
              <a:t>Judaism</a:t>
            </a:r>
            <a:r>
              <a:rPr lang="cs-CZ" sz="900" i="1" dirty="0">
                <a:ea typeface="+mn-lt"/>
                <a:cs typeface="+mn-lt"/>
              </a:rPr>
              <a:t> &amp; </a:t>
            </a:r>
            <a:r>
              <a:rPr lang="cs-CZ" sz="900" i="1" dirty="0" err="1">
                <a:ea typeface="+mn-lt"/>
                <a:cs typeface="+mn-lt"/>
              </a:rPr>
              <a:t>Jewish</a:t>
            </a:r>
            <a:r>
              <a:rPr lang="cs-CZ" sz="900" i="1" dirty="0">
                <a:ea typeface="+mn-lt"/>
                <a:cs typeface="+mn-lt"/>
              </a:rPr>
              <a:t> </a:t>
            </a:r>
            <a:r>
              <a:rPr lang="cs-CZ" sz="900" i="1" dirty="0" err="1">
                <a:ea typeface="+mn-lt"/>
                <a:cs typeface="+mn-lt"/>
              </a:rPr>
              <a:t>Life</a:t>
            </a:r>
            <a:r>
              <a:rPr lang="cs-CZ" sz="900" dirty="0">
                <a:ea typeface="+mn-lt"/>
                <a:cs typeface="+mn-lt"/>
              </a:rPr>
              <a:t> [online]. Copyright © 2002 [cit. 06.12.2021]. Dostupné z: </a:t>
            </a:r>
            <a:r>
              <a:rPr lang="cs-CZ" sz="900" dirty="0">
                <a:ea typeface="+mn-lt"/>
                <a:cs typeface="+mn-lt"/>
                <a:hlinkClick r:id="rId7"/>
              </a:rPr>
              <a:t>https://www.myjewishlearning.com/article/hanukkah-101/</a:t>
            </a:r>
            <a:endParaRPr lang="cs-CZ" sz="900" dirty="0"/>
          </a:p>
          <a:p>
            <a:r>
              <a:rPr lang="cs-CZ" sz="900" dirty="0">
                <a:ea typeface="+mn-lt"/>
                <a:cs typeface="+mn-lt"/>
              </a:rPr>
              <a:t>Vánoční svátky v Izraeli | Izrael. </a:t>
            </a:r>
            <a:r>
              <a:rPr lang="cs-CZ" sz="900" i="1" dirty="0">
                <a:ea typeface="+mn-lt"/>
                <a:cs typeface="+mn-lt"/>
              </a:rPr>
              <a:t>Izrael</a:t>
            </a:r>
            <a:r>
              <a:rPr lang="cs-CZ" sz="900" dirty="0">
                <a:ea typeface="+mn-lt"/>
                <a:cs typeface="+mn-lt"/>
              </a:rPr>
              <a:t> [online]. Copyright © všechna práva vyhrazena, [cit. 06.12.2021]. Dostupné z: </a:t>
            </a:r>
            <a:r>
              <a:rPr lang="cs-CZ" sz="900" dirty="0">
                <a:ea typeface="+mn-lt"/>
                <a:cs typeface="+mn-lt"/>
                <a:hlinkClick r:id="rId8"/>
              </a:rPr>
              <a:t>https://izrael.avetour.cz/vanocni-svatky-v-izraeli.html</a:t>
            </a:r>
            <a:endParaRPr lang="cs-CZ" sz="900" dirty="0"/>
          </a:p>
          <a:p>
            <a:r>
              <a:rPr lang="cs-CZ" sz="900" dirty="0">
                <a:ea typeface="+mn-lt"/>
                <a:cs typeface="+mn-lt"/>
              </a:rPr>
              <a:t>Chanuka | Federace židovských obcí v ČR. </a:t>
            </a:r>
            <a:r>
              <a:rPr lang="cs-CZ" sz="900" i="1" dirty="0">
                <a:ea typeface="+mn-lt"/>
                <a:cs typeface="+mn-lt"/>
              </a:rPr>
              <a:t>Federace židovských obcí v ČR | </a:t>
            </a:r>
            <a:r>
              <a:rPr lang="cs-CZ" sz="900" i="1" dirty="0">
                <a:ea typeface="+mn-lt"/>
                <a:cs typeface="+mn-lt"/>
                <a:hlinkClick r:id="rId9"/>
              </a:rPr>
              <a:t>www.fzo.cz</a:t>
            </a:r>
            <a:r>
              <a:rPr lang="cs-CZ" sz="900" dirty="0">
                <a:ea typeface="+mn-lt"/>
                <a:cs typeface="+mn-lt"/>
              </a:rPr>
              <a:t> [online]. Copyright © Copyright 2010 [cit. 06.12.2021]. Dostupné z: </a:t>
            </a:r>
            <a:r>
              <a:rPr lang="cs-CZ" sz="900" dirty="0">
                <a:ea typeface="+mn-lt"/>
                <a:cs typeface="+mn-lt"/>
                <a:hlinkClick r:id="rId10"/>
              </a:rPr>
              <a:t>https://www.fzo.cz/judaismus/svatky/chanuka/</a:t>
            </a:r>
            <a:endParaRPr lang="cs-CZ" sz="900" dirty="0"/>
          </a:p>
          <a:p>
            <a:r>
              <a:rPr lang="en-US" sz="900" dirty="0">
                <a:ea typeface="+mn-lt"/>
                <a:cs typeface="+mn-lt"/>
              </a:rPr>
              <a:t>Chanuka v </a:t>
            </a:r>
            <a:r>
              <a:rPr lang="en-US" sz="900" dirty="0" err="1">
                <a:ea typeface="+mn-lt"/>
                <a:cs typeface="+mn-lt"/>
              </a:rPr>
              <a:t>roce</a:t>
            </a:r>
            <a:r>
              <a:rPr lang="en-US" sz="900" dirty="0">
                <a:ea typeface="+mn-lt"/>
                <a:cs typeface="+mn-lt"/>
              </a:rPr>
              <a:t> 2021: Co to je a </a:t>
            </a:r>
            <a:r>
              <a:rPr lang="en-US" sz="900" dirty="0" err="1">
                <a:ea typeface="+mn-lt"/>
                <a:cs typeface="+mn-lt"/>
              </a:rPr>
              <a:t>proč</a:t>
            </a:r>
            <a:r>
              <a:rPr lang="en-US" sz="900" dirty="0">
                <a:ea typeface="+mn-lt"/>
                <a:cs typeface="+mn-lt"/>
              </a:rPr>
              <a:t> se </a:t>
            </a:r>
            <a:r>
              <a:rPr lang="en-US" sz="900" dirty="0" err="1">
                <a:ea typeface="+mn-lt"/>
                <a:cs typeface="+mn-lt"/>
              </a:rPr>
              <a:t>slaví</a:t>
            </a:r>
            <a:r>
              <a:rPr lang="en-US" sz="900" dirty="0">
                <a:ea typeface="+mn-lt"/>
                <a:cs typeface="+mn-lt"/>
              </a:rPr>
              <a:t>?. </a:t>
            </a:r>
            <a:r>
              <a:rPr lang="en-US" sz="900" i="1" dirty="0" err="1">
                <a:ea typeface="+mn-lt"/>
                <a:cs typeface="+mn-lt"/>
              </a:rPr>
              <a:t>Vánoce</a:t>
            </a:r>
            <a:r>
              <a:rPr lang="en-US" sz="900" i="1" dirty="0">
                <a:ea typeface="+mn-lt"/>
                <a:cs typeface="+mn-lt"/>
              </a:rPr>
              <a:t> 2021: </a:t>
            </a:r>
            <a:r>
              <a:rPr lang="en-US" sz="900" i="1" dirty="0" err="1">
                <a:ea typeface="+mn-lt"/>
                <a:cs typeface="+mn-lt"/>
              </a:rPr>
              <a:t>přání</a:t>
            </a:r>
            <a:r>
              <a:rPr lang="en-US" sz="900" i="1" dirty="0">
                <a:ea typeface="+mn-lt"/>
                <a:cs typeface="+mn-lt"/>
              </a:rPr>
              <a:t>, </a:t>
            </a:r>
            <a:r>
              <a:rPr lang="en-US" sz="900" i="1" dirty="0" err="1">
                <a:ea typeface="+mn-lt"/>
                <a:cs typeface="+mn-lt"/>
              </a:rPr>
              <a:t>cukroví</a:t>
            </a:r>
            <a:r>
              <a:rPr lang="en-US" sz="900" i="1" dirty="0">
                <a:ea typeface="+mn-lt"/>
                <a:cs typeface="+mn-lt"/>
              </a:rPr>
              <a:t>, </a:t>
            </a:r>
            <a:r>
              <a:rPr lang="en-US" sz="900" i="1" dirty="0" err="1">
                <a:ea typeface="+mn-lt"/>
                <a:cs typeface="+mn-lt"/>
              </a:rPr>
              <a:t>nápady</a:t>
            </a:r>
            <a:r>
              <a:rPr lang="en-US" sz="900" i="1" dirty="0">
                <a:ea typeface="+mn-lt"/>
                <a:cs typeface="+mn-lt"/>
              </a:rPr>
              <a:t> &amp; </a:t>
            </a:r>
            <a:r>
              <a:rPr lang="en-US" sz="900" i="1" dirty="0" err="1">
                <a:ea typeface="+mn-lt"/>
                <a:cs typeface="+mn-lt"/>
              </a:rPr>
              <a:t>inspirace</a:t>
            </a:r>
            <a:r>
              <a:rPr lang="en-US" sz="900" dirty="0">
                <a:ea typeface="+mn-lt"/>
                <a:cs typeface="+mn-lt"/>
              </a:rPr>
              <a:t> [online]. Copyright © 2021 [cit. 06.12.2021]. </a:t>
            </a:r>
            <a:r>
              <a:rPr lang="en-US" sz="900" dirty="0" err="1">
                <a:ea typeface="+mn-lt"/>
                <a:cs typeface="+mn-lt"/>
              </a:rPr>
              <a:t>Dostupné</a:t>
            </a:r>
            <a:r>
              <a:rPr lang="en-US" sz="900" dirty="0">
                <a:ea typeface="+mn-lt"/>
                <a:cs typeface="+mn-lt"/>
              </a:rPr>
              <a:t> z: </a:t>
            </a:r>
            <a:r>
              <a:rPr lang="en-US" sz="900" dirty="0">
                <a:ea typeface="+mn-lt"/>
                <a:cs typeface="+mn-lt"/>
                <a:hlinkClick r:id="rId11"/>
              </a:rPr>
              <a:t>https://www.vanocnisen.cz/chanuka/</a:t>
            </a:r>
            <a:endParaRPr lang="en-US" sz="900" dirty="0"/>
          </a:p>
          <a:p>
            <a:r>
              <a:rPr lang="en-US" sz="900" dirty="0">
                <a:ea typeface="+mn-lt"/>
                <a:cs typeface="+mn-lt"/>
              </a:rPr>
              <a:t>Jak a </a:t>
            </a:r>
            <a:r>
              <a:rPr lang="en-US" sz="900" dirty="0" err="1">
                <a:ea typeface="+mn-lt"/>
                <a:cs typeface="+mn-lt"/>
              </a:rPr>
              <a:t>proč</a:t>
            </a:r>
            <a:r>
              <a:rPr lang="en-US" sz="900" dirty="0">
                <a:ea typeface="+mn-lt"/>
                <a:cs typeface="+mn-lt"/>
              </a:rPr>
              <a:t> se </a:t>
            </a:r>
            <a:r>
              <a:rPr lang="en-US" sz="900" dirty="0" err="1">
                <a:ea typeface="+mn-lt"/>
                <a:cs typeface="+mn-lt"/>
              </a:rPr>
              <a:t>slaví</a:t>
            </a:r>
            <a:r>
              <a:rPr lang="en-US" sz="900" dirty="0">
                <a:ea typeface="+mn-lt"/>
                <a:cs typeface="+mn-lt"/>
              </a:rPr>
              <a:t> Chanuka | </a:t>
            </a:r>
            <a:r>
              <a:rPr lang="en-US" sz="900" dirty="0" err="1">
                <a:ea typeface="+mn-lt"/>
                <a:cs typeface="+mn-lt"/>
              </a:rPr>
              <a:t>Témata</a:t>
            </a:r>
            <a:r>
              <a:rPr lang="en-US" sz="900" dirty="0">
                <a:ea typeface="+mn-lt"/>
                <a:cs typeface="+mn-lt"/>
              </a:rPr>
              <a:t>. </a:t>
            </a:r>
            <a:r>
              <a:rPr lang="en-US" sz="900" i="1" dirty="0" err="1">
                <a:ea typeface="+mn-lt"/>
                <a:cs typeface="+mn-lt"/>
              </a:rPr>
              <a:t>Tematický</a:t>
            </a:r>
            <a:r>
              <a:rPr lang="en-US" sz="900" i="1" dirty="0">
                <a:ea typeface="+mn-lt"/>
                <a:cs typeface="+mn-lt"/>
              </a:rPr>
              <a:t> </a:t>
            </a:r>
            <a:r>
              <a:rPr lang="en-US" sz="900" i="1" dirty="0" err="1">
                <a:ea typeface="+mn-lt"/>
                <a:cs typeface="+mn-lt"/>
              </a:rPr>
              <a:t>archiv</a:t>
            </a:r>
            <a:r>
              <a:rPr lang="en-US" sz="900" i="1" dirty="0">
                <a:ea typeface="+mn-lt"/>
                <a:cs typeface="+mn-lt"/>
              </a:rPr>
              <a:t> | </a:t>
            </a:r>
            <a:r>
              <a:rPr lang="en-US" sz="900" i="1" dirty="0" err="1">
                <a:ea typeface="+mn-lt"/>
                <a:cs typeface="+mn-lt"/>
              </a:rPr>
              <a:t>Český</a:t>
            </a:r>
            <a:r>
              <a:rPr lang="en-US" sz="900" i="1" dirty="0">
                <a:ea typeface="+mn-lt"/>
                <a:cs typeface="+mn-lt"/>
              </a:rPr>
              <a:t> </a:t>
            </a:r>
            <a:r>
              <a:rPr lang="en-US" sz="900" i="1" dirty="0" err="1">
                <a:ea typeface="+mn-lt"/>
                <a:cs typeface="+mn-lt"/>
              </a:rPr>
              <a:t>rozhlas</a:t>
            </a:r>
            <a:r>
              <a:rPr lang="en-US" sz="900" dirty="0">
                <a:ea typeface="+mn-lt"/>
                <a:cs typeface="+mn-lt"/>
              </a:rPr>
              <a:t> [online]. Copyright © 1997 [cit. 06.12.2021]. </a:t>
            </a:r>
            <a:r>
              <a:rPr lang="en-US" sz="900" dirty="0" err="1">
                <a:ea typeface="+mn-lt"/>
                <a:cs typeface="+mn-lt"/>
              </a:rPr>
              <a:t>Dostupné</a:t>
            </a:r>
            <a:r>
              <a:rPr lang="en-US" sz="900" dirty="0">
                <a:ea typeface="+mn-lt"/>
                <a:cs typeface="+mn-lt"/>
              </a:rPr>
              <a:t> z: </a:t>
            </a:r>
            <a:r>
              <a:rPr lang="en-US" sz="900" dirty="0">
                <a:ea typeface="+mn-lt"/>
                <a:cs typeface="+mn-lt"/>
                <a:hlinkClick r:id="rId12"/>
              </a:rPr>
              <a:t>https://temata.rozhlas.cz/jak-a-proc-se-slavi-chanuka-7997689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621600815"/>
      </p:ext>
    </p:extLst>
  </p:cSld>
  <p:clrMapOvr>
    <a:masterClrMapping/>
  </p:clrMapOvr>
</p:sld>
</file>

<file path=ppt/theme/theme1.xml><?xml version="1.0" encoding="utf-8"?>
<a:theme xmlns:a="http://schemas.openxmlformats.org/drawingml/2006/main" name="OffsetVTI">
  <a:themeElements>
    <a:clrScheme name="Kancelář">
      <a:dk1>
        <a:srgbClr val="000000"/>
      </a:dk1>
      <a:lt1>
        <a:srgbClr val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Dante">
      <a:majorFont>
        <a:latin typeface="Georgia Pro"/>
        <a:ea typeface=""/>
        <a:cs typeface=""/>
      </a:majorFont>
      <a:minorFont>
        <a:latin typeface="Georgia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setVTI" id="{17A3166B-76FF-4669-8F6D-D4251AE158D8}" vid="{4532814A-B5F8-4CFD-BC69-A007D492DA4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Širokoúhlá obrazovka</PresentationFormat>
  <Slides>10</Slides>
  <Notes>0</Notes>
  <HiddenSlides>0</HiddenSlide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1" baseType="lpstr">
      <vt:lpstr>OffsetVTI</vt:lpstr>
      <vt:lpstr>CHANUKA</vt:lpstr>
      <vt:lpstr>Judaismus</vt:lpstr>
      <vt:lpstr>Chanuka</vt:lpstr>
      <vt:lpstr>Chanukia</vt:lpstr>
      <vt:lpstr>Společenské hry</vt:lpstr>
      <vt:lpstr>Dárky</vt:lpstr>
      <vt:lpstr>Pokrmy</vt:lpstr>
      <vt:lpstr>Oslavy Chanuky</vt:lpstr>
      <vt:lpstr>Zdroje</vt:lpstr>
      <vt:lpstr>Děkujeme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/>
  <cp:revision>231</cp:revision>
  <dcterms:created xsi:type="dcterms:W3CDTF">2021-11-27T13:18:46Z</dcterms:created>
  <dcterms:modified xsi:type="dcterms:W3CDTF">2021-12-06T19:18:07Z</dcterms:modified>
</cp:coreProperties>
</file>