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648" r:id="rId2"/>
  </p:sldMasterIdLst>
  <p:notesMasterIdLst>
    <p:notesMasterId r:id="rId20"/>
  </p:notesMasterIdLst>
  <p:sldIdLst>
    <p:sldId id="256" r:id="rId3"/>
    <p:sldId id="268" r:id="rId4"/>
    <p:sldId id="276" r:id="rId5"/>
    <p:sldId id="257" r:id="rId6"/>
    <p:sldId id="258" r:id="rId7"/>
    <p:sldId id="266" r:id="rId8"/>
    <p:sldId id="260" r:id="rId9"/>
    <p:sldId id="273" r:id="rId10"/>
    <p:sldId id="275" r:id="rId11"/>
    <p:sldId id="265" r:id="rId12"/>
    <p:sldId id="263" r:id="rId13"/>
    <p:sldId id="261" r:id="rId14"/>
    <p:sldId id="267" r:id="rId15"/>
    <p:sldId id="271" r:id="rId16"/>
    <p:sldId id="272" r:id="rId17"/>
    <p:sldId id="259" r:id="rId18"/>
    <p:sldId id="27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55672-F35E-04BB-5B68-EDFE7F9DE065}" v="17" dt="2021-12-13T18:13:37.892"/>
    <p1510:client id="{3F64D4F4-E8F7-F125-874A-82325CAE5427}" v="1" dt="2021-12-13T21:03:56.085"/>
    <p1510:client id="{6935E785-2CF4-8FAD-81EF-BD69EECF7123}" v="97" dt="2021-12-13T14:07:34.729"/>
    <p1510:client id="{6CBF6DFE-C985-9EB4-359D-0E62A394A902}" v="13" dt="2021-12-13T13:26:09.292"/>
    <p1510:client id="{8067F30B-57B8-5FD3-8033-86B66DB866BB}" v="801" dt="2021-12-13T17:14:25.065"/>
    <p1510:client id="{842C2CCD-463F-96B8-DC1D-490DEEFD6067}" v="117" dt="2021-12-13T09:38:45.641"/>
    <p1510:client id="{8E18A0A2-EB2E-525B-A8D7-861AC9E2730B}" v="1" dt="2021-12-13T11:25:07.027"/>
    <p1510:client id="{9CBCB846-6AEC-9748-ACDA-1B69AD5D16AD}" v="25" dt="2021-12-15T20:43:23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B6996-B084-4630-A66F-0F1CF47FA61B}" type="datetimeFigureOut">
              <a:rPr lang="cs-CZ"/>
              <a:t>15.12.2021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10F85-4CBB-4AA9-A4E2-6CDC81DB5F3B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86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arles_Curtis" TargetMode="External"/><Relationship Id="rId3" Type="http://schemas.openxmlformats.org/officeDocument/2006/relationships/hyperlink" Target="https://cs.wikipedia.org/wiki/Ministerstvo_vnitra_Spojen%C3%BDch_st%C3%A1t%C5%AF_americk%C3%BDch" TargetMode="External"/><Relationship Id="rId7" Type="http://schemas.openxmlformats.org/officeDocument/2006/relationships/hyperlink" Target="https://cs.wikipedia.org/wiki/Nov%C3%A9_Mexiko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Sn%C4%9Bmovna_reprezentant%C5%AF_Spojen%C3%BDch_st%C3%A1t%C5%AF_americk%C3%BDch" TargetMode="External"/><Relationship Id="rId5" Type="http://schemas.openxmlformats.org/officeDocument/2006/relationships/hyperlink" Target="https://cs.wikipedia.org/wiki/Kabinet_Spojen%C3%BDch_st%C3%A1t%C5%AF_americk%C3%BDch" TargetMode="External"/><Relationship Id="rId4" Type="http://schemas.openxmlformats.org/officeDocument/2006/relationships/hyperlink" Target="https://cs.wikipedia.org/wiki/Domorod%C3%AD_obyvatel%C3%A9_Spojen%C3%BDch_st%C3%A1t%C5%AF_americk%C3%BDch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326 Indian Reservations in the United States</a:t>
            </a:r>
          </a:p>
          <a:p>
            <a:r>
              <a:rPr lang="en-US"/>
              <a:t>The total population of all of them are 1,043,762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45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95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958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827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82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9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od </a:t>
            </a:r>
            <a:r>
              <a:rPr lang="en-US" err="1"/>
              <a:t>března</a:t>
            </a:r>
            <a:r>
              <a:rPr lang="en-US"/>
              <a:t> 2021 </a:t>
            </a:r>
            <a:r>
              <a:rPr lang="en-US">
                <a:hlinkClick r:id="rId3"/>
              </a:rPr>
              <a:t>ministryně vnitra Spojených států amerických</a:t>
            </a:r>
            <a:r>
              <a:rPr lang="en-US"/>
              <a:t>, </a:t>
            </a:r>
            <a:r>
              <a:rPr lang="en-US" err="1"/>
              <a:t>jakožto</a:t>
            </a:r>
            <a:r>
              <a:rPr lang="en-US"/>
              <a:t> </a:t>
            </a:r>
            <a:r>
              <a:rPr lang="en-US" err="1"/>
              <a:t>první</a:t>
            </a:r>
            <a:r>
              <a:rPr lang="en-US"/>
              <a:t> </a:t>
            </a:r>
            <a:r>
              <a:rPr lang="en-US">
                <a:hlinkClick r:id="rId4"/>
              </a:rPr>
              <a:t>domorodý Američan</a:t>
            </a:r>
            <a:r>
              <a:rPr lang="en-US"/>
              <a:t> v </a:t>
            </a:r>
            <a:r>
              <a:rPr lang="en-US" err="1"/>
              <a:t>historii</a:t>
            </a:r>
            <a:r>
              <a:rPr lang="en-US"/>
              <a:t> </a:t>
            </a:r>
            <a:r>
              <a:rPr lang="en-US" err="1"/>
              <a:t>ministerských</a:t>
            </a:r>
            <a:r>
              <a:rPr lang="en-US"/>
              <a:t> </a:t>
            </a:r>
            <a:r>
              <a:rPr lang="en-US" err="1"/>
              <a:t>úřadů</a:t>
            </a:r>
            <a:r>
              <a:rPr lang="en-US"/>
              <a:t> </a:t>
            </a:r>
            <a:r>
              <a:rPr lang="en-US">
                <a:hlinkClick r:id="rId5"/>
              </a:rPr>
              <a:t>amerických vlád.</a:t>
            </a:r>
            <a:r>
              <a:rPr lang="en-US"/>
              <a:t> </a:t>
            </a:r>
            <a:r>
              <a:rPr lang="en-US" err="1"/>
              <a:t>Mezi</a:t>
            </a:r>
            <a:r>
              <a:rPr lang="en-US"/>
              <a:t> </a:t>
            </a:r>
            <a:r>
              <a:rPr lang="en-US" err="1"/>
              <a:t>roky</a:t>
            </a:r>
            <a:r>
              <a:rPr lang="en-US"/>
              <a:t> 2019–2021 </a:t>
            </a:r>
            <a:r>
              <a:rPr lang="en-US" err="1"/>
              <a:t>byla</a:t>
            </a:r>
            <a:r>
              <a:rPr lang="en-US"/>
              <a:t> </a:t>
            </a:r>
            <a:r>
              <a:rPr lang="en-US" err="1"/>
              <a:t>kongresmankou</a:t>
            </a:r>
            <a:r>
              <a:rPr lang="en-US"/>
              <a:t> </a:t>
            </a:r>
            <a:r>
              <a:rPr lang="en-US" err="1"/>
              <a:t>ve</a:t>
            </a:r>
            <a:r>
              <a:rPr lang="en-US"/>
              <a:t> </a:t>
            </a:r>
            <a:r>
              <a:rPr lang="en-US">
                <a:hlinkClick r:id="rId6"/>
              </a:rPr>
              <a:t>Sněmovně reprezentantů USA</a:t>
            </a:r>
            <a:r>
              <a:rPr lang="en-US"/>
              <a:t> </a:t>
            </a:r>
            <a:r>
              <a:rPr lang="en-US" err="1"/>
              <a:t>zastupující</a:t>
            </a:r>
            <a:r>
              <a:rPr lang="en-US"/>
              <a:t> </a:t>
            </a:r>
            <a:r>
              <a:rPr lang="en-US" err="1"/>
              <a:t>jeden</a:t>
            </a:r>
            <a:r>
              <a:rPr lang="en-US"/>
              <a:t> z </a:t>
            </a:r>
            <a:r>
              <a:rPr lang="en-US" err="1"/>
              <a:t>okrsků</a:t>
            </a:r>
            <a:r>
              <a:rPr lang="en-US"/>
              <a:t> </a:t>
            </a:r>
            <a:r>
              <a:rPr lang="en-US" u="sng">
                <a:hlinkClick r:id="rId7"/>
              </a:rPr>
              <a:t>Nového Mexika</a:t>
            </a:r>
            <a:r>
              <a:rPr lang="en-US"/>
              <a:t>.</a:t>
            </a:r>
          </a:p>
          <a:p>
            <a:r>
              <a:rPr lang="en-US">
                <a:cs typeface="Calibri"/>
              </a:rPr>
              <a:t>- </a:t>
            </a:r>
            <a:r>
              <a:rPr lang="en-US" err="1"/>
              <a:t>stala</a:t>
            </a:r>
            <a:r>
              <a:rPr lang="en-US"/>
              <a:t> se </a:t>
            </a:r>
            <a:r>
              <a:rPr lang="en-US" err="1"/>
              <a:t>prvním</a:t>
            </a:r>
            <a:r>
              <a:rPr lang="en-US"/>
              <a:t> </a:t>
            </a:r>
            <a:r>
              <a:rPr lang="en-US" err="1"/>
              <a:t>ministrem</a:t>
            </a:r>
            <a:r>
              <a:rPr lang="en-US"/>
              <a:t> </a:t>
            </a:r>
            <a:r>
              <a:rPr lang="en-US" err="1"/>
              <a:t>indiánského</a:t>
            </a:r>
            <a:r>
              <a:rPr lang="en-US"/>
              <a:t> </a:t>
            </a:r>
            <a:r>
              <a:rPr lang="en-US" err="1"/>
              <a:t>původu</a:t>
            </a:r>
            <a:r>
              <a:rPr lang="en-US"/>
              <a:t> v </a:t>
            </a:r>
            <a:r>
              <a:rPr lang="en-US" err="1"/>
              <a:t>dějinách</a:t>
            </a:r>
            <a:r>
              <a:rPr lang="en-US"/>
              <a:t> </a:t>
            </a:r>
            <a:r>
              <a:rPr lang="en-US">
                <a:hlinkClick r:id="rId5"/>
              </a:rPr>
              <a:t>amerických kabinetů</a:t>
            </a:r>
            <a:r>
              <a:rPr lang="en-US"/>
              <a:t> a po </a:t>
            </a:r>
            <a:r>
              <a:rPr lang="en-US" err="1"/>
              <a:t>viceprezidentu</a:t>
            </a:r>
            <a:r>
              <a:rPr lang="en-US"/>
              <a:t> </a:t>
            </a:r>
            <a:r>
              <a:rPr lang="en-US">
                <a:hlinkClick r:id="rId8"/>
              </a:rPr>
              <a:t>Charlesi Curtisovi</a:t>
            </a:r>
            <a:r>
              <a:rPr lang="en-US"/>
              <a:t> </a:t>
            </a:r>
            <a:r>
              <a:rPr lang="en-US" err="1"/>
              <a:t>druhým</a:t>
            </a:r>
            <a:r>
              <a:rPr lang="en-US"/>
              <a:t> </a:t>
            </a:r>
            <a:r>
              <a:rPr lang="en-US" err="1"/>
              <a:t>takovým</a:t>
            </a:r>
            <a:r>
              <a:rPr lang="en-US"/>
              <a:t> </a:t>
            </a:r>
            <a:r>
              <a:rPr lang="en-US" err="1"/>
              <a:t>členem</a:t>
            </a:r>
            <a:r>
              <a:rPr lang="en-US"/>
              <a:t> </a:t>
            </a:r>
            <a:r>
              <a:rPr lang="en-US" err="1"/>
              <a:t>vlády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10F85-4CBB-4AA9-A4E2-6CDC81DB5F3B}" type="slidenum">
              <a:rPr lang="cs-CZ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45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39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4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8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4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4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4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2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4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15.12.2021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1qJOPuuRv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wows.com/native-american-smudging/" TargetMode="External"/><Relationship Id="rId7" Type="http://schemas.openxmlformats.org/officeDocument/2006/relationships/hyperlink" Target="http://powwow.cz/vice_o_powwow/" TargetMode="External"/><Relationship Id="rId2" Type="http://schemas.openxmlformats.org/officeDocument/2006/relationships/hyperlink" Target="https://www.britannica.com/topic/Native-American-religio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heses.cz/id/c2gtdl/" TargetMode="External"/><Relationship Id="rId5" Type="http://schemas.openxmlformats.org/officeDocument/2006/relationships/hyperlink" Target="https://www.sapiens.org/culture/ptsd-sweat-lodge/?fbclid=IwAR3NpLHpbGbt1Uscx-xvijF1fNFNPdxbz-gGGO1tmPgpYYNUUyPP2fed_8k" TargetMode="External"/><Relationship Id="rId4" Type="http://schemas.openxmlformats.org/officeDocument/2006/relationships/hyperlink" Target="https://www.learnreligions.com/sweat-lodge-benefits-173218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ext, obloha, tráva, exteriér&#10;&#10;Popis se vygeneroval automaticky.">
            <a:extLst>
              <a:ext uri="{FF2B5EF4-FFF2-40B4-BE49-F238E27FC236}">
                <a16:creationId xmlns:a16="http://schemas.microsoft.com/office/drawing/2014/main" id="{E7F57151-65EA-4C65-A94B-93E6C7BD8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48" r="49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5705509" cy="3204134"/>
          </a:xfrm>
        </p:spPr>
        <p:txBody>
          <a:bodyPr anchor="b">
            <a:normAutofit/>
          </a:bodyPr>
          <a:lstStyle/>
          <a:p>
            <a:r>
              <a:rPr lang="cs-CZ" sz="3000" b="1"/>
              <a:t>Očistné rituály indiánů severní Ameriky (použití šalvěje a saun) a jejich využívání členy subkultury </a:t>
            </a:r>
            <a:r>
              <a:rPr lang="cs-CZ" sz="3000" b="1" err="1"/>
              <a:t>euroindiánů</a:t>
            </a:r>
            <a:r>
              <a:rPr lang="cs-CZ" sz="3000" b="1"/>
              <a:t> v ČR</a:t>
            </a:r>
            <a:endParaRPr lang="cs-CZ" sz="3000"/>
          </a:p>
          <a:p>
            <a:endParaRPr lang="cs-CZ" sz="3000"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sz="2000"/>
              <a:t>Anna Hamplová</a:t>
            </a:r>
          </a:p>
          <a:p>
            <a:r>
              <a:rPr lang="cs-CZ" sz="2000"/>
              <a:t>Veronika </a:t>
            </a:r>
            <a:r>
              <a:rPr lang="cs-CZ" sz="2000" err="1"/>
              <a:t>Lubenská</a:t>
            </a:r>
          </a:p>
          <a:p>
            <a:r>
              <a:rPr lang="cs-CZ" sz="2000"/>
              <a:t>2. HKSN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54CACF-913F-4B22-8348-1515D239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68684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/>
              <a:t>Léčení veteránů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BD6D53-A385-4205-89B7-CE813D74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64" y="1610034"/>
            <a:ext cx="5275225" cy="4907164"/>
          </a:xfrm>
        </p:spPr>
        <p:txBody>
          <a:bodyPr anchor="t">
            <a:normAutofit/>
          </a:bodyPr>
          <a:lstStyle/>
          <a:p>
            <a:r>
              <a:rPr lang="en-US" sz="1700"/>
              <a:t>PTSD - </a:t>
            </a:r>
            <a:r>
              <a:rPr lang="en-US" sz="1700" err="1"/>
              <a:t>noční</a:t>
            </a:r>
            <a:r>
              <a:rPr lang="en-US" sz="1700"/>
              <a:t> </a:t>
            </a:r>
            <a:r>
              <a:rPr lang="en-US" sz="1700" err="1"/>
              <a:t>můry</a:t>
            </a:r>
            <a:r>
              <a:rPr lang="en-US" sz="1700"/>
              <a:t>, </a:t>
            </a:r>
            <a:r>
              <a:rPr lang="en-US" sz="1700" err="1"/>
              <a:t>hyperventilace</a:t>
            </a:r>
            <a:r>
              <a:rPr lang="en-US" sz="1700"/>
              <a:t>, </a:t>
            </a:r>
            <a:r>
              <a:rPr lang="en-US" sz="1700" err="1"/>
              <a:t>úzkosti</a:t>
            </a:r>
            <a:r>
              <a:rPr lang="en-US" sz="1700"/>
              <a:t>, </a:t>
            </a:r>
            <a:r>
              <a:rPr lang="en-US" sz="1700" err="1"/>
              <a:t>deprese</a:t>
            </a:r>
            <a:endParaRPr lang="en-US" sz="1700"/>
          </a:p>
          <a:p>
            <a:r>
              <a:rPr lang="en-US" sz="1700">
                <a:ea typeface="+mn-lt"/>
                <a:cs typeface="+mn-lt"/>
              </a:rPr>
              <a:t>I pro </a:t>
            </a:r>
            <a:r>
              <a:rPr lang="en-US" sz="1700" err="1">
                <a:ea typeface="+mn-lt"/>
                <a:cs typeface="+mn-lt"/>
              </a:rPr>
              <a:t>lidi</a:t>
            </a:r>
            <a:r>
              <a:rPr lang="en-US" sz="1700">
                <a:ea typeface="+mn-lt"/>
                <a:cs typeface="+mn-lt"/>
              </a:rPr>
              <a:t> bez </a:t>
            </a:r>
            <a:r>
              <a:rPr lang="en-US" sz="1700" err="1">
                <a:ea typeface="+mn-lt"/>
                <a:cs typeface="+mn-lt"/>
              </a:rPr>
              <a:t>indiánského</a:t>
            </a:r>
            <a:r>
              <a:rPr lang="en-US" sz="1700">
                <a:ea typeface="+mn-lt"/>
                <a:cs typeface="+mn-lt"/>
              </a:rPr>
              <a:t> </a:t>
            </a:r>
            <a:r>
              <a:rPr lang="en-US" sz="1700" err="1">
                <a:ea typeface="+mn-lt"/>
                <a:cs typeface="+mn-lt"/>
              </a:rPr>
              <a:t>původu</a:t>
            </a:r>
          </a:p>
          <a:p>
            <a:endParaRPr lang="en-US" sz="1700">
              <a:ea typeface="+mn-lt"/>
              <a:cs typeface="+mn-lt"/>
            </a:endParaRPr>
          </a:p>
          <a:p>
            <a:r>
              <a:rPr lang="en-US" sz="1700" err="1">
                <a:ea typeface="+mn-lt"/>
                <a:cs typeface="+mn-lt"/>
              </a:rPr>
              <a:t>Př</a:t>
            </a:r>
            <a:r>
              <a:rPr lang="en-US" sz="1700">
                <a:ea typeface="+mn-lt"/>
                <a:cs typeface="+mn-lt"/>
              </a:rPr>
              <a:t>. </a:t>
            </a:r>
            <a:r>
              <a:rPr lang="en-US" sz="1700" err="1">
                <a:ea typeface="+mn-lt"/>
                <a:cs typeface="+mn-lt"/>
              </a:rPr>
              <a:t>Zdravotní</a:t>
            </a:r>
            <a:r>
              <a:rPr lang="en-US" sz="1700">
                <a:ea typeface="+mn-lt"/>
                <a:cs typeface="+mn-lt"/>
              </a:rPr>
              <a:t> centrum u </a:t>
            </a:r>
            <a:r>
              <a:rPr lang="en-US" sz="1700" err="1">
                <a:ea typeface="+mn-lt"/>
                <a:cs typeface="+mn-lt"/>
              </a:rPr>
              <a:t>Amerického</a:t>
            </a:r>
            <a:r>
              <a:rPr lang="en-US" sz="1700">
                <a:ea typeface="+mn-lt"/>
                <a:cs typeface="+mn-lt"/>
              </a:rPr>
              <a:t> </a:t>
            </a:r>
            <a:r>
              <a:rPr lang="en-US" sz="1700" err="1">
                <a:ea typeface="+mn-lt"/>
                <a:cs typeface="+mn-lt"/>
              </a:rPr>
              <a:t>jezera</a:t>
            </a:r>
            <a:r>
              <a:rPr lang="en-US" sz="1700">
                <a:ea typeface="+mn-lt"/>
                <a:cs typeface="+mn-lt"/>
              </a:rPr>
              <a:t> (WA) </a:t>
            </a:r>
            <a:endParaRPr lang="en-US"/>
          </a:p>
          <a:p>
            <a:r>
              <a:rPr lang="en-US" sz="1700" err="1"/>
              <a:t>Seznámení</a:t>
            </a:r>
            <a:r>
              <a:rPr lang="en-US" sz="1700"/>
              <a:t> s </a:t>
            </a:r>
            <a:r>
              <a:rPr lang="en-US" sz="1700" err="1"/>
              <a:t>duchovním</a:t>
            </a:r>
            <a:r>
              <a:rPr lang="en-US" sz="1700"/>
              <a:t> </a:t>
            </a:r>
            <a:r>
              <a:rPr lang="en-US" sz="1700" err="1"/>
              <a:t>světem</a:t>
            </a:r>
            <a:r>
              <a:rPr lang="en-US" sz="1700"/>
              <a:t> - jak se </a:t>
            </a:r>
            <a:r>
              <a:rPr lang="en-US" sz="1700" err="1"/>
              <a:t>správně</a:t>
            </a:r>
            <a:r>
              <a:rPr lang="en-US" sz="1700"/>
              <a:t> </a:t>
            </a:r>
            <a:r>
              <a:rPr lang="en-US" sz="1700" err="1"/>
              <a:t>modlit</a:t>
            </a:r>
            <a:r>
              <a:rPr lang="en-US" sz="1700"/>
              <a:t> – jak </a:t>
            </a:r>
            <a:r>
              <a:rPr lang="en-US" sz="1700" err="1"/>
              <a:t>projevovat</a:t>
            </a:r>
            <a:r>
              <a:rPr lang="en-US" sz="1700"/>
              <a:t> </a:t>
            </a:r>
            <a:r>
              <a:rPr lang="en-US" sz="1700" err="1"/>
              <a:t>úctu</a:t>
            </a:r>
            <a:r>
              <a:rPr lang="en-US" sz="1700"/>
              <a:t> </a:t>
            </a:r>
            <a:r>
              <a:rPr lang="en-US" sz="1700" err="1"/>
              <a:t>posvátnému</a:t>
            </a:r>
            <a:r>
              <a:rPr lang="en-US" sz="1700"/>
              <a:t> </a:t>
            </a:r>
            <a:r>
              <a:rPr lang="en-US" sz="1700" err="1"/>
              <a:t>ohni</a:t>
            </a:r>
            <a:r>
              <a:rPr lang="en-US" sz="1700"/>
              <a:t> </a:t>
            </a:r>
            <a:r>
              <a:rPr lang="en-US" sz="1700" err="1"/>
              <a:t>apod</a:t>
            </a:r>
            <a:r>
              <a:rPr lang="en-US" sz="1700"/>
              <a:t>.</a:t>
            </a:r>
          </a:p>
          <a:p>
            <a:r>
              <a:rPr lang="en-US" sz="1700" err="1"/>
              <a:t>Cca</a:t>
            </a:r>
            <a:r>
              <a:rPr lang="en-US" sz="1700"/>
              <a:t> 3 </a:t>
            </a:r>
            <a:r>
              <a:rPr lang="en-US" sz="1700" err="1"/>
              <a:t>hodiny</a:t>
            </a:r>
          </a:p>
          <a:p>
            <a:endParaRPr lang="en-US" sz="1700"/>
          </a:p>
          <a:p>
            <a:r>
              <a:rPr lang="en-US" sz="1700" err="1"/>
              <a:t>Pomocí</a:t>
            </a:r>
            <a:r>
              <a:rPr lang="en-US" sz="1700"/>
              <a:t> </a:t>
            </a:r>
            <a:r>
              <a:rPr lang="en-US" sz="1700" err="1"/>
              <a:t>tradic</a:t>
            </a:r>
            <a:r>
              <a:rPr lang="en-US" sz="1700"/>
              <a:t> a </a:t>
            </a:r>
            <a:r>
              <a:rPr lang="en-US" sz="1700" err="1"/>
              <a:t>učení</a:t>
            </a:r>
            <a:r>
              <a:rPr lang="en-US" sz="1700"/>
              <a:t> </a:t>
            </a:r>
            <a:r>
              <a:rPr lang="en-US" sz="1700" err="1"/>
              <a:t>indiánů</a:t>
            </a:r>
            <a:r>
              <a:rPr lang="en-US" sz="1700"/>
              <a:t> - </a:t>
            </a:r>
            <a:r>
              <a:rPr lang="en-US" sz="1700" err="1"/>
              <a:t>jiný</a:t>
            </a:r>
            <a:r>
              <a:rPr lang="en-US" sz="1700"/>
              <a:t> </a:t>
            </a:r>
            <a:r>
              <a:rPr lang="en-US" sz="1700" err="1"/>
              <a:t>náhled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svět</a:t>
            </a:r>
            <a:r>
              <a:rPr lang="en-US" sz="1700"/>
              <a:t> I </a:t>
            </a:r>
            <a:r>
              <a:rPr lang="en-US" sz="1700" err="1"/>
              <a:t>sebe</a:t>
            </a:r>
            <a:r>
              <a:rPr lang="en-US" sz="1700"/>
              <a:t> </a:t>
            </a:r>
            <a:r>
              <a:rPr lang="en-US" sz="1700" err="1"/>
              <a:t>sama</a:t>
            </a:r>
          </a:p>
          <a:p>
            <a:endParaRPr lang="en-US" sz="1700"/>
          </a:p>
          <a:p>
            <a:endParaRPr lang="en-US" sz="1700"/>
          </a:p>
          <a:p>
            <a:endParaRPr lang="en-US" sz="170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F3371EB-9AAA-40C6-AC56-7BDB5FAF0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4" r="29460" b="-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36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0A673-8119-408B-A736-F2C9172B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 potní chýše veteránů v Utahu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04C9F2-515F-460D-A6A8-71EB0DE7A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  <a:hlinkClick r:id="rId2"/>
              </a:rPr>
              <a:t>https://www.youtube.com/watch?v=21qJOPuuRvg</a:t>
            </a:r>
            <a:endParaRPr lang="cs-CZ">
              <a:ea typeface="+mn-lt"/>
              <a:cs typeface="+mn-lt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64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071D6D-FC5C-46A5-B516-CEAC134B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33" y="-418921"/>
            <a:ext cx="7293576" cy="1535051"/>
          </a:xfrm>
        </p:spPr>
        <p:txBody>
          <a:bodyPr anchor="b">
            <a:normAutofit/>
          </a:bodyPr>
          <a:lstStyle/>
          <a:p>
            <a:r>
              <a:rPr lang="cs-CZ" sz="5200" err="1">
                <a:ea typeface="+mj-lt"/>
                <a:cs typeface="+mj-lt"/>
              </a:rPr>
              <a:t>Debra</a:t>
            </a:r>
            <a:r>
              <a:rPr lang="cs-CZ" sz="5200">
                <a:ea typeface="+mj-lt"/>
                <a:cs typeface="+mj-lt"/>
              </a:rPr>
              <a:t> Anne </a:t>
            </a:r>
            <a:r>
              <a:rPr lang="cs-CZ" sz="5200" err="1">
                <a:ea typeface="+mj-lt"/>
                <a:cs typeface="+mj-lt"/>
              </a:rPr>
              <a:t>Haaland</a:t>
            </a:r>
            <a:endParaRPr lang="cs-CZ" err="1"/>
          </a:p>
        </p:txBody>
      </p:sp>
      <p:pic>
        <p:nvPicPr>
          <p:cNvPr id="4" name="Obrázek 4" descr="Obsah obrázku text, osoba&#10;&#10;Popis se vygeneroval automaticky.">
            <a:extLst>
              <a:ext uri="{FF2B5EF4-FFF2-40B4-BE49-F238E27FC236}">
                <a16:creationId xmlns:a16="http://schemas.microsoft.com/office/drawing/2014/main" id="{EB0E0CEA-1A28-405B-8A92-D0FC8DA90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9" r="12923"/>
          <a:stretch/>
        </p:blipFill>
        <p:spPr>
          <a:xfrm>
            <a:off x="100661" y="345066"/>
            <a:ext cx="4289645" cy="6512934"/>
          </a:xfrm>
          <a:prstGeom prst="rect">
            <a:avLst/>
          </a:prstGeom>
        </p:spPr>
      </p:pic>
      <p:sp>
        <p:nvSpPr>
          <p:cNvPr id="13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 descr="Obsah obrázku osoba, exteriér, stojící, tanečník&#10;&#10;Popis se vygeneroval automaticky.">
            <a:extLst>
              <a:ext uri="{FF2B5EF4-FFF2-40B4-BE49-F238E27FC236}">
                <a16:creationId xmlns:a16="http://schemas.microsoft.com/office/drawing/2014/main" id="{80DCB8B9-F660-405F-9EE2-52A1F328E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4982" y="1669125"/>
            <a:ext cx="7687026" cy="5183573"/>
          </a:xfrm>
        </p:spPr>
      </p:pic>
    </p:spTree>
    <p:extLst>
      <p:ext uri="{BB962C8B-B14F-4D97-AF65-F5344CB8AC3E}">
        <p14:creationId xmlns:p14="http://schemas.microsoft.com/office/powerpoint/2010/main" val="227996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9FC38-5900-4FD8-A4B7-0768D66F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>
                <a:cs typeface="Calibri Light"/>
              </a:rPr>
              <a:t>Čeští euroindiáni</a:t>
            </a:r>
            <a:endParaRPr lang="cs-CZ" sz="3600"/>
          </a:p>
        </p:txBody>
      </p:sp>
      <p:pic>
        <p:nvPicPr>
          <p:cNvPr id="4" name="Obrázek 4" descr="Obsah obrázku strom, tráva, exteriér, týpí&#10;&#10;Popis se vygeneroval automaticky.">
            <a:extLst>
              <a:ext uri="{FF2B5EF4-FFF2-40B4-BE49-F238E27FC236}">
                <a16:creationId xmlns:a16="http://schemas.microsoft.com/office/drawing/2014/main" id="{23328465-FF1A-490B-87E8-BA3E0E915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44" b="145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7E1C47-5B51-4C20-88FB-5266939B5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err="1">
                <a:cs typeface="Calibri"/>
              </a:rPr>
              <a:t>Základ</a:t>
            </a:r>
            <a:r>
              <a:rPr lang="en-US" sz="1800">
                <a:cs typeface="Calibri"/>
              </a:rPr>
              <a:t> - woodcraft, </a:t>
            </a:r>
            <a:r>
              <a:rPr lang="en-US" sz="1800" err="1">
                <a:cs typeface="Calibri"/>
              </a:rPr>
              <a:t>skauting</a:t>
            </a:r>
            <a:r>
              <a:rPr lang="en-US" sz="1800">
                <a:cs typeface="Calibri"/>
              </a:rPr>
              <a:t>, tramping + </a:t>
            </a:r>
            <a:r>
              <a:rPr lang="en-US" sz="1800" err="1">
                <a:cs typeface="Calibri"/>
              </a:rPr>
              <a:t>literatura</a:t>
            </a:r>
            <a:r>
              <a:rPr lang="en-US" sz="1800">
                <a:cs typeface="Calibri"/>
              </a:rPr>
              <a:t> a film</a:t>
            </a:r>
            <a:endParaRPr lang="cs-CZ">
              <a:cs typeface="Calibri"/>
            </a:endParaRPr>
          </a:p>
          <a:p>
            <a:r>
              <a:rPr lang="en-US" sz="1800" err="1">
                <a:cs typeface="Calibri"/>
              </a:rPr>
              <a:t>Kmen</a:t>
            </a:r>
            <a:r>
              <a:rPr lang="en-US" sz="1800">
                <a:cs typeface="Calibri"/>
              </a:rPr>
              <a:t> Bílý Wampum - </a:t>
            </a:r>
            <a:r>
              <a:rPr lang="en-US" sz="1800" err="1">
                <a:cs typeface="Calibri"/>
              </a:rPr>
              <a:t>důsledná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indiánská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orientace</a:t>
            </a:r>
            <a:r>
              <a:rPr lang="en-US" sz="1800">
                <a:cs typeface="Calibri"/>
              </a:rPr>
              <a:t> </a:t>
            </a:r>
          </a:p>
          <a:p>
            <a:r>
              <a:rPr lang="en-US" sz="1800">
                <a:cs typeface="Calibri"/>
              </a:rPr>
              <a:t>1980 – 1. </a:t>
            </a:r>
            <a:r>
              <a:rPr lang="en-US" sz="1800" err="1">
                <a:cs typeface="Calibri"/>
              </a:rPr>
              <a:t>setkání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skupin</a:t>
            </a:r>
            <a:r>
              <a:rPr lang="en-US" sz="1800">
                <a:cs typeface="Calibri"/>
              </a:rPr>
              <a:t>, </a:t>
            </a:r>
            <a:r>
              <a:rPr lang="en-US" sz="1800" err="1">
                <a:cs typeface="Calibri"/>
              </a:rPr>
              <a:t>věnujících</a:t>
            </a:r>
            <a:r>
              <a:rPr lang="en-US" sz="1800">
                <a:cs typeface="Calibri"/>
              </a:rPr>
              <a:t> se </a:t>
            </a:r>
            <a:r>
              <a:rPr lang="en-US" sz="1800" err="1">
                <a:cs typeface="Calibri"/>
              </a:rPr>
              <a:t>tzn</a:t>
            </a:r>
            <a:r>
              <a:rPr lang="en-US" sz="1800">
                <a:cs typeface="Calibri"/>
              </a:rPr>
              <a:t>. Indian hobby - </a:t>
            </a:r>
            <a:r>
              <a:rPr lang="en-US" sz="1800" err="1">
                <a:cs typeface="Calibri"/>
              </a:rPr>
              <a:t>Setkání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na</a:t>
            </a:r>
            <a:r>
              <a:rPr lang="en-US" sz="1800">
                <a:cs typeface="Calibri"/>
              </a:rPr>
              <a:t> Severu</a:t>
            </a:r>
          </a:p>
        </p:txBody>
      </p:sp>
    </p:spTree>
    <p:extLst>
      <p:ext uri="{BB962C8B-B14F-4D97-AF65-F5344CB8AC3E}">
        <p14:creationId xmlns:p14="http://schemas.microsoft.com/office/powerpoint/2010/main" val="264495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9FC38-5900-4FD8-A4B7-0768D66F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>
                <a:cs typeface="Calibri Light"/>
              </a:rPr>
              <a:t>Čeští euroindiáni</a:t>
            </a:r>
            <a:endParaRPr lang="cs-CZ" sz="3600"/>
          </a:p>
        </p:txBody>
      </p:sp>
      <p:pic>
        <p:nvPicPr>
          <p:cNvPr id="4" name="Obrázek 4" descr="Obsah obrázku strom, tráva, exteriér, týpí&#10;&#10;Popis se vygeneroval automaticky.">
            <a:extLst>
              <a:ext uri="{FF2B5EF4-FFF2-40B4-BE49-F238E27FC236}">
                <a16:creationId xmlns:a16="http://schemas.microsoft.com/office/drawing/2014/main" id="{23328465-FF1A-490B-87E8-BA3E0E915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44" b="145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7E1C47-5B51-4C20-88FB-5266939B5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err="1">
                <a:cs typeface="Calibri"/>
              </a:rPr>
              <a:t>Základní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charakteristika</a:t>
            </a:r>
            <a:r>
              <a:rPr lang="en-US" sz="1800">
                <a:cs typeface="Calibri"/>
              </a:rPr>
              <a:t>: </a:t>
            </a:r>
            <a:r>
              <a:rPr lang="en-US" sz="1800" err="1">
                <a:ea typeface="+mn-lt"/>
                <a:cs typeface="+mn-lt"/>
              </a:rPr>
              <a:t>osoby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věnující</a:t>
            </a:r>
            <a:r>
              <a:rPr lang="en-US" sz="1800">
                <a:ea typeface="+mn-lt"/>
                <a:cs typeface="+mn-lt"/>
              </a:rPr>
              <a:t> se </a:t>
            </a:r>
            <a:r>
              <a:rPr lang="en-US" sz="1800" err="1">
                <a:ea typeface="+mn-lt"/>
                <a:cs typeface="+mn-lt"/>
              </a:rPr>
              <a:t>studiu</a:t>
            </a:r>
            <a:r>
              <a:rPr lang="en-US" sz="1800">
                <a:ea typeface="+mn-lt"/>
                <a:cs typeface="+mn-lt"/>
              </a:rPr>
              <a:t> a </a:t>
            </a:r>
            <a:r>
              <a:rPr lang="en-US" sz="1800" err="1">
                <a:ea typeface="+mn-lt"/>
                <a:cs typeface="+mn-lt"/>
              </a:rPr>
              <a:t>napodobování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kultury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severoamerických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indiánů</a:t>
            </a:r>
            <a:r>
              <a:rPr lang="en-US" sz="1800">
                <a:ea typeface="+mn-lt"/>
                <a:cs typeface="+mn-lt"/>
              </a:rPr>
              <a:t>, a to </a:t>
            </a:r>
            <a:r>
              <a:rPr lang="en-US" sz="1800" err="1">
                <a:ea typeface="+mn-lt"/>
                <a:cs typeface="+mn-lt"/>
              </a:rPr>
              <a:t>především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prérijních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kmenů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před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rokem</a:t>
            </a:r>
            <a:r>
              <a:rPr lang="en-US" sz="1800">
                <a:ea typeface="+mn-lt"/>
                <a:cs typeface="+mn-lt"/>
              </a:rPr>
              <a:t> 1890. </a:t>
            </a:r>
          </a:p>
          <a:p>
            <a:r>
              <a:rPr lang="en-US" sz="1800" err="1">
                <a:ea typeface="+mn-lt"/>
                <a:cs typeface="+mn-lt"/>
              </a:rPr>
              <a:t>Nejčastěji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uváděné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kmeny</a:t>
            </a:r>
            <a:r>
              <a:rPr lang="en-US" sz="1800">
                <a:ea typeface="+mn-lt"/>
                <a:cs typeface="+mn-lt"/>
              </a:rPr>
              <a:t> z </a:t>
            </a:r>
            <a:r>
              <a:rPr lang="en-US" sz="1800" err="1">
                <a:ea typeface="+mn-lt"/>
                <a:cs typeface="+mn-lt"/>
              </a:rPr>
              <a:t>oblasti</a:t>
            </a:r>
            <a:r>
              <a:rPr lang="en-US" sz="1800">
                <a:ea typeface="+mn-lt"/>
                <a:cs typeface="+mn-lt"/>
              </a:rPr>
              <a:t> Velkých </a:t>
            </a:r>
            <a:r>
              <a:rPr lang="en-US" sz="1800" err="1">
                <a:ea typeface="+mn-lt"/>
                <a:cs typeface="+mn-lt"/>
              </a:rPr>
              <a:t>plání</a:t>
            </a:r>
            <a:r>
              <a:rPr lang="en-US" sz="1800">
                <a:ea typeface="+mn-lt"/>
                <a:cs typeface="+mn-lt"/>
              </a:rPr>
              <a:t> v </a:t>
            </a:r>
            <a:r>
              <a:rPr lang="en-US" sz="1800" err="1">
                <a:ea typeface="+mn-lt"/>
                <a:cs typeface="+mn-lt"/>
              </a:rPr>
              <a:t>Severní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Americe</a:t>
            </a:r>
            <a:r>
              <a:rPr lang="en-US" sz="1800">
                <a:ea typeface="+mn-lt"/>
                <a:cs typeface="+mn-lt"/>
              </a:rPr>
              <a:t> – </a:t>
            </a:r>
            <a:r>
              <a:rPr lang="en-US" sz="1800" err="1">
                <a:ea typeface="+mn-lt"/>
                <a:cs typeface="+mn-lt"/>
              </a:rPr>
              <a:t>Kiowové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Lakotové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Dakotové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Čejeni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Černonožci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atd</a:t>
            </a:r>
            <a:r>
              <a:rPr lang="en-US" sz="1800">
                <a:ea typeface="+mn-lt"/>
                <a:cs typeface="+mn-lt"/>
              </a:rPr>
              <a:t>. + </a:t>
            </a:r>
            <a:r>
              <a:rPr lang="en-US" sz="1800" err="1">
                <a:ea typeface="+mn-lt"/>
                <a:cs typeface="+mn-lt"/>
              </a:rPr>
              <a:t>tzn</a:t>
            </a:r>
            <a:r>
              <a:rPr lang="en-US" sz="1800">
                <a:ea typeface="+mn-lt"/>
                <a:cs typeface="+mn-lt"/>
              </a:rPr>
              <a:t>. </a:t>
            </a:r>
            <a:r>
              <a:rPr lang="en-US" sz="1800" err="1">
                <a:ea typeface="+mn-lt"/>
                <a:cs typeface="+mn-lt"/>
              </a:rPr>
              <a:t>lesní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indiáni</a:t>
            </a:r>
            <a:r>
              <a:rPr lang="en-US" sz="1800">
                <a:ea typeface="+mn-lt"/>
                <a:cs typeface="+mn-lt"/>
              </a:rPr>
              <a:t> (</a:t>
            </a:r>
            <a:r>
              <a:rPr lang="en-US" sz="1800" err="1">
                <a:ea typeface="+mn-lt"/>
                <a:cs typeface="+mn-lt"/>
              </a:rPr>
              <a:t>Irokézové</a:t>
            </a:r>
            <a:r>
              <a:rPr lang="en-US" sz="1800">
                <a:ea typeface="+mn-lt"/>
                <a:cs typeface="+mn-lt"/>
              </a:rPr>
              <a:t>) </a:t>
            </a:r>
          </a:p>
          <a:p>
            <a:r>
              <a:rPr lang="en-US" sz="1800" err="1">
                <a:ea typeface="+mn-lt"/>
                <a:cs typeface="+mn-lt"/>
              </a:rPr>
              <a:t>Oddělení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subkultury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euroindiánů</a:t>
            </a:r>
            <a:r>
              <a:rPr lang="en-US" sz="1800">
                <a:ea typeface="+mn-lt"/>
                <a:cs typeface="+mn-lt"/>
              </a:rPr>
              <a:t> od </a:t>
            </a:r>
            <a:r>
              <a:rPr lang="en-US" sz="1800" err="1">
                <a:ea typeface="+mn-lt"/>
                <a:cs typeface="+mn-lt"/>
              </a:rPr>
              <a:t>pouhého</a:t>
            </a:r>
            <a:r>
              <a:rPr lang="en-US" sz="1800">
                <a:ea typeface="+mn-lt"/>
                <a:cs typeface="+mn-lt"/>
              </a:rPr>
              <a:t> hobby</a:t>
            </a: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4857D4-9501-430B-AA48-E12DD10D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Euroindiáni a spiritualita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55F1E695-EF88-4447-85AB-2E3E487B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4" name="Obrázek 4" descr="Obsah obrázku týpí, strom, obloha, loďka&#10;&#10;Popis se vygeneroval automaticky.">
            <a:extLst>
              <a:ext uri="{FF2B5EF4-FFF2-40B4-BE49-F238E27FC236}">
                <a16:creationId xmlns:a16="http://schemas.microsoft.com/office/drawing/2014/main" id="{EAB5DA10-F202-4C6C-9835-4CEE54FCC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6043" y="1065328"/>
            <a:ext cx="5455917" cy="24824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42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ráva, osoba, obloha, exteriér&#10;&#10;Popis se vygeneroval automaticky.">
            <a:extLst>
              <a:ext uri="{FF2B5EF4-FFF2-40B4-BE49-F238E27FC236}">
                <a16:creationId xmlns:a16="http://schemas.microsoft.com/office/drawing/2014/main" id="{F118C7CE-5398-4818-BD7C-577B76150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74" b="10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3047BA-AED8-4E86-BFE5-2DA85C5F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</a:rPr>
              <a:t>Děkujeme</a:t>
            </a:r>
            <a:r>
              <a:rPr lang="en-US">
                <a:solidFill>
                  <a:schemeClr val="bg1"/>
                </a:solidFill>
              </a:rPr>
              <a:t> za </a:t>
            </a:r>
            <a:r>
              <a:rPr lang="en-US" err="1">
                <a:solidFill>
                  <a:schemeClr val="bg1"/>
                </a:solidFill>
              </a:rPr>
              <a:t>pozornost</a:t>
            </a:r>
          </a:p>
        </p:txBody>
      </p:sp>
    </p:spTree>
    <p:extLst>
      <p:ext uri="{BB962C8B-B14F-4D97-AF65-F5344CB8AC3E}">
        <p14:creationId xmlns:p14="http://schemas.microsoft.com/office/powerpoint/2010/main" val="412623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D8070-EEBA-4DFC-942C-685E9314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Zdroje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34B37-3497-4276-8BA6-CE81FC7D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795"/>
            <a:ext cx="10515600" cy="484016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dirty="0" err="1">
                <a:ea typeface="+mn-lt"/>
                <a:cs typeface="+mn-lt"/>
              </a:rPr>
              <a:t>Native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American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religions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i="1" dirty="0" err="1">
                <a:ea typeface="+mn-lt"/>
                <a:cs typeface="+mn-lt"/>
              </a:rPr>
              <a:t>Britannica</a:t>
            </a:r>
            <a:r>
              <a:rPr lang="cs-CZ" dirty="0">
                <a:ea typeface="+mn-lt"/>
                <a:cs typeface="+mn-lt"/>
              </a:rPr>
              <a:t> [online]. Chicago: </a:t>
            </a:r>
            <a:r>
              <a:rPr lang="cs-CZ" dirty="0" err="1">
                <a:ea typeface="+mn-lt"/>
                <a:cs typeface="+mn-lt"/>
              </a:rPr>
              <a:t>Encyclopædia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Britannica</a:t>
            </a:r>
            <a:r>
              <a:rPr lang="cs-CZ" dirty="0">
                <a:ea typeface="+mn-lt"/>
                <a:cs typeface="+mn-lt"/>
              </a:rPr>
              <a:t>, ©2021, 15. 7. 2015 [cit. 2021-12-01]. Dostupné z: </a:t>
            </a:r>
            <a:r>
              <a:rPr lang="cs-CZ" dirty="0">
                <a:ea typeface="+mn-lt"/>
                <a:cs typeface="+mn-lt"/>
                <a:hlinkClick r:id="rId2"/>
              </a:rPr>
              <a:t>https://www.britannica.com/topic/Native-American-religion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Native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American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Smudging</a:t>
            </a:r>
            <a:r>
              <a:rPr lang="cs-CZ" dirty="0">
                <a:ea typeface="+mn-lt"/>
                <a:cs typeface="+mn-lt"/>
              </a:rPr>
              <a:t>. </a:t>
            </a:r>
            <a:r>
              <a:rPr lang="cs-CZ" i="1" dirty="0">
                <a:ea typeface="+mn-lt"/>
                <a:cs typeface="+mn-lt"/>
              </a:rPr>
              <a:t>Powwows.com</a:t>
            </a:r>
            <a:r>
              <a:rPr lang="cs-CZ" dirty="0">
                <a:ea typeface="+mn-lt"/>
                <a:cs typeface="+mn-lt"/>
              </a:rPr>
              <a:t> [online]. 2020 [cit. 2021-12-01]. Dostupné z: </a:t>
            </a:r>
            <a:r>
              <a:rPr lang="cs-CZ" dirty="0">
                <a:ea typeface="+mn-lt"/>
                <a:cs typeface="+mn-lt"/>
                <a:hlinkClick r:id="rId3"/>
              </a:rPr>
              <a:t>https://www.powwows.com/native-american-smudging/</a:t>
            </a:r>
          </a:p>
          <a:p>
            <a:r>
              <a:rPr lang="cs-CZ" dirty="0">
                <a:ea typeface="+mn-lt"/>
                <a:cs typeface="+mn-lt"/>
              </a:rPr>
              <a:t>DESY, </a:t>
            </a:r>
            <a:r>
              <a:rPr lang="cs-CZ" dirty="0" err="1">
                <a:ea typeface="+mn-lt"/>
                <a:cs typeface="+mn-lt"/>
              </a:rPr>
              <a:t>Pjylameana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Iila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Recounts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Healing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Benefits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Sweat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Lodge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Ceremonies</a:t>
            </a:r>
            <a:r>
              <a:rPr lang="cs-CZ" dirty="0">
                <a:ea typeface="+mn-lt"/>
                <a:cs typeface="+mn-lt"/>
              </a:rPr>
              <a:t>: </a:t>
            </a:r>
            <a:r>
              <a:rPr lang="cs-CZ" dirty="0" err="1">
                <a:ea typeface="+mn-lt"/>
                <a:cs typeface="+mn-lt"/>
              </a:rPr>
              <a:t>Spiritual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Experiences</a:t>
            </a:r>
            <a:r>
              <a:rPr lang="cs-CZ" dirty="0">
                <a:ea typeface="+mn-lt"/>
                <a:cs typeface="+mn-lt"/>
              </a:rPr>
              <a:t> and </a:t>
            </a:r>
            <a:r>
              <a:rPr lang="cs-CZ" dirty="0" err="1">
                <a:ea typeface="+mn-lt"/>
                <a:cs typeface="+mn-lt"/>
              </a:rPr>
              <a:t>Benefits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Beyond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Detoxing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i="1" dirty="0" err="1">
                <a:ea typeface="+mn-lt"/>
                <a:cs typeface="+mn-lt"/>
              </a:rPr>
              <a:t>Learn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Religions</a:t>
            </a:r>
            <a:r>
              <a:rPr lang="cs-CZ" dirty="0">
                <a:ea typeface="+mn-lt"/>
                <a:cs typeface="+mn-lt"/>
              </a:rPr>
              <a:t> [online]. New York: </a:t>
            </a:r>
            <a:r>
              <a:rPr lang="cs-CZ" dirty="0" err="1">
                <a:ea typeface="+mn-lt"/>
                <a:cs typeface="+mn-lt"/>
              </a:rPr>
              <a:t>Dotdash</a:t>
            </a:r>
            <a:r>
              <a:rPr lang="cs-CZ" dirty="0">
                <a:ea typeface="+mn-lt"/>
                <a:cs typeface="+mn-lt"/>
              </a:rPr>
              <a:t>, 9.5.2019 [cit. 2021-12-01]. Dostupné z: </a:t>
            </a:r>
            <a:r>
              <a:rPr lang="cs-CZ" u="sng" dirty="0">
                <a:ea typeface="+mn-lt"/>
                <a:cs typeface="+mn-lt"/>
                <a:hlinkClick r:id="rId4"/>
              </a:rPr>
              <a:t>https://www.learnreligions.com/sweat-lodge-benefits-1732186</a:t>
            </a:r>
          </a:p>
          <a:p>
            <a:r>
              <a:rPr lang="cs-CZ" dirty="0">
                <a:ea typeface="+mn-lt"/>
                <a:cs typeface="+mn-lt"/>
              </a:rPr>
              <a:t>WEBB, Christopher. </a:t>
            </a:r>
            <a:r>
              <a:rPr lang="cs-CZ" dirty="0" err="1">
                <a:ea typeface="+mn-lt"/>
                <a:cs typeface="+mn-lt"/>
              </a:rPr>
              <a:t>How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Sweat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Lodge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Ceremonies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Heal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War’s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Wounds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i="1" dirty="0">
                <a:ea typeface="+mn-lt"/>
                <a:cs typeface="+mn-lt"/>
              </a:rPr>
              <a:t>Sapiens: Antropology </a:t>
            </a:r>
            <a:r>
              <a:rPr lang="cs-CZ" i="1" dirty="0" err="1">
                <a:ea typeface="+mn-lt"/>
                <a:cs typeface="+mn-lt"/>
              </a:rPr>
              <a:t>Magazine</a:t>
            </a:r>
            <a:r>
              <a:rPr lang="cs-CZ" dirty="0">
                <a:ea typeface="+mn-lt"/>
                <a:cs typeface="+mn-lt"/>
              </a:rPr>
              <a:t> [online]. New York: </a:t>
            </a:r>
            <a:r>
              <a:rPr lang="cs-CZ" dirty="0" err="1">
                <a:ea typeface="+mn-lt"/>
                <a:cs typeface="+mn-lt"/>
              </a:rPr>
              <a:t>Wenner-Gren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Foundation</a:t>
            </a:r>
            <a:r>
              <a:rPr lang="cs-CZ" dirty="0">
                <a:ea typeface="+mn-lt"/>
                <a:cs typeface="+mn-lt"/>
              </a:rPr>
              <a:t>, 2016, 10.12.2020 [cit. 2021-12-01]. Dostupné z: </a:t>
            </a:r>
            <a:r>
              <a:rPr lang="cs-CZ" u="sng" dirty="0">
                <a:ea typeface="+mn-lt"/>
                <a:cs typeface="+mn-lt"/>
                <a:hlinkClick r:id="rId5"/>
              </a:rPr>
              <a:t>https://www.sapiens.org/culture/ptsd-sweat-lodge/?fbclid=IwAR3NpLHpbGbt1Uscx-xvijF1fNFNPdxbz-gGGO1tmPgpYYNUUyPP2fed_8k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PECL, Václav. </a:t>
            </a:r>
            <a:r>
              <a:rPr lang="cs-CZ" i="1" dirty="0">
                <a:ea typeface="+mn-lt"/>
                <a:cs typeface="+mn-lt"/>
              </a:rPr>
              <a:t>Fenomén oživené historie (na příkladu českých a moravských </a:t>
            </a:r>
            <a:r>
              <a:rPr lang="cs-CZ" i="1" dirty="0" err="1">
                <a:ea typeface="+mn-lt"/>
                <a:cs typeface="+mn-lt"/>
              </a:rPr>
              <a:t>euroindiánů</a:t>
            </a:r>
            <a:r>
              <a:rPr lang="cs-CZ" i="1" dirty="0">
                <a:ea typeface="+mn-lt"/>
                <a:cs typeface="+mn-lt"/>
              </a:rPr>
              <a:t> a jejich shromáždění na akcích </a:t>
            </a:r>
            <a:r>
              <a:rPr lang="cs-CZ" i="1" dirty="0" err="1">
                <a:ea typeface="+mn-lt"/>
                <a:cs typeface="+mn-lt"/>
              </a:rPr>
              <a:t>pow</a:t>
            </a:r>
            <a:r>
              <a:rPr lang="cs-CZ" i="1" dirty="0">
                <a:ea typeface="+mn-lt"/>
                <a:cs typeface="+mn-lt"/>
              </a:rPr>
              <a:t> wow)</a:t>
            </a:r>
            <a:r>
              <a:rPr lang="cs-CZ" dirty="0">
                <a:ea typeface="+mn-lt"/>
                <a:cs typeface="+mn-lt"/>
              </a:rPr>
              <a:t> [online]. Brno, 2009 [cit. 2021-12-01]. Diplomová práce. Masarykova universita, Filosofická fakulta. Dostupné z: </a:t>
            </a:r>
            <a:r>
              <a:rPr lang="cs-CZ" dirty="0">
                <a:ea typeface="+mn-lt"/>
                <a:cs typeface="+mn-lt"/>
                <a:hlinkClick r:id="rId6"/>
              </a:rPr>
              <a:t>https://theses.cz/id/c2gtdl/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BRIDGES, Eliška. Indiánská subkultura v České republice [online].  Praha, 2017 [cit. 2021-12-01]. Diplomová práce. Univerzita Karlova, Fakulta humanitních studií, Pracoviště Orální historie - soudobých dějin.</a:t>
            </a:r>
          </a:p>
          <a:p>
            <a:r>
              <a:rPr lang="cs-CZ" dirty="0">
                <a:ea typeface="+mn-lt"/>
                <a:cs typeface="+mn-lt"/>
              </a:rPr>
              <a:t>MAJEROVÁ, Karolína. Více o </a:t>
            </a:r>
            <a:r>
              <a:rPr lang="cs-CZ" dirty="0" err="1">
                <a:ea typeface="+mn-lt"/>
                <a:cs typeface="+mn-lt"/>
              </a:rPr>
              <a:t>powwow</a:t>
            </a:r>
            <a:r>
              <a:rPr lang="cs-CZ" dirty="0">
                <a:ea typeface="+mn-lt"/>
                <a:cs typeface="+mn-lt"/>
              </a:rPr>
              <a:t>: Historie, vývoj a popis slavnosti </a:t>
            </a:r>
            <a:r>
              <a:rPr lang="cs-CZ" dirty="0" err="1">
                <a:ea typeface="+mn-lt"/>
                <a:cs typeface="+mn-lt"/>
              </a:rPr>
              <a:t>powwow</a:t>
            </a:r>
            <a:r>
              <a:rPr lang="cs-CZ" dirty="0">
                <a:ea typeface="+mn-lt"/>
                <a:cs typeface="+mn-lt"/>
              </a:rPr>
              <a:t>. </a:t>
            </a:r>
            <a:r>
              <a:rPr lang="cs-CZ" i="1" dirty="0">
                <a:ea typeface="+mn-lt"/>
                <a:cs typeface="+mn-lt"/>
              </a:rPr>
              <a:t>Powwow.cz</a:t>
            </a:r>
            <a:r>
              <a:rPr lang="cs-CZ" dirty="0">
                <a:ea typeface="+mn-lt"/>
                <a:cs typeface="+mn-lt"/>
              </a:rPr>
              <a:t> [online]. Praha [cit. 2021-12-01]. Dostupné z: </a:t>
            </a:r>
            <a:r>
              <a:rPr lang="cs-CZ" u="sng" dirty="0">
                <a:ea typeface="+mn-lt"/>
                <a:cs typeface="+mn-lt"/>
                <a:hlinkClick r:id="rId7"/>
              </a:rPr>
              <a:t>http://powwow.cz/vice_o_powwow/</a:t>
            </a:r>
            <a:endParaRPr lang="cs-CZ"/>
          </a:p>
          <a:p>
            <a:endParaRPr lang="cs-CZ" u="sng" dirty="0">
              <a:ea typeface="+mn-lt"/>
              <a:cs typeface="+mn-lt"/>
            </a:endParaRPr>
          </a:p>
          <a:p>
            <a:endParaRPr lang="cs-CZ" u="sng" dirty="0">
              <a:ea typeface="+mn-lt"/>
              <a:cs typeface="+mn-lt"/>
            </a:endParaRPr>
          </a:p>
          <a:p>
            <a:endParaRPr lang="cs-CZ" u="sng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950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D0498-0DC9-499B-93B5-65D1DA68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Cíl práce a výzkumné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BA718B-429F-47A3-90F6-CBCB8D81C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>
                <a:ea typeface="+mn-lt"/>
                <a:cs typeface="+mn-lt"/>
              </a:rPr>
              <a:t>Cílem práce je představit konkrétní rituály severoamerických indiánů a zároveň odpovědět na výzkumné otázky, pomocí kterých zjistíme, jakým způsobem jsou tyto rituály praktikovány mezi členy subkultury českých </a:t>
            </a:r>
            <a:r>
              <a:rPr lang="cs-CZ" err="1">
                <a:ea typeface="+mn-lt"/>
                <a:cs typeface="+mn-lt"/>
              </a:rPr>
              <a:t>euroindiánů</a:t>
            </a:r>
            <a:r>
              <a:rPr lang="cs-CZ">
                <a:ea typeface="+mn-lt"/>
                <a:cs typeface="+mn-lt"/>
              </a:rPr>
              <a:t>, jaké pro ně mají významy a s jakými rozpory a překážkami se můžeme setkat.</a:t>
            </a:r>
          </a:p>
          <a:p>
            <a:endParaRPr lang="cs-CZ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cs-CZ" b="1" i="1">
                <a:ea typeface="+mn-lt"/>
                <a:cs typeface="+mn-lt"/>
              </a:rPr>
              <a:t>Výzkumné otázky</a:t>
            </a:r>
          </a:p>
          <a:p>
            <a:pPr algn="just"/>
            <a:r>
              <a:rPr lang="cs-CZ">
                <a:ea typeface="+mn-lt"/>
                <a:cs typeface="+mn-lt"/>
              </a:rPr>
              <a:t>Které rituály severoamerických indiánů si převzali tzv. čeští </a:t>
            </a:r>
            <a:r>
              <a:rPr lang="cs-CZ" err="1">
                <a:ea typeface="+mn-lt"/>
                <a:cs typeface="+mn-lt"/>
              </a:rPr>
              <a:t>euroindiáni</a:t>
            </a:r>
            <a:r>
              <a:rPr lang="cs-CZ">
                <a:ea typeface="+mn-lt"/>
                <a:cs typeface="+mn-lt"/>
              </a:rPr>
              <a:t>?</a:t>
            </a:r>
          </a:p>
          <a:p>
            <a:pPr algn="just"/>
            <a:r>
              <a:rPr lang="cs-CZ">
                <a:ea typeface="+mn-lt"/>
                <a:cs typeface="+mn-lt"/>
              </a:rPr>
              <a:t>Jakým způsobem rituály provádějí?</a:t>
            </a:r>
          </a:p>
          <a:p>
            <a:pPr algn="just"/>
            <a:r>
              <a:rPr lang="cs-CZ">
                <a:ea typeface="+mn-lt"/>
                <a:cs typeface="+mn-lt"/>
              </a:rPr>
              <a:t>Mají rituály stále stejné významy?</a:t>
            </a:r>
          </a:p>
          <a:p>
            <a:pPr algn="just"/>
            <a:r>
              <a:rPr lang="cs-CZ">
                <a:ea typeface="+mn-lt"/>
                <a:cs typeface="+mn-lt"/>
              </a:rPr>
              <a:t>Je přejímání a praktikování cizích rituálů „v pořádku“ nebo se již jedná o tzn. etnocidu? </a:t>
            </a:r>
          </a:p>
        </p:txBody>
      </p:sp>
    </p:spTree>
    <p:extLst>
      <p:ext uri="{BB962C8B-B14F-4D97-AF65-F5344CB8AC3E}">
        <p14:creationId xmlns:p14="http://schemas.microsoft.com/office/powerpoint/2010/main" val="136751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8DA2A-1748-C242-996F-9C2B53CF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Metodologie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0A00E6-4723-D246-B245-D21484515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Kvalitativní metody </a:t>
            </a:r>
          </a:p>
          <a:p>
            <a:r>
              <a:rPr lang="cs-CZ"/>
              <a:t>Analýzy dokumentů a textů </a:t>
            </a:r>
          </a:p>
          <a:p>
            <a:r>
              <a:rPr lang="cs-CZ"/>
              <a:t>Nestandardizované rozhovory </a:t>
            </a:r>
          </a:p>
          <a:p>
            <a:r>
              <a:rPr lang="cs-CZ"/>
              <a:t>Dotazníková šetření (bakalářské práce) 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60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2C3D4-8A53-4FCC-B82E-1061EA4F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AB22A3BE-6D0E-44E5-91E2-09E41CF43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9025" y="5119"/>
            <a:ext cx="7961778" cy="6857193"/>
          </a:xfrm>
        </p:spPr>
      </p:pic>
    </p:spTree>
    <p:extLst>
      <p:ext uri="{BB962C8B-B14F-4D97-AF65-F5344CB8AC3E}">
        <p14:creationId xmlns:p14="http://schemas.microsoft.com/office/powerpoint/2010/main" val="2488371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B36F8-38F6-44BC-B708-E9F95922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664A6999-394F-4EC4-8401-3B1A42A01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376" y="19496"/>
            <a:ext cx="8217681" cy="6842817"/>
          </a:xfrm>
        </p:spPr>
      </p:pic>
    </p:spTree>
    <p:extLst>
      <p:ext uri="{BB962C8B-B14F-4D97-AF65-F5344CB8AC3E}">
        <p14:creationId xmlns:p14="http://schemas.microsoft.com/office/powerpoint/2010/main" val="266454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7A72B-2173-4624-BE45-6DEDD2BA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26" y="534262"/>
            <a:ext cx="10168128" cy="1179576"/>
          </a:xfrm>
        </p:spPr>
        <p:txBody>
          <a:bodyPr/>
          <a:lstStyle/>
          <a:p>
            <a:r>
              <a:rPr lang="cs-CZ"/>
              <a:t>Spiritualita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1C517-F509-4517-B20F-0ADC179B2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21" y="1989194"/>
            <a:ext cx="10168128" cy="4758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Nemají náboženství</a:t>
            </a:r>
          </a:p>
          <a:p>
            <a:r>
              <a:rPr lang="cs-CZ"/>
              <a:t>Rostliny, zvířata, řeky, hory apod. = součást duchovního světa</a:t>
            </a:r>
          </a:p>
          <a:p>
            <a:r>
              <a:rPr lang="cs-CZ"/>
              <a:t>Posvátné a posvátnější</a:t>
            </a:r>
          </a:p>
          <a:p>
            <a:r>
              <a:rPr lang="cs-CZ"/>
              <a:t>Orální tradice</a:t>
            </a:r>
          </a:p>
          <a:p>
            <a:r>
              <a:rPr lang="cs-CZ"/>
              <a:t>Účast na ceremoniálech</a:t>
            </a:r>
          </a:p>
          <a:p>
            <a:r>
              <a:rPr lang="cs-CZ"/>
              <a:t>Štědrost</a:t>
            </a:r>
          </a:p>
          <a:p>
            <a:r>
              <a:rPr lang="cs-CZ"/>
              <a:t>Smrt je pouze přechod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46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osoba&#10;&#10;Popis se vygeneroval automaticky.">
            <a:extLst>
              <a:ext uri="{FF2B5EF4-FFF2-40B4-BE49-F238E27FC236}">
                <a16:creationId xmlns:a16="http://schemas.microsoft.com/office/drawing/2014/main" id="{3BC9696C-78DB-4FA8-BD97-34932D783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" r="11914" b="2"/>
          <a:stretch/>
        </p:blipFill>
        <p:spPr>
          <a:xfrm>
            <a:off x="3906995" y="-1"/>
            <a:ext cx="8285005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57DA54-CAC4-40F1-B5BE-8C03F3BA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cs-CZ" sz="2800"/>
              <a:t>Využití šalvěje a dalších bylin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DD508EA-6DE1-4AFD-8CB5-1508CC997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149811" cy="3207258"/>
          </a:xfrm>
        </p:spPr>
        <p:txBody>
          <a:bodyPr anchor="t">
            <a:normAutofit/>
          </a:bodyPr>
          <a:lstStyle/>
          <a:p>
            <a:r>
              <a:rPr lang="en-US" sz="1700" err="1"/>
              <a:t>Šalvěj</a:t>
            </a:r>
            <a:r>
              <a:rPr lang="en-US" sz="1700"/>
              <a:t> - </a:t>
            </a:r>
            <a:r>
              <a:rPr lang="en-US" sz="1700" err="1"/>
              <a:t>zdraví</a:t>
            </a:r>
            <a:endParaRPr lang="cs-CZ" err="1"/>
          </a:p>
          <a:p>
            <a:r>
              <a:rPr lang="en-US" sz="1700" err="1"/>
              <a:t>Cedr</a:t>
            </a:r>
            <a:r>
              <a:rPr lang="en-US" sz="1700"/>
              <a:t> - </a:t>
            </a:r>
            <a:r>
              <a:rPr lang="en-US" sz="1700" err="1"/>
              <a:t>duchové</a:t>
            </a:r>
          </a:p>
          <a:p>
            <a:r>
              <a:rPr lang="en-US" sz="1700" err="1"/>
              <a:t>Sladká</a:t>
            </a:r>
            <a:r>
              <a:rPr lang="en-US" sz="1700"/>
              <a:t> </a:t>
            </a:r>
            <a:r>
              <a:rPr lang="en-US" sz="1700" err="1"/>
              <a:t>tráva</a:t>
            </a:r>
            <a:r>
              <a:rPr lang="en-US" sz="1700"/>
              <a:t> - </a:t>
            </a:r>
            <a:r>
              <a:rPr lang="en-US" sz="1700" err="1"/>
              <a:t>modlitby</a:t>
            </a:r>
          </a:p>
          <a:p>
            <a:r>
              <a:rPr lang="en-US" sz="1700" err="1"/>
              <a:t>Tabák</a:t>
            </a:r>
            <a:r>
              <a:rPr lang="en-US" sz="1700"/>
              <a:t> - </a:t>
            </a:r>
            <a:r>
              <a:rPr lang="en-US" sz="1700" err="1"/>
              <a:t>posvěcení</a:t>
            </a:r>
          </a:p>
          <a:p>
            <a:endParaRPr lang="en-US" sz="1700"/>
          </a:p>
          <a:p>
            <a:r>
              <a:rPr lang="en-US" sz="1700" err="1"/>
              <a:t>Esenciální</a:t>
            </a:r>
            <a:r>
              <a:rPr lang="en-US" sz="1700"/>
              <a:t> </a:t>
            </a:r>
            <a:r>
              <a:rPr lang="en-US" sz="1700" err="1"/>
              <a:t>oleje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757958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2D132A-AA33-426B-9760-2683D918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/>
              <a:t>Vykuřování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F0EEB-D8DC-41D1-95B4-43EA279AD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96" y="2702713"/>
            <a:ext cx="4887036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/>
              <a:t>Dobře větráno</a:t>
            </a:r>
          </a:p>
          <a:p>
            <a:r>
              <a:rPr lang="cs-CZ" sz="1700"/>
              <a:t>Soustředěnost</a:t>
            </a:r>
          </a:p>
          <a:p>
            <a:r>
              <a:rPr lang="cs-CZ" sz="1700"/>
              <a:t>Do misky se vloží byliny – 30s se nechá hořet </a:t>
            </a:r>
          </a:p>
          <a:p>
            <a:r>
              <a:rPr lang="cs-CZ" sz="1700"/>
              <a:t>Rozhánění kouře - peřím, vykuřovacími tyčkami, rukama</a:t>
            </a:r>
          </a:p>
          <a:p>
            <a:r>
              <a:rPr lang="cs-CZ" sz="1700"/>
              <a:t>Od hlavy směrem k nohám a dál do prostoru</a:t>
            </a:r>
          </a:p>
          <a:p>
            <a:endParaRPr lang="cs-CZ" sz="1700"/>
          </a:p>
          <a:p>
            <a:r>
              <a:rPr lang="cs-CZ" sz="1700"/>
              <a:t>Popel do půdy</a:t>
            </a:r>
          </a:p>
          <a:p>
            <a:endParaRPr lang="cs-CZ" sz="1700"/>
          </a:p>
          <a:p>
            <a:endParaRPr lang="cs-CZ" sz="1700"/>
          </a:p>
        </p:txBody>
      </p: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63140C98-0BA7-4DE7-A0E4-608F0025C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" r="31123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74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961CF5-C9FD-4199-8117-157EDBC9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/>
              <a:t>Saunování - Potní chýše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FDAA06-F434-49F6-9448-47E999696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1700"/>
              <a:t>Stavba = </a:t>
            </a:r>
            <a:r>
              <a:rPr lang="cs-CZ" sz="1700" err="1"/>
              <a:t>intipi</a:t>
            </a:r>
            <a:endParaRPr lang="cs-CZ" sz="1700"/>
          </a:p>
          <a:p>
            <a:r>
              <a:rPr lang="cs-CZ" sz="1700"/>
              <a:t>Obřad = </a:t>
            </a:r>
            <a:r>
              <a:rPr lang="cs-CZ" sz="1700" err="1"/>
              <a:t>initi</a:t>
            </a:r>
            <a:r>
              <a:rPr lang="cs-CZ" sz="1700"/>
              <a:t>, </a:t>
            </a:r>
            <a:r>
              <a:rPr lang="cs-CZ" sz="1700" err="1"/>
              <a:t>inipi</a:t>
            </a:r>
          </a:p>
          <a:p>
            <a:r>
              <a:rPr lang="cs-CZ" sz="1700"/>
              <a:t>Postavena z větví stromů</a:t>
            </a:r>
          </a:p>
          <a:p>
            <a:r>
              <a:rPr lang="cs-CZ" sz="1700"/>
              <a:t>Uprostřed díra na žhavé kameny</a:t>
            </a:r>
          </a:p>
          <a:p>
            <a:r>
              <a:rPr lang="cs-CZ" sz="1700"/>
              <a:t>Lití vody a bylinných směsí</a:t>
            </a:r>
          </a:p>
          <a:p>
            <a:r>
              <a:rPr lang="cs-CZ" sz="1700"/>
              <a:t>Očista mysli i těla</a:t>
            </a:r>
          </a:p>
          <a:p>
            <a:r>
              <a:rPr lang="cs-CZ" sz="1700"/>
              <a:t>Spojení s přírodou a duchovním světem</a:t>
            </a:r>
          </a:p>
          <a:p>
            <a:endParaRPr lang="cs-CZ" sz="1700"/>
          </a:p>
          <a:p>
            <a:r>
              <a:rPr lang="cs-CZ" sz="1700"/>
              <a:t>Poté omytí (nejlépe v přírodním toku)</a:t>
            </a:r>
          </a:p>
          <a:p>
            <a:endParaRPr lang="cs-CZ" sz="1700"/>
          </a:p>
          <a:p>
            <a:endParaRPr lang="cs-CZ" sz="1700"/>
          </a:p>
          <a:p>
            <a:endParaRPr lang="cs-CZ" sz="1700"/>
          </a:p>
        </p:txBody>
      </p:sp>
      <p:pic>
        <p:nvPicPr>
          <p:cNvPr id="4" name="Obrázek 4" descr="Obsah obrázku strom, tráva, exteriér&#10;&#10;Popis se vygeneroval automaticky.">
            <a:extLst>
              <a:ext uri="{FF2B5EF4-FFF2-40B4-BE49-F238E27FC236}">
                <a16:creationId xmlns:a16="http://schemas.microsoft.com/office/drawing/2014/main" id="{A9FF2CBA-3F8A-4FCB-A845-CCFDC3FE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2" r="2068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80326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17</Slides>
  <Notes>7</Notes>
  <HiddenSlides>0</HiddenSlide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19" baseType="lpstr">
      <vt:lpstr>AccentBoxVTI</vt:lpstr>
      <vt:lpstr>Motiv systému Office</vt:lpstr>
      <vt:lpstr>Očistné rituály indiánů severní Ameriky (použití šalvěje a saun) a jejich využívání členy subkultury euroindiánů v ČR </vt:lpstr>
      <vt:lpstr>Cíl práce a výzkumné otázky</vt:lpstr>
      <vt:lpstr>Metodologie </vt:lpstr>
      <vt:lpstr>Prezentace aplikace PowerPoint</vt:lpstr>
      <vt:lpstr>Prezentace aplikace PowerPoint</vt:lpstr>
      <vt:lpstr>Spiritualita</vt:lpstr>
      <vt:lpstr>Využití šalvěje a dalších bylin</vt:lpstr>
      <vt:lpstr>Vykuřování</vt:lpstr>
      <vt:lpstr>Saunování - Potní chýše</vt:lpstr>
      <vt:lpstr>Léčení veteránů</vt:lpstr>
      <vt:lpstr>Příklad potní chýše veteránů v Utahu</vt:lpstr>
      <vt:lpstr>Debra Anne Haaland</vt:lpstr>
      <vt:lpstr>Čeští euroindiáni</vt:lpstr>
      <vt:lpstr>Čeští euroindiáni</vt:lpstr>
      <vt:lpstr>Euroindiáni a spiritualita</vt:lpstr>
      <vt:lpstr>Děkujeme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indiáni</dc:title>
  <dc:creator/>
  <cp:lastModifiedBy>Hamplová Anna (S-PEF)</cp:lastModifiedBy>
  <cp:revision>38</cp:revision>
  <dcterms:created xsi:type="dcterms:W3CDTF">2021-12-12T15:27:13Z</dcterms:created>
  <dcterms:modified xsi:type="dcterms:W3CDTF">2021-12-15T20:44:03Z</dcterms:modified>
</cp:coreProperties>
</file>