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8" r:id="rId4"/>
    <p:sldId id="280" r:id="rId5"/>
    <p:sldId id="281" r:id="rId6"/>
    <p:sldId id="261" r:id="rId7"/>
    <p:sldId id="274" r:id="rId8"/>
    <p:sldId id="282" r:id="rId9"/>
    <p:sldId id="271" r:id="rId10"/>
    <p:sldId id="270" r:id="rId11"/>
    <p:sldId id="275" r:id="rId12"/>
    <p:sldId id="276" r:id="rId13"/>
    <p:sldId id="277" r:id="rId14"/>
    <p:sldId id="278" r:id="rId15"/>
    <p:sldId id="27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ílek Karel (S-PEF)" initials="JK(P" lastIdx="6" clrIdx="0">
    <p:extLst>
      <p:ext uri="{19B8F6BF-5375-455C-9EA6-DF929625EA0E}">
        <p15:presenceInfo xmlns:p15="http://schemas.microsoft.com/office/powerpoint/2012/main" userId="Jílek Karel (S-PE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5" d="100"/>
          <a:sy n="75" d="100"/>
        </p:scale>
        <p:origin x="43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1-09T16:38:57.576" idx="3">
    <p:pos x="1811" y="2376"/>
    <p:text>Je to mj. kvůli písmu / jazyku. Je zde nutné si uvědomit, že se slovanským náboženstvím přicházely do styku různá etnika a národy. Byl zde tedy velký problém se dorozumět. Navíc poté přišlo křesťanství, které značně pozměnilo původní podobu - autenticitu. Viz. např. Povesti vremennych let (Nestorova kronika). Ta spíše připomíná křestanský text než slovanský mýtus.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1-09T16:43:58.964" idx="4">
    <p:pos x="3539" y="1958"/>
    <p:text>Zde je důležité nelpět zas až tolik na dualismu Bůh/Satan. Satan jakožto anděl je spíše podřízený Bohu tzn. jejich vztah není v rovnováze. Poznáme z toho např. kdo je "hodný" a kdo "zlý". V slovanském náboženství tomu tak není. Je zde např. světlo/tma, den/noc apod. Nelze určit, zda se jedná o zlo/dobro.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1-09T16:45:47.051" idx="5">
    <p:pos x="4250" y="3142"/>
    <p:text>Možnost vidět v (post)moderní literatuře : Erben - Kytice (polednice); Sapkowski - Zaklínač (lešij, kostěj, vlkodlak, upír apod.)</p:text>
    <p:extLst>
      <p:ext uri="{C676402C-5697-4E1C-873F-D02D1690AC5C}">
        <p15:threadingInfo xmlns:p15="http://schemas.microsoft.com/office/powerpoint/2012/main" timeZoneBias="-60"/>
      </p:ext>
    </p:extLst>
  </p:cm>
  <p:cm authorId="1" dt="2021-11-09T16:46:40.202" idx="6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A57D-C481-43D6-B9B4-C9A6E20BEE7A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31E3517-A0ED-4048-A282-33F11C5E8CA9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678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A57D-C481-43D6-B9B4-C9A6E20BEE7A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3517-A0ED-4048-A282-33F11C5E8CA9}" type="slidenum">
              <a:rPr lang="cs-CZ" smtClean="0"/>
              <a:t>‹#›</a:t>
            </a:fld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8522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A57D-C481-43D6-B9B4-C9A6E20BEE7A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3517-A0ED-4048-A282-33F11C5E8CA9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6519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A57D-C481-43D6-B9B4-C9A6E20BEE7A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3517-A0ED-4048-A282-33F11C5E8CA9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247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A57D-C481-43D6-B9B4-C9A6E20BEE7A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3517-A0ED-4048-A282-33F11C5E8CA9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5595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A57D-C481-43D6-B9B4-C9A6E20BEE7A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3517-A0ED-4048-A282-33F11C5E8CA9}" type="slidenum">
              <a:rPr lang="cs-CZ" smtClean="0"/>
              <a:t>‹#›</a:t>
            </a:fld>
            <a:endParaRPr lang="cs-C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680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A57D-C481-43D6-B9B4-C9A6E20BEE7A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3517-A0ED-4048-A282-33F11C5E8CA9}" type="slidenum">
              <a:rPr lang="cs-CZ" smtClean="0"/>
              <a:t>‹#›</a:t>
            </a:fld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380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A57D-C481-43D6-B9B4-C9A6E20BEE7A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3517-A0ED-4048-A282-33F11C5E8CA9}" type="slidenum">
              <a:rPr lang="cs-CZ" smtClean="0"/>
              <a:t>‹#›</a:t>
            </a:fld>
            <a:endParaRPr lang="cs-C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639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A57D-C481-43D6-B9B4-C9A6E20BEE7A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3517-A0ED-4048-A282-33F11C5E8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28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A57D-C481-43D6-B9B4-C9A6E20BEE7A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3517-A0ED-4048-A282-33F11C5E8CA9}" type="slidenum">
              <a:rPr lang="cs-CZ" smtClean="0"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9206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F6AA57D-C481-43D6-B9B4-C9A6E20BEE7A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3517-A0ED-4048-A282-33F11C5E8CA9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79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AA57D-C481-43D6-B9B4-C9A6E20BEE7A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31E3517-A0ED-4048-A282-33F11C5E8CA9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22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EE485E7-7D6D-4CB0-A3AD-261D97B2E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E3208-F0C4-4962-8946-065C94F89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350719-0F7D-4A85-8185-A7498D65C4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0235" y="1027937"/>
            <a:ext cx="6083708" cy="3711894"/>
          </a:xfrm>
        </p:spPr>
        <p:txBody>
          <a:bodyPr anchor="ctr">
            <a:normAutofit/>
          </a:bodyPr>
          <a:lstStyle/>
          <a:p>
            <a:r>
              <a:rPr lang="cs-CZ" sz="4600" dirty="0"/>
              <a:t>slovanská &amp; germánská mytologie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34FA16-7511-44BD-A395-E4A91052A9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8057" y="1027937"/>
            <a:ext cx="3254899" cy="3711894"/>
          </a:xfrm>
        </p:spPr>
        <p:txBody>
          <a:bodyPr anchor="ctr">
            <a:normAutofit/>
          </a:bodyPr>
          <a:lstStyle/>
          <a:p>
            <a:pPr algn="r"/>
            <a:r>
              <a:rPr lang="cs-CZ"/>
              <a:t>Antropologie náboženství</a:t>
            </a:r>
          </a:p>
          <a:p>
            <a:pPr algn="r"/>
            <a:r>
              <a:rPr lang="cs-CZ"/>
              <a:t>ZS 2021/2022</a:t>
            </a:r>
          </a:p>
          <a:p>
            <a:pPr algn="r"/>
            <a:r>
              <a:rPr lang="cs-CZ"/>
              <a:t>Jílek, Lederová</a:t>
            </a:r>
            <a:endParaRPr lang="cs-CZ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FAE17D3-C2DC-4665-AF20-33C5BACD5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375124"/>
            <a:ext cx="0" cy="301752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7021C573-B3FF-44B8-A5DE-AB39E9AA6B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0B0CCD4-E9B0-43B2-806F-05EDF57A7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026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E22F7E-AB50-46A7-AB75-0AC114D8D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Germánská mytologie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505371-341D-4F88-B9A9-70CCE754D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Vznik germánské mytologie – území střední části Severoněmecké nížiny, Jutský poloostrov, dánské ostrovy, jih Skandinávie – kontinuální vývoj</a:t>
            </a:r>
          </a:p>
          <a:p>
            <a:r>
              <a:rPr lang="cs-CZ" dirty="0"/>
              <a:t>Jedna z větví Indoevropanů</a:t>
            </a:r>
          </a:p>
          <a:p>
            <a:r>
              <a:rPr lang="cs-CZ" dirty="0"/>
              <a:t>1. st. n. l. – území mezi Vislou a Rýnem – dál na jih ne </a:t>
            </a:r>
            <a:r>
              <a:rPr lang="cs-CZ" dirty="0">
                <a:sym typeface="Wingdings" pitchFamily="2" charset="2"/>
              </a:rPr>
              <a:t> Římské impérium</a:t>
            </a:r>
          </a:p>
          <a:p>
            <a:r>
              <a:rPr lang="cs-CZ" dirty="0">
                <a:sym typeface="Wingdings" pitchFamily="2" charset="2"/>
              </a:rPr>
              <a:t>Germánské kmeny – tři hlavní skupiny – severní, východní, západní</a:t>
            </a:r>
          </a:p>
          <a:p>
            <a:r>
              <a:rPr lang="cs-CZ" dirty="0">
                <a:sym typeface="Wingdings" pitchFamily="2" charset="2"/>
              </a:rPr>
              <a:t>Náboženské představy Germánů neobyčejně jednotné (i po jejich rozdělení po Evropě) – povědomí společné minulosti</a:t>
            </a:r>
          </a:p>
          <a:p>
            <a:r>
              <a:rPr lang="cs-CZ" dirty="0">
                <a:sym typeface="Wingdings" pitchFamily="2" charset="2"/>
              </a:rPr>
              <a:t>Tlak Říma poté křesťanů na Germány, podsouvání vlastních hodnot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4213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0B29C2-F07C-7E43-B994-9239B275D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světa podle Germánů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5585EC-7D36-A34D-94A5-3938C59B7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Ginnungagap</a:t>
            </a:r>
            <a:r>
              <a:rPr lang="cs-CZ" dirty="0"/>
              <a:t> byla obrovská propast</a:t>
            </a:r>
          </a:p>
          <a:p>
            <a:r>
              <a:rPr lang="cs-CZ" dirty="0"/>
              <a:t>Svět stvořen z těla obra </a:t>
            </a:r>
            <a:r>
              <a:rPr lang="cs-CZ" dirty="0" err="1"/>
              <a:t>Ymiho</a:t>
            </a:r>
            <a:r>
              <a:rPr lang="cs-CZ" dirty="0"/>
              <a:t>: </a:t>
            </a:r>
          </a:p>
          <a:p>
            <a:pPr marL="457200" lvl="1" indent="0">
              <a:buNone/>
            </a:pPr>
            <a:r>
              <a:rPr lang="cs-CZ" dirty="0"/>
              <a:t>„</a:t>
            </a:r>
            <a:r>
              <a:rPr lang="cs-CZ" i="1" dirty="0"/>
              <a:t>Z  </a:t>
            </a:r>
            <a:r>
              <a:rPr lang="cs-CZ" i="1" dirty="0" err="1"/>
              <a:t>Ymiho</a:t>
            </a:r>
            <a:r>
              <a:rPr lang="cs-CZ" i="1" dirty="0"/>
              <a:t> masa</a:t>
            </a:r>
            <a:br>
              <a:rPr lang="cs-CZ" dirty="0"/>
            </a:br>
            <a:r>
              <a:rPr lang="cs-CZ" i="1" dirty="0"/>
              <a:t>je stvořena země</a:t>
            </a:r>
            <a:br>
              <a:rPr lang="cs-CZ" dirty="0"/>
            </a:br>
            <a:r>
              <a:rPr lang="cs-CZ" i="1" dirty="0"/>
              <a:t>a z jeho kostí skály,</a:t>
            </a:r>
            <a:br>
              <a:rPr lang="cs-CZ" dirty="0"/>
            </a:br>
            <a:r>
              <a:rPr lang="cs-CZ" i="1" dirty="0"/>
              <a:t>obloha z lebky</a:t>
            </a:r>
            <a:br>
              <a:rPr lang="cs-CZ" dirty="0"/>
            </a:br>
            <a:r>
              <a:rPr lang="cs-CZ" i="1" dirty="0"/>
              <a:t>mrazivého obra</a:t>
            </a:r>
            <a:br>
              <a:rPr lang="cs-CZ" dirty="0"/>
            </a:br>
            <a:r>
              <a:rPr lang="cs-CZ" i="1" dirty="0"/>
              <a:t>a z krve vlny vod.“ (Edda)</a:t>
            </a:r>
          </a:p>
          <a:p>
            <a:r>
              <a:rPr lang="cs-CZ" dirty="0"/>
              <a:t>Obrovská kráva </a:t>
            </a:r>
            <a:r>
              <a:rPr lang="cs-CZ" dirty="0" err="1"/>
              <a:t>Audhumla</a:t>
            </a:r>
            <a:endParaRPr lang="cs-CZ" dirty="0"/>
          </a:p>
          <a:p>
            <a:r>
              <a:rPr lang="cs-CZ" dirty="0"/>
              <a:t>Bůh </a:t>
            </a:r>
            <a:r>
              <a:rPr lang="cs-CZ" dirty="0" err="1"/>
              <a:t>Búri</a:t>
            </a:r>
            <a:endParaRPr lang="cs-CZ" dirty="0"/>
          </a:p>
          <a:p>
            <a:r>
              <a:rPr lang="cs-CZ" dirty="0"/>
              <a:t>Souboj tepla a chladu</a:t>
            </a:r>
          </a:p>
        </p:txBody>
      </p:sp>
    </p:spTree>
    <p:extLst>
      <p:ext uri="{BB962C8B-B14F-4D97-AF65-F5344CB8AC3E}">
        <p14:creationId xmlns:p14="http://schemas.microsoft.com/office/powerpoint/2010/main" val="2950718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A4E002-60A1-9240-BBE4-C0C509F5C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bohové Germánské mytologie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939E12-B8CC-1B45-91A4-AFFD5F225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Ódin</a:t>
            </a:r>
            <a:r>
              <a:rPr lang="cs-CZ" dirty="0"/>
              <a:t> – bůh z rodu </a:t>
            </a:r>
            <a:r>
              <a:rPr lang="cs-CZ" dirty="0" err="1"/>
              <a:t>Ásů</a:t>
            </a:r>
            <a:r>
              <a:rPr lang="cs-CZ" dirty="0"/>
              <a:t>, ochránce bojovníků, tvůrce světa, otec všech bohů, oštěp jako typická zbraň</a:t>
            </a:r>
          </a:p>
          <a:p>
            <a:r>
              <a:rPr lang="cs-CZ" dirty="0" err="1"/>
              <a:t>Frigg</a:t>
            </a:r>
            <a:r>
              <a:rPr lang="cs-CZ" dirty="0"/>
              <a:t> - manželka </a:t>
            </a:r>
            <a:r>
              <a:rPr lang="cs-CZ" dirty="0" err="1"/>
              <a:t>Ódina,matka</a:t>
            </a:r>
            <a:r>
              <a:rPr lang="cs-CZ" dirty="0"/>
              <a:t> pokolení </a:t>
            </a:r>
            <a:r>
              <a:rPr lang="cs-CZ" dirty="0" err="1"/>
              <a:t>Ásů</a:t>
            </a:r>
            <a:r>
              <a:rPr lang="cs-CZ" dirty="0"/>
              <a:t>, předpovídá budoucnost, mateřská bohyně</a:t>
            </a:r>
          </a:p>
          <a:p>
            <a:r>
              <a:rPr lang="cs-CZ" dirty="0"/>
              <a:t>Tór – hromovládce, chránil bojovníky-dobyvatele, tři kouzelné předměty – kladivo (</a:t>
            </a:r>
            <a:r>
              <a:rPr lang="cs-CZ" dirty="0" err="1"/>
              <a:t>Mjöllni</a:t>
            </a:r>
            <a:r>
              <a:rPr lang="cs-CZ" dirty="0"/>
              <a:t>), opasek síly a železné rukavice (souvislost se slovanským Perunem), také bůh úrody/hojnosti</a:t>
            </a:r>
          </a:p>
          <a:p>
            <a:r>
              <a:rPr lang="cs-CZ" dirty="0" err="1"/>
              <a:t>Sif</a:t>
            </a:r>
            <a:r>
              <a:rPr lang="cs-CZ" dirty="0"/>
              <a:t> – manželka boha Tóra, zlaté vlasy (zdroj síly, magie)</a:t>
            </a:r>
          </a:p>
          <a:p>
            <a:r>
              <a:rPr lang="cs-CZ" dirty="0" err="1"/>
              <a:t>Loki</a:t>
            </a:r>
            <a:r>
              <a:rPr lang="cs-CZ" dirty="0"/>
              <a:t> – rozporuplná postava germánské mytologie, ničitel, tvůrce problémů, vynalézavý, jeho děti obávané nestvůry (př. had </a:t>
            </a:r>
            <a:r>
              <a:rPr lang="cs-CZ" dirty="0" err="1"/>
              <a:t>Jörmungandr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80257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77398B-8E0F-0346-BC4A-1170D0BFC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bohové Germánské mytologie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3D2BC0-267D-DB4D-A380-8A0D7EF26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Heimdall</a:t>
            </a:r>
            <a:r>
              <a:rPr lang="cs-CZ" dirty="0"/>
              <a:t> – spojnice nebe a země, centrální bod uprostřed světa, beraní hlava, záhadná postava, praotec lidských pokolení, </a:t>
            </a:r>
            <a:r>
              <a:rPr lang="cs-CZ" dirty="0" err="1"/>
              <a:t>hlída</a:t>
            </a:r>
            <a:r>
              <a:rPr lang="cs-CZ" dirty="0"/>
              <a:t> most mezi zemí a </a:t>
            </a:r>
            <a:r>
              <a:rPr lang="cs-CZ" dirty="0" err="1"/>
              <a:t>Ásgardem</a:t>
            </a:r>
            <a:endParaRPr lang="cs-CZ" dirty="0"/>
          </a:p>
          <a:p>
            <a:r>
              <a:rPr lang="cs-CZ" dirty="0" err="1"/>
              <a:t>Njörd</a:t>
            </a:r>
            <a:r>
              <a:rPr lang="cs-CZ" dirty="0"/>
              <a:t> – z rodu </a:t>
            </a:r>
            <a:r>
              <a:rPr lang="cs-CZ" dirty="0" err="1"/>
              <a:t>Vanů</a:t>
            </a:r>
            <a:r>
              <a:rPr lang="cs-CZ" dirty="0"/>
              <a:t>, ochránce mořeplavců a rybářů, otec Freye a </a:t>
            </a:r>
            <a:r>
              <a:rPr lang="cs-CZ" dirty="0" err="1"/>
              <a:t>Freyji</a:t>
            </a:r>
            <a:endParaRPr lang="cs-CZ" dirty="0"/>
          </a:p>
          <a:p>
            <a:r>
              <a:rPr lang="cs-CZ" dirty="0"/>
              <a:t>Frey – bůh plodnosti a fyzické touhy, bratr </a:t>
            </a:r>
            <a:r>
              <a:rPr lang="cs-CZ" dirty="0" err="1"/>
              <a:t>Freyji</a:t>
            </a:r>
            <a:endParaRPr lang="cs-CZ" dirty="0"/>
          </a:p>
          <a:p>
            <a:r>
              <a:rPr lang="cs-CZ" dirty="0" err="1"/>
              <a:t>Freya</a:t>
            </a:r>
            <a:r>
              <a:rPr lang="cs-CZ" dirty="0"/>
              <a:t> -  patří mezi božstva plodnosti, volné mravy, provozovala kouzla</a:t>
            </a:r>
          </a:p>
        </p:txBody>
      </p:sp>
    </p:spTree>
    <p:extLst>
      <p:ext uri="{BB962C8B-B14F-4D97-AF65-F5344CB8AC3E}">
        <p14:creationId xmlns:p14="http://schemas.microsoft.com/office/powerpoint/2010/main" val="670513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D7A525-AF33-5D4F-88FC-AF20D0EA1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důležité pojmy v Germánské mytologii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7C94F4-F4F5-0E40-9AA9-E82D761E7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Ymi</a:t>
            </a:r>
            <a:r>
              <a:rPr lang="cs-CZ" dirty="0"/>
              <a:t> – oboupohlavní obr, původce všeho</a:t>
            </a:r>
          </a:p>
          <a:p>
            <a:r>
              <a:rPr lang="cs-CZ" dirty="0" err="1"/>
              <a:t>Audhumla</a:t>
            </a:r>
            <a:r>
              <a:rPr lang="cs-CZ" dirty="0"/>
              <a:t> – </a:t>
            </a:r>
            <a:r>
              <a:rPr lang="cs-CZ" dirty="0" err="1"/>
              <a:t>prakráva</a:t>
            </a:r>
            <a:r>
              <a:rPr lang="cs-CZ" dirty="0"/>
              <a:t>, živila obra </a:t>
            </a:r>
            <a:r>
              <a:rPr lang="cs-CZ" dirty="0" err="1"/>
              <a:t>Ymiho</a:t>
            </a:r>
            <a:r>
              <a:rPr lang="cs-CZ" dirty="0"/>
              <a:t> svým mlékem</a:t>
            </a:r>
          </a:p>
          <a:p>
            <a:r>
              <a:rPr lang="cs-CZ" dirty="0" err="1"/>
              <a:t>Ásové</a:t>
            </a:r>
            <a:r>
              <a:rPr lang="cs-CZ" dirty="0"/>
              <a:t> – hlavní skupina bohů v severské mytologii, původ jména odvozován od kontinentu Asie</a:t>
            </a:r>
          </a:p>
          <a:p>
            <a:r>
              <a:rPr lang="cs-CZ" dirty="0"/>
              <a:t>Vanové – druhá větší skupina bohů, hlavně bohové plodnosti, spory s </a:t>
            </a:r>
            <a:r>
              <a:rPr lang="cs-CZ" dirty="0" err="1"/>
              <a:t>Ásy</a:t>
            </a:r>
            <a:endParaRPr lang="cs-CZ" dirty="0"/>
          </a:p>
          <a:p>
            <a:r>
              <a:rPr lang="cs-CZ" dirty="0"/>
              <a:t>Valhala – síň padlých, </a:t>
            </a:r>
            <a:r>
              <a:rPr lang="cs-CZ" dirty="0" err="1"/>
              <a:t>Ódinova</a:t>
            </a:r>
            <a:r>
              <a:rPr lang="cs-CZ" dirty="0"/>
              <a:t> síň v </a:t>
            </a:r>
            <a:r>
              <a:rPr lang="cs-CZ" dirty="0" err="1"/>
              <a:t>Ásgardu</a:t>
            </a:r>
            <a:r>
              <a:rPr lang="cs-CZ" dirty="0"/>
              <a:t>, odcházejí sem padlí bojovníci</a:t>
            </a:r>
          </a:p>
          <a:p>
            <a:r>
              <a:rPr lang="cs-CZ" dirty="0" err="1"/>
              <a:t>Yggdrasil</a:t>
            </a:r>
            <a:r>
              <a:rPr lang="cs-CZ" dirty="0"/>
              <a:t> – světový strom, prorůstá všemi devíti světy, osa světa</a:t>
            </a:r>
          </a:p>
          <a:p>
            <a:r>
              <a:rPr lang="cs-CZ" dirty="0" err="1"/>
              <a:t>Ásgard</a:t>
            </a:r>
            <a:r>
              <a:rPr lang="cs-CZ" dirty="0"/>
              <a:t> -  hlavní město </a:t>
            </a:r>
            <a:r>
              <a:rPr lang="cs-CZ" dirty="0" err="1"/>
              <a:t>Ásů</a:t>
            </a:r>
            <a:r>
              <a:rPr lang="cs-CZ" dirty="0"/>
              <a:t>, země bohů</a:t>
            </a:r>
          </a:p>
          <a:p>
            <a:r>
              <a:rPr lang="cs-CZ" dirty="0" err="1"/>
              <a:t>Midgard</a:t>
            </a:r>
            <a:r>
              <a:rPr lang="cs-CZ" dirty="0"/>
              <a:t> – země lidí</a:t>
            </a:r>
          </a:p>
          <a:p>
            <a:r>
              <a:rPr lang="cs-CZ" dirty="0" err="1"/>
              <a:t>Ragnarök</a:t>
            </a:r>
            <a:r>
              <a:rPr lang="cs-CZ" dirty="0"/>
              <a:t> – konec světa, zánik bohů, neodvratitelný</a:t>
            </a:r>
          </a:p>
        </p:txBody>
      </p:sp>
    </p:spTree>
    <p:extLst>
      <p:ext uri="{BB962C8B-B14F-4D97-AF65-F5344CB8AC3E}">
        <p14:creationId xmlns:p14="http://schemas.microsoft.com/office/powerpoint/2010/main" val="2887219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6870151-9189-4C3A-8379-EF3D95827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osoba, pózování&#10;&#10;Popis byl vytvořen automaticky">
            <a:extLst>
              <a:ext uri="{FF2B5EF4-FFF2-40B4-BE49-F238E27FC236}">
                <a16:creationId xmlns:a16="http://schemas.microsoft.com/office/drawing/2014/main" id="{EE0D21D3-B3E3-9540-890D-1AFA13F071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Slide Number Placeholder 7">
            <a:extLst>
              <a:ext uri="{FF2B5EF4-FFF2-40B4-BE49-F238E27FC236}">
                <a16:creationId xmlns:a16="http://schemas.microsoft.com/office/drawing/2014/main" id="{123EA69C-102A-4DD0-9547-05DCD271D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12301" y="443732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4" name="Footer Placeholder 6">
            <a:extLst>
              <a:ext uri="{FF2B5EF4-FFF2-40B4-BE49-F238E27FC236}">
                <a16:creationId xmlns:a16="http://schemas.microsoft.com/office/drawing/2014/main" id="{6A862265-5CA3-4C40-8582-7534C3B03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76636" y="540921"/>
            <a:ext cx="49739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0EF80B-0391-4082-9AF5-F15B091B4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93800"/>
            <a:ext cx="12192000" cy="5664199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87000"/>
                  <a:alpha val="4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AFAE208-FA6F-5A4D-B3E5-EDFD15355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1" y="1193800"/>
            <a:ext cx="3193050" cy="4699000"/>
          </a:xfrm>
        </p:spPr>
        <p:txBody>
          <a:bodyPr anchor="ctr">
            <a:normAutofit/>
          </a:bodyPr>
          <a:lstStyle/>
          <a:p>
            <a:r>
              <a:rPr lang="cs-CZ" dirty="0"/>
              <a:t>Odkazy v popkultuře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33AC32D-5F44-45F7-A0BD-7C11A86BE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600200"/>
            <a:ext cx="0" cy="3657600"/>
          </a:xfrm>
          <a:prstGeom prst="line">
            <a:avLst/>
          </a:prstGeom>
          <a:ln w="317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D0F293-849B-EF4A-A189-2254CEEAC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636" y="1193800"/>
            <a:ext cx="6085091" cy="4699000"/>
          </a:xfrm>
        </p:spPr>
        <p:txBody>
          <a:bodyPr anchor="ctr">
            <a:normAutofit/>
          </a:bodyPr>
          <a:lstStyle/>
          <a:p>
            <a:r>
              <a:rPr lang="cs-CZ" dirty="0"/>
              <a:t>Filmy - </a:t>
            </a:r>
            <a:r>
              <a:rPr lang="cs-CZ" dirty="0" err="1"/>
              <a:t>Marvel</a:t>
            </a:r>
            <a:r>
              <a:rPr lang="cs-CZ" dirty="0"/>
              <a:t> – superhrdinové</a:t>
            </a:r>
          </a:p>
          <a:p>
            <a:r>
              <a:rPr lang="cs-CZ" dirty="0"/>
              <a:t>Komiksy - superhrdinové</a:t>
            </a:r>
          </a:p>
        </p:txBody>
      </p:sp>
      <p:sp>
        <p:nvSpPr>
          <p:cNvPr id="20" name="Date Placeholder 1">
            <a:extLst>
              <a:ext uri="{FF2B5EF4-FFF2-40B4-BE49-F238E27FC236}">
                <a16:creationId xmlns:a16="http://schemas.microsoft.com/office/drawing/2014/main" id="{3FBF03E8-C602-4192-9C52-F84B29FDCC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23229" y="6007878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7783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ECCED7-C40E-4FF9-8D95-34B278B13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7C6002-CD94-4B23-B480-D8ABF0639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Zjistit:</a:t>
            </a:r>
          </a:p>
          <a:p>
            <a:pPr marL="0" indent="0">
              <a:buNone/>
            </a:pPr>
            <a:r>
              <a:rPr lang="cs-CZ" b="0" i="1" dirty="0">
                <a:solidFill>
                  <a:srgbClr val="333333"/>
                </a:solidFill>
                <a:effectLst/>
              </a:rPr>
              <a:t>Ho: Germánská či slovanská mytologie není zdaleka tak známá jako například řecká či římská, které jsou stavebními kameny hodin dějepisu. </a:t>
            </a:r>
          </a:p>
          <a:p>
            <a:r>
              <a:rPr lang="cs-CZ" b="0" i="0" dirty="0">
                <a:solidFill>
                  <a:srgbClr val="333333"/>
                </a:solidFill>
                <a:effectLst/>
              </a:rPr>
              <a:t>Ptáme se potom, proč tomu tak je? Co dělá </a:t>
            </a:r>
            <a:r>
              <a:rPr lang="cs-CZ" dirty="0">
                <a:solidFill>
                  <a:srgbClr val="333333"/>
                </a:solidFill>
              </a:rPr>
              <a:t>germánskou/slovanskou mytologii tolik tajemnou? </a:t>
            </a:r>
            <a:r>
              <a:rPr lang="cs-CZ" b="0" i="0" dirty="0">
                <a:solidFill>
                  <a:srgbClr val="333333"/>
                </a:solidFill>
                <a:effectLst/>
              </a:rPr>
              <a:t>Je řecká mytologie natolik vzdálená té slovanské/germánské? Čím se od sebe liší a co mají naopak společné? </a:t>
            </a:r>
          </a:p>
          <a:p>
            <a:pPr marL="0" indent="0">
              <a:buNone/>
            </a:pPr>
            <a:r>
              <a:rPr lang="cs-CZ" b="1" i="0" dirty="0">
                <a:solidFill>
                  <a:srgbClr val="333333"/>
                </a:solidFill>
                <a:effectLst/>
              </a:rPr>
              <a:t>Cílem práce bude odpovědět na výše uvedené výzkumné otázky. Bonusem práce může být zjištěný</a:t>
            </a:r>
            <a:r>
              <a:rPr lang="cs-CZ" b="1" dirty="0">
                <a:solidFill>
                  <a:srgbClr val="333333"/>
                </a:solidFill>
              </a:rPr>
              <a:t> </a:t>
            </a:r>
            <a:r>
              <a:rPr lang="cs-CZ" b="1" i="0" dirty="0">
                <a:solidFill>
                  <a:srgbClr val="333333"/>
                </a:solidFill>
                <a:effectLst/>
              </a:rPr>
              <a:t>přesah do současnosti, např. v popkultuře</a:t>
            </a:r>
            <a:r>
              <a:rPr lang="cs-CZ" b="1" dirty="0">
                <a:solidFill>
                  <a:srgbClr val="333333"/>
                </a:solidFill>
              </a:rPr>
              <a:t>.</a:t>
            </a:r>
            <a:endParaRPr lang="cs-CZ" b="1" i="0" dirty="0">
              <a:solidFill>
                <a:srgbClr val="333333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9025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E35488-9613-42F3-8E14-6C2A4AA52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 a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8E8A15-2A4C-49D6-9B3E-D88938E38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Analýza dokumentů (knihy, historické prameny, diplomové práce, články…)</a:t>
            </a:r>
          </a:p>
          <a:p>
            <a:r>
              <a:rPr lang="cs-CZ" dirty="0"/>
              <a:t>Komparativní historický výzkum více časových období (</a:t>
            </a:r>
            <a:r>
              <a:rPr lang="cs-CZ" dirty="0" err="1"/>
              <a:t>Hendl</a:t>
            </a:r>
            <a:r>
              <a:rPr lang="cs-CZ" dirty="0"/>
              <a:t>, 2005)</a:t>
            </a:r>
          </a:p>
          <a:p>
            <a:pPr marL="0" indent="0">
              <a:buNone/>
            </a:pPr>
            <a:r>
              <a:rPr lang="cs-CZ" b="1" dirty="0"/>
              <a:t>Zdroje: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600" b="0" i="0" dirty="0">
                <a:effectLst/>
              </a:rPr>
              <a:t>VÁŇA, Zdeněk. </a:t>
            </a:r>
            <a:r>
              <a:rPr lang="cs-CZ" sz="1600" b="0" i="1" dirty="0">
                <a:effectLst/>
              </a:rPr>
              <a:t>Svět slovanských bohů a démonů</a:t>
            </a:r>
            <a:r>
              <a:rPr lang="cs-CZ" sz="1600" b="0" i="0" dirty="0">
                <a:effectLst/>
              </a:rPr>
              <a:t>. Praha: Panorama, 1990. Stopy, fakta, svědectví (Panorama). ISBN 80-7038-187-6.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600" b="0" i="0" dirty="0">
                <a:effectLst/>
              </a:rPr>
              <a:t>VLČKOVÁ, Jitka. </a:t>
            </a:r>
            <a:r>
              <a:rPr lang="cs-CZ" sz="1600" b="0" i="1" dirty="0">
                <a:effectLst/>
              </a:rPr>
              <a:t>Encyklopedie mytologie germánských a severských národů</a:t>
            </a:r>
            <a:r>
              <a:rPr lang="cs-CZ" sz="1600" b="0" i="0" dirty="0">
                <a:effectLst/>
              </a:rPr>
              <a:t>. 2. vyd. Praha: </a:t>
            </a:r>
            <a:r>
              <a:rPr lang="cs-CZ" sz="1600" b="0" i="0" dirty="0" err="1">
                <a:effectLst/>
              </a:rPr>
              <a:t>Libri</a:t>
            </a:r>
            <a:r>
              <a:rPr lang="cs-CZ" sz="1600" b="0" i="0" dirty="0">
                <a:effectLst/>
              </a:rPr>
              <a:t>, 2006. ISBN 80-7277-177-9.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600" b="0" i="0" dirty="0">
                <a:effectLst/>
              </a:rPr>
              <a:t>ELIADE, </a:t>
            </a:r>
            <a:r>
              <a:rPr lang="cs-CZ" sz="1600" b="0" i="0" dirty="0" err="1">
                <a:effectLst/>
              </a:rPr>
              <a:t>Mircea</a:t>
            </a:r>
            <a:r>
              <a:rPr lang="cs-CZ" sz="1600" b="0" i="0" dirty="0">
                <a:effectLst/>
              </a:rPr>
              <a:t>. Dějiny náboženského myšlení. Druhé, opravené vydání. Přeložil Milan LYČKA, přeložil Jiří NAŠINEC, přeložil Filip KARFÍK. Praha: OIKOYMENH, 2019. Dějiny náboženského myšlení. ISBN 978-80-7298-363-6.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600" b="0" i="0" dirty="0">
                <a:effectLst/>
              </a:rPr>
              <a:t>PUHVEL, </a:t>
            </a:r>
            <a:r>
              <a:rPr lang="cs-CZ" sz="1600" b="0" i="0" dirty="0" err="1">
                <a:effectLst/>
              </a:rPr>
              <a:t>Jaan</a:t>
            </a:r>
            <a:r>
              <a:rPr lang="cs-CZ" sz="1600" b="0" i="0" dirty="0">
                <a:effectLst/>
              </a:rPr>
              <a:t>. Srovnávací </a:t>
            </a:r>
            <a:r>
              <a:rPr lang="cs-CZ" sz="1600" b="0" i="0" dirty="0" err="1">
                <a:effectLst/>
              </a:rPr>
              <a:t>mythologie</a:t>
            </a:r>
            <a:r>
              <a:rPr lang="cs-CZ" sz="1600" b="0" i="0" dirty="0">
                <a:effectLst/>
              </a:rPr>
              <a:t>. Praha: Nakladatelství Lidové noviny, 1997. </a:t>
            </a:r>
            <a:r>
              <a:rPr lang="cs-CZ" sz="1600" b="0" i="0" dirty="0" err="1">
                <a:effectLst/>
              </a:rPr>
              <a:t>Mythologie</a:t>
            </a:r>
            <a:r>
              <a:rPr lang="cs-CZ" sz="1600" b="0" i="0" dirty="0">
                <a:effectLst/>
              </a:rPr>
              <a:t>. ISBN 80-7106-177-8.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600" b="0" i="0" dirty="0">
                <a:effectLst/>
              </a:rPr>
              <a:t>DUMÉZIL, Georges a </a:t>
            </a:r>
            <a:r>
              <a:rPr lang="cs-CZ" sz="1600" b="0" i="0" dirty="0" err="1">
                <a:effectLst/>
              </a:rPr>
              <a:t>Hervé</a:t>
            </a:r>
            <a:r>
              <a:rPr lang="cs-CZ" sz="1600" b="0" i="0" dirty="0">
                <a:effectLst/>
              </a:rPr>
              <a:t> COUTAU-BÉGARIE. Mýty a bohové Indoevropanů. Praha: </a:t>
            </a:r>
            <a:r>
              <a:rPr lang="cs-CZ" sz="1600" b="0" i="0" dirty="0" err="1">
                <a:effectLst/>
              </a:rPr>
              <a:t>Oikoymenh</a:t>
            </a:r>
            <a:r>
              <a:rPr lang="cs-CZ" sz="1600" b="0" i="0" dirty="0">
                <a:effectLst/>
              </a:rPr>
              <a:t>, 1997. </a:t>
            </a:r>
            <a:r>
              <a:rPr lang="cs-CZ" sz="1600" b="0" i="0" dirty="0" err="1">
                <a:effectLst/>
              </a:rPr>
              <a:t>Oikúmené</a:t>
            </a:r>
            <a:r>
              <a:rPr lang="cs-CZ" sz="1600" b="0" i="0" dirty="0">
                <a:effectLst/>
              </a:rPr>
              <a:t> (OIKOYMENH). ISBN 80-86005-25-9.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600" b="0" i="0" dirty="0">
                <a:effectLst/>
              </a:rPr>
              <a:t>PROFANTOVÁ, Naďa a Martin PROFANT. Encyklopedie slovanských bohů a mýtů. 2. vyd. Praha: </a:t>
            </a:r>
            <a:r>
              <a:rPr lang="cs-CZ" sz="1600" b="0" i="0" dirty="0" err="1">
                <a:effectLst/>
              </a:rPr>
              <a:t>Libri</a:t>
            </a:r>
            <a:r>
              <a:rPr lang="cs-CZ" sz="1600" b="0" i="0" dirty="0">
                <a:effectLst/>
              </a:rPr>
              <a:t>, 2004. ISBN 80-7277-219-8.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3615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8E2403-58FE-4A54-9771-DF970B046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4176511" cy="10492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/>
              <a:t>Slovanské náboženství/pohanství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74AD8E-CEB5-4341-9954-7AA998444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4172212" cy="345061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Tx/>
              <a:buChar char="-"/>
            </a:pPr>
            <a:r>
              <a:rPr lang="cs-CZ" sz="1100" dirty="0"/>
              <a:t>Vznik a postupný zánik pod tíhou křesťanství (v období středověku)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cs-CZ" sz="1100" dirty="0"/>
              <a:t>Nejasná </a:t>
            </a:r>
            <a:r>
              <a:rPr lang="cs-CZ" sz="1100" i="1" dirty="0"/>
              <a:t>etnogeneze</a:t>
            </a:r>
            <a:r>
              <a:rPr lang="cs-CZ" sz="1100" dirty="0"/>
              <a:t> (první zápisky v období stěhování národů)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cs-CZ" sz="1100" dirty="0"/>
              <a:t>Před přijetím (Slovanů) křesťanství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cs-CZ" sz="1100" dirty="0"/>
              <a:t>Polyteistické náboženství s prvky animismu </a:t>
            </a:r>
            <a:r>
              <a:rPr lang="cs-CZ" sz="1100" dirty="0">
                <a:sym typeface="Wingdings" panose="05000000000000000000" pitchFamily="2" charset="2"/>
              </a:rPr>
              <a:t> důraz na uctívání přírodních objektů tj. </a:t>
            </a:r>
            <a:r>
              <a:rPr lang="cs-CZ" sz="1100" dirty="0"/>
              <a:t>víly, stromy, posvátné prameny, duše jejich předků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cs-CZ" sz="1100" dirty="0"/>
              <a:t>Se vznikem státních celků souvisel i vznik lokálních kultů – polabská oblast (kult </a:t>
            </a:r>
            <a:r>
              <a:rPr lang="cs-CZ" sz="1100" dirty="0" err="1"/>
              <a:t>Svarožice</a:t>
            </a:r>
            <a:r>
              <a:rPr lang="cs-CZ" sz="1100" dirty="0"/>
              <a:t> či Svantovíta)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cs-CZ" sz="1100" dirty="0"/>
              <a:t>Novopohanské hnutí : </a:t>
            </a:r>
            <a:r>
              <a:rPr lang="cs-CZ" sz="1100" dirty="0" err="1"/>
              <a:t>Rodnověrci</a:t>
            </a:r>
            <a:endParaRPr lang="cs-CZ" sz="1100" dirty="0"/>
          </a:p>
          <a:p>
            <a:pPr>
              <a:lnSpc>
                <a:spcPct val="110000"/>
              </a:lnSpc>
              <a:buFontTx/>
              <a:buChar char="-"/>
            </a:pPr>
            <a:r>
              <a:rPr lang="cs-CZ" sz="1100" dirty="0"/>
              <a:t>Oblast zájmu: </a:t>
            </a:r>
            <a:r>
              <a:rPr lang="cs-CZ" sz="1100" b="1" dirty="0"/>
              <a:t>Slovanská mytologie </a:t>
            </a:r>
            <a:r>
              <a:rPr lang="cs-CZ" sz="1100" dirty="0"/>
              <a:t>neboli bájesloví</a:t>
            </a:r>
            <a:r>
              <a:rPr lang="cs-CZ" sz="1100" i="1" dirty="0"/>
              <a:t>. </a:t>
            </a:r>
            <a:r>
              <a:rPr lang="cs-CZ" sz="1100" dirty="0"/>
              <a:t>Jedná se o podmnožinu náboženské soustavy, nikoli o nadřazený pojem. (Hanuš Máchal)</a:t>
            </a:r>
          </a:p>
          <a:p>
            <a:pPr>
              <a:lnSpc>
                <a:spcPct val="110000"/>
              </a:lnSpc>
              <a:buFontTx/>
              <a:buChar char="-"/>
            </a:pPr>
            <a:endParaRPr lang="cs-CZ" sz="1100" dirty="0"/>
          </a:p>
          <a:p>
            <a:pPr marL="0" indent="0">
              <a:lnSpc>
                <a:spcPct val="110000"/>
              </a:lnSpc>
              <a:buNone/>
            </a:pPr>
            <a:endParaRPr lang="cs-CZ" sz="1100" u="sng" dirty="0"/>
          </a:p>
          <a:p>
            <a:pPr marL="0" indent="0">
              <a:lnSpc>
                <a:spcPct val="110000"/>
              </a:lnSpc>
              <a:buNone/>
            </a:pPr>
            <a:endParaRPr lang="cs-CZ" sz="11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7E6A7EF-70EE-4E93-82E6-F320E3964E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411" y="2038466"/>
            <a:ext cx="4960442" cy="2194995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3B4FE90C-9085-4DF6-A88B-A3A15B8FD2FB}"/>
              </a:ext>
            </a:extLst>
          </p:cNvPr>
          <p:cNvSpPr txBox="1"/>
          <p:nvPr/>
        </p:nvSpPr>
        <p:spPr>
          <a:xfrm flipH="1">
            <a:off x="9754899" y="4233461"/>
            <a:ext cx="1971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(</a:t>
            </a:r>
            <a:r>
              <a:rPr lang="cs-CZ" sz="1200" dirty="0" err="1"/>
              <a:t>Profantová</a:t>
            </a:r>
            <a:r>
              <a:rPr lang="cs-CZ" sz="1200" dirty="0"/>
              <a:t>, 2004)</a:t>
            </a:r>
          </a:p>
        </p:txBody>
      </p:sp>
    </p:spTree>
    <p:extLst>
      <p:ext uri="{BB962C8B-B14F-4D97-AF65-F5344CB8AC3E}">
        <p14:creationId xmlns:p14="http://schemas.microsoft.com/office/powerpoint/2010/main" val="1196175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FC9E88-C7EA-47E3-BA7A-88B3F99EB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počátky slovanské mytologie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53A902-5F6B-4F46-ACD8-5478731F4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cs-CZ" dirty="0"/>
              <a:t>Předkřesťanské představy</a:t>
            </a:r>
          </a:p>
          <a:p>
            <a:pPr>
              <a:buFontTx/>
              <a:buChar char="-"/>
            </a:pPr>
            <a:r>
              <a:rPr lang="cs-CZ" dirty="0"/>
              <a:t>Podobné, sdílené rysy s ostatními indoevropskými mytologiemi</a:t>
            </a:r>
          </a:p>
          <a:p>
            <a:pPr>
              <a:buFontTx/>
              <a:buChar char="-"/>
            </a:pPr>
            <a:r>
              <a:rPr lang="cs-CZ" i="1" dirty="0"/>
              <a:t>„Hromovládný bůh“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Mircey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Eliade</a:t>
            </a:r>
            <a:endParaRPr lang="cs-CZ" dirty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cs-CZ" i="1" dirty="0">
                <a:sym typeface="Wingdings" panose="05000000000000000000" pitchFamily="2" charset="2"/>
              </a:rPr>
              <a:t>„</a:t>
            </a:r>
            <a:r>
              <a:rPr lang="cs-CZ" i="1" dirty="0" err="1">
                <a:sym typeface="Wingdings" panose="05000000000000000000" pitchFamily="2" charset="2"/>
              </a:rPr>
              <a:t>Trojfunkční</a:t>
            </a:r>
            <a:r>
              <a:rPr lang="cs-CZ" i="1" dirty="0">
                <a:sym typeface="Wingdings" panose="05000000000000000000" pitchFamily="2" charset="2"/>
              </a:rPr>
              <a:t> hypotéza“ </a:t>
            </a:r>
            <a:r>
              <a:rPr lang="cs-CZ" dirty="0">
                <a:sym typeface="Wingdings" panose="05000000000000000000" pitchFamily="2" charset="2"/>
              </a:rPr>
              <a:t> G. </a:t>
            </a:r>
            <a:r>
              <a:rPr lang="cs-CZ" dirty="0" err="1">
                <a:sym typeface="Wingdings" panose="05000000000000000000" pitchFamily="2" charset="2"/>
              </a:rPr>
              <a:t>Dumézil</a:t>
            </a:r>
            <a:endParaRPr lang="cs-CZ" dirty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cs-CZ" dirty="0">
                <a:sym typeface="Wingdings" panose="05000000000000000000" pitchFamily="2" charset="2"/>
              </a:rPr>
              <a:t>Společně s křesťanskými prvky jsou tyto představy zachovány ve slovanské lidové tradici  </a:t>
            </a:r>
            <a:r>
              <a:rPr lang="cs-CZ" dirty="0" err="1">
                <a:sym typeface="Wingdings" panose="05000000000000000000" pitchFamily="2" charset="2"/>
              </a:rPr>
              <a:t>Rodnověrci</a:t>
            </a:r>
            <a:endParaRPr lang="cs-CZ" dirty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cs-CZ" dirty="0"/>
              <a:t>Současný stav poznání je limitován dochovanými prameny (polabští Slované – Dětmar, Nestorova kronika, Kosmova kronika, Kristiánova legenda…) </a:t>
            </a:r>
          </a:p>
          <a:p>
            <a:pPr>
              <a:buFontTx/>
              <a:buChar char="-"/>
            </a:pPr>
            <a:r>
              <a:rPr lang="cs-CZ" dirty="0"/>
              <a:t>Autentické mýty však nejsou dochovány – usuzuje se především na základě: lingvistiky, archeologie, komparativní mytologie a pozdního folklóru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i="1" dirty="0"/>
              <a:t>…čím méně je doložených pramenů, tím více je problematice věnováno knih.“ </a:t>
            </a:r>
            <a:r>
              <a:rPr lang="cs-CZ" dirty="0"/>
              <a:t>(Váňa, 1990)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4919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96D9A2-6525-4631-9474-7AA613D15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Mytologické představy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D5FA04-C367-4FB1-B546-C3FC6B346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4400" b="1" dirty="0"/>
              <a:t>Kosmogonie (o stvoření světa a vesmíru)</a:t>
            </a:r>
          </a:p>
          <a:p>
            <a:pPr>
              <a:buFontTx/>
              <a:buChar char="-"/>
            </a:pPr>
            <a:r>
              <a:rPr lang="cs-CZ" sz="4400" dirty="0"/>
              <a:t>Slovanské mýty se zachovaly pouze v zlomkovité podobě</a:t>
            </a:r>
          </a:p>
          <a:p>
            <a:pPr>
              <a:buFontTx/>
              <a:buChar char="-"/>
            </a:pPr>
            <a:r>
              <a:rPr lang="cs-CZ" sz="4400" dirty="0"/>
              <a:t>Animizace přírody</a:t>
            </a:r>
          </a:p>
          <a:p>
            <a:pPr>
              <a:buFontTx/>
              <a:buChar char="-"/>
            </a:pPr>
            <a:r>
              <a:rPr lang="cs-CZ" sz="4400" dirty="0"/>
              <a:t>Cyklické chápání času</a:t>
            </a:r>
          </a:p>
          <a:p>
            <a:pPr>
              <a:buFontTx/>
              <a:buChar char="-"/>
            </a:pPr>
            <a:r>
              <a:rPr lang="cs-CZ" sz="4400" dirty="0"/>
              <a:t>Dva (dualistické pojetí) hlavní bohové </a:t>
            </a:r>
            <a:r>
              <a:rPr lang="cs-CZ" sz="4400" dirty="0" err="1"/>
              <a:t>Svarog</a:t>
            </a:r>
            <a:r>
              <a:rPr lang="cs-CZ" sz="4400" dirty="0"/>
              <a:t> &amp; </a:t>
            </a:r>
            <a:r>
              <a:rPr lang="cs-CZ" sz="4400" dirty="0" err="1"/>
              <a:t>Veles</a:t>
            </a:r>
            <a:r>
              <a:rPr lang="cs-CZ" sz="4400" dirty="0"/>
              <a:t> (Bůh &amp; Satan)</a:t>
            </a:r>
          </a:p>
          <a:p>
            <a:pPr marL="0" indent="0">
              <a:buNone/>
            </a:pPr>
            <a:r>
              <a:rPr lang="cs-CZ" sz="4400" b="1" dirty="0" err="1"/>
              <a:t>Antropogonie</a:t>
            </a:r>
            <a:r>
              <a:rPr lang="cs-CZ" sz="4400" b="1" dirty="0"/>
              <a:t> (o stvoření světa a člověka)</a:t>
            </a:r>
          </a:p>
          <a:p>
            <a:pPr>
              <a:buFontTx/>
              <a:buChar char="-"/>
            </a:pPr>
            <a:r>
              <a:rPr lang="cs-CZ" sz="4400" dirty="0" err="1"/>
              <a:t>Povest</a:t>
            </a:r>
            <a:r>
              <a:rPr lang="cs-CZ" sz="4400" dirty="0"/>
              <a:t> </a:t>
            </a:r>
            <a:r>
              <a:rPr lang="cs-CZ" sz="4400" dirty="0" err="1"/>
              <a:t>vremenných</a:t>
            </a:r>
            <a:r>
              <a:rPr lang="cs-CZ" sz="4400" dirty="0"/>
              <a:t> let </a:t>
            </a:r>
            <a:r>
              <a:rPr lang="cs-CZ" sz="4400" dirty="0">
                <a:sym typeface="Wingdings" panose="05000000000000000000" pitchFamily="2" charset="2"/>
              </a:rPr>
              <a:t> </a:t>
            </a:r>
            <a:r>
              <a:rPr lang="cs-CZ" sz="4400" i="1" dirty="0">
                <a:sym typeface="Wingdings" panose="05000000000000000000" pitchFamily="2" charset="2"/>
              </a:rPr>
              <a:t>„Víme, jak byl člověk stvořen. Bůh se myl v lázni a zpotil se, i otřel se věchtem ( svazek slámy) a hodil jej z nebe na zem. Vznikl spor mezi Satanem a Bohem, kdo z nich má z věchtu stvořit člověka. I </a:t>
            </a:r>
            <a:r>
              <a:rPr lang="cs-CZ" sz="4400" i="1" dirty="0" err="1">
                <a:sym typeface="Wingdings" panose="05000000000000000000" pitchFamily="2" charset="2"/>
              </a:rPr>
              <a:t>svořil</a:t>
            </a:r>
            <a:r>
              <a:rPr lang="cs-CZ" sz="4400" i="1" dirty="0">
                <a:sym typeface="Wingdings" panose="05000000000000000000" pitchFamily="2" charset="2"/>
              </a:rPr>
              <a:t> Satan člověka, Bůh do něj vdechl duši, aby až člověk umře, tělo šlo do země a duše k Bohu“. </a:t>
            </a:r>
            <a:r>
              <a:rPr lang="cs-CZ" sz="4400" dirty="0">
                <a:sym typeface="Wingdings" panose="05000000000000000000" pitchFamily="2" charset="2"/>
              </a:rPr>
              <a:t>(</a:t>
            </a:r>
            <a:r>
              <a:rPr lang="cs-CZ" sz="4400" dirty="0" err="1">
                <a:sym typeface="Wingdings" panose="05000000000000000000" pitchFamily="2" charset="2"/>
              </a:rPr>
              <a:t>Atweri</a:t>
            </a:r>
            <a:r>
              <a:rPr lang="cs-CZ" sz="4400" dirty="0">
                <a:sym typeface="Wingdings" panose="05000000000000000000" pitchFamily="2" charset="2"/>
              </a:rPr>
              <a:t>, 2007)</a:t>
            </a:r>
          </a:p>
          <a:p>
            <a:pPr marL="0" indent="0">
              <a:buNone/>
            </a:pPr>
            <a:r>
              <a:rPr lang="cs-CZ" sz="4400" b="1" dirty="0">
                <a:sym typeface="Wingdings" panose="05000000000000000000" pitchFamily="2" charset="2"/>
              </a:rPr>
              <a:t>Kosmologie </a:t>
            </a:r>
          </a:p>
          <a:p>
            <a:pPr>
              <a:buFontTx/>
              <a:buChar char="-"/>
            </a:pPr>
            <a:r>
              <a:rPr lang="cs-CZ" sz="4400" dirty="0"/>
              <a:t>Země je častokrát líčena jako spočívající na rybě, velrybě či několika rybách (pohyby = suchá, vlhká období)</a:t>
            </a:r>
          </a:p>
          <a:p>
            <a:pPr>
              <a:buFontTx/>
              <a:buChar char="-"/>
            </a:pPr>
            <a:r>
              <a:rPr lang="cs-CZ" sz="4400" dirty="0"/>
              <a:t>Úcta k zemi jako k velké matce člověka; země tak nebyla chápána jako mrtvé těleso, byla živou bytostí, živící jako matka všechny tvory – časté obětiny (konopný olej) (Váňa, 1990)</a:t>
            </a:r>
          </a:p>
          <a:p>
            <a:pPr>
              <a:buFontTx/>
              <a:buChar char="-"/>
            </a:pPr>
            <a:r>
              <a:rPr lang="cs-CZ" sz="4400" dirty="0"/>
              <a:t>Matka=země, nebe = otec (analogie s dvojicí </a:t>
            </a:r>
            <a:r>
              <a:rPr lang="cs-CZ" sz="4400" dirty="0" err="1"/>
              <a:t>Úranos</a:t>
            </a:r>
            <a:r>
              <a:rPr lang="cs-CZ" sz="4400" dirty="0"/>
              <a:t> a </a:t>
            </a:r>
            <a:r>
              <a:rPr lang="cs-CZ" sz="4400" dirty="0" err="1"/>
              <a:t>Gáia</a:t>
            </a:r>
            <a:r>
              <a:rPr lang="cs-CZ" sz="4400" dirty="0"/>
              <a:t>- Řecko)</a:t>
            </a:r>
          </a:p>
          <a:p>
            <a:pPr>
              <a:buFontTx/>
              <a:buChar char="-"/>
            </a:pPr>
            <a:r>
              <a:rPr lang="cs-CZ" sz="4400" dirty="0"/>
              <a:t>Nebeská tělesa – božská podstata </a:t>
            </a:r>
            <a:r>
              <a:rPr lang="cs-CZ" sz="4400" dirty="0">
                <a:sym typeface="Wingdings" panose="05000000000000000000" pitchFamily="2" charset="2"/>
              </a:rPr>
              <a:t> </a:t>
            </a:r>
            <a:r>
              <a:rPr lang="cs-CZ" sz="4400" dirty="0"/>
              <a:t>Slunce (vševidoucí oko), Měsíc (cíl pro duše zemřelých), podsvětí – vládce </a:t>
            </a:r>
            <a:r>
              <a:rPr lang="cs-CZ" sz="4400" dirty="0" err="1"/>
              <a:t>Veles</a:t>
            </a:r>
            <a:endParaRPr lang="cs-CZ" sz="4400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85504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08FB06-0BEA-4AA8-9F1D-B9D27314D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bohové a mýtické bytosti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F05FD0-81CF-4042-8135-D163B2866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Nejednotný pantheon; kyjevský kníže Vladimír</a:t>
            </a:r>
          </a:p>
          <a:p>
            <a:r>
              <a:rPr lang="cs-CZ" dirty="0"/>
              <a:t>Archeologické nálezy dokládají, že Slované v období 8. století ctili bohy v lidské podobě</a:t>
            </a:r>
          </a:p>
          <a:p>
            <a:r>
              <a:rPr lang="cs-CZ" dirty="0"/>
              <a:t>Perun – bůh hromu a blesku</a:t>
            </a:r>
          </a:p>
          <a:p>
            <a:r>
              <a:rPr lang="cs-CZ" dirty="0" err="1"/>
              <a:t>Veles</a:t>
            </a:r>
            <a:r>
              <a:rPr lang="cs-CZ" dirty="0"/>
              <a:t> – stáda, bohatství, magie</a:t>
            </a:r>
          </a:p>
          <a:p>
            <a:r>
              <a:rPr lang="cs-CZ" dirty="0" err="1"/>
              <a:t>Mokoš</a:t>
            </a:r>
            <a:r>
              <a:rPr lang="cs-CZ" dirty="0"/>
              <a:t> – bohyně vody a země</a:t>
            </a:r>
          </a:p>
          <a:p>
            <a:r>
              <a:rPr lang="cs-CZ" dirty="0" err="1"/>
              <a:t>Svarog</a:t>
            </a:r>
            <a:r>
              <a:rPr lang="cs-CZ" dirty="0"/>
              <a:t> – bůh stvořitel</a:t>
            </a:r>
          </a:p>
          <a:p>
            <a:r>
              <a:rPr lang="cs-CZ" dirty="0" err="1"/>
              <a:t>Dažbog</a:t>
            </a:r>
            <a:r>
              <a:rPr lang="cs-CZ" dirty="0"/>
              <a:t> – bůh slunce</a:t>
            </a:r>
          </a:p>
          <a:p>
            <a:r>
              <a:rPr lang="cs-CZ" dirty="0"/>
              <a:t>Běsy, víly (lesní, vzdušné, horské…), rusalky</a:t>
            </a:r>
          </a:p>
          <a:p>
            <a:r>
              <a:rPr lang="cs-CZ" dirty="0"/>
              <a:t>Zajímavost - ženské bytosti spojovány s časem (polednice, sudičky) (Váňa, 1990)</a:t>
            </a:r>
          </a:p>
          <a:p>
            <a:r>
              <a:rPr lang="cs-CZ" dirty="0"/>
              <a:t>Lesní duchové (</a:t>
            </a:r>
            <a:r>
              <a:rPr lang="cs-CZ" dirty="0" err="1"/>
              <a:t>lešijové</a:t>
            </a:r>
            <a:r>
              <a:rPr lang="cs-CZ" dirty="0"/>
              <a:t>),Vodníci, Baba Jaga, </a:t>
            </a:r>
            <a:r>
              <a:rPr lang="cs-CZ" dirty="0" err="1"/>
              <a:t>Kostěj</a:t>
            </a:r>
            <a:r>
              <a:rPr lang="cs-CZ" dirty="0"/>
              <a:t>, vlkodlak, čert, upír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31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9F8229C-D718-434C-9A0D-DD61E83C55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239855"/>
            <a:ext cx="10905066" cy="3680458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FB90E0FD-FC62-4A12-9E3C-9419CC4C0285}"/>
              </a:ext>
            </a:extLst>
          </p:cNvPr>
          <p:cNvSpPr txBox="1"/>
          <p:nvPr/>
        </p:nvSpPr>
        <p:spPr>
          <a:xfrm flipH="1">
            <a:off x="10397912" y="4920313"/>
            <a:ext cx="23012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Zdroj:  Wikipedie</a:t>
            </a:r>
          </a:p>
        </p:txBody>
      </p:sp>
    </p:spTree>
    <p:extLst>
      <p:ext uri="{BB962C8B-B14F-4D97-AF65-F5344CB8AC3E}">
        <p14:creationId xmlns:p14="http://schemas.microsoft.com/office/powerpoint/2010/main" val="1611280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0F8139-A4F7-8446-B4FA-8E3C40CFC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Prameny Germánské mytologie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AD1AD3-C838-6747-8C12-47B3289B3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Zdroje pro germánskou mytologii/náboženství – středověká severská literatura (islandská, norská, dánská)</a:t>
            </a:r>
          </a:p>
          <a:p>
            <a:r>
              <a:rPr lang="cs-CZ" dirty="0"/>
              <a:t>Na severu většinou pohanství, křesťanství se jich dotklo až později – misionáři na sever</a:t>
            </a:r>
          </a:p>
          <a:p>
            <a:r>
              <a:rPr lang="cs-CZ" dirty="0"/>
              <a:t>Později nátlak křesťanské Evropy na severní oblast -  pokřesťanšťování</a:t>
            </a:r>
          </a:p>
          <a:p>
            <a:r>
              <a:rPr lang="cs-CZ" dirty="0"/>
              <a:t>Předkřesťanské mýty – ságy, hrdinské písně (přenášeny ústně – skaldi Norsko)</a:t>
            </a:r>
          </a:p>
          <a:p>
            <a:r>
              <a:rPr lang="cs-CZ" dirty="0"/>
              <a:t>Zmínky o Germánské mytologii v zápiscích Caesara, nebo </a:t>
            </a:r>
            <a:r>
              <a:rPr lang="cs-CZ" dirty="0" err="1"/>
              <a:t>Tacitus</a:t>
            </a:r>
            <a:r>
              <a:rPr lang="cs-CZ" dirty="0"/>
              <a:t> a jeho letopisy</a:t>
            </a:r>
          </a:p>
          <a:p>
            <a:r>
              <a:rPr lang="cs-CZ" dirty="0"/>
              <a:t>Základní pramen – Starší Edda, Mladší Edda (</a:t>
            </a:r>
            <a:r>
              <a:rPr lang="cs-CZ" dirty="0" err="1"/>
              <a:t>Snorri</a:t>
            </a:r>
            <a:r>
              <a:rPr lang="cs-CZ" dirty="0"/>
              <a:t> </a:t>
            </a:r>
            <a:r>
              <a:rPr lang="cs-CZ" dirty="0" err="1"/>
              <a:t>Sturluson</a:t>
            </a:r>
            <a:r>
              <a:rPr lang="cs-CZ" dirty="0"/>
              <a:t>, 1178-1241)</a:t>
            </a:r>
          </a:p>
          <a:p>
            <a:r>
              <a:rPr lang="cs-CZ" dirty="0"/>
              <a:t>Představy o stvoření země a planet, člověka, bohů a dalších bytostí</a:t>
            </a:r>
          </a:p>
          <a:p>
            <a:r>
              <a:rPr lang="cs-CZ" dirty="0"/>
              <a:t>Rekonstruovaný panteon v čele s </a:t>
            </a:r>
            <a:r>
              <a:rPr lang="cs-CZ" dirty="0" err="1"/>
              <a:t>Ódinem</a:t>
            </a:r>
            <a:r>
              <a:rPr lang="cs-CZ" dirty="0"/>
              <a:t> a jeho ženou </a:t>
            </a:r>
            <a:r>
              <a:rPr lang="cs-CZ" dirty="0" err="1"/>
              <a:t>Frigg</a:t>
            </a:r>
            <a:r>
              <a:rPr lang="cs-CZ" dirty="0"/>
              <a:t> </a:t>
            </a:r>
          </a:p>
          <a:p>
            <a:r>
              <a:rPr lang="cs-CZ" dirty="0"/>
              <a:t>Svět spěje neodkladně k zániku (</a:t>
            </a:r>
            <a:r>
              <a:rPr lang="cs-CZ" dirty="0" err="1"/>
              <a:t>ragnaröku</a:t>
            </a:r>
            <a:r>
              <a:rPr lang="cs-CZ" dirty="0"/>
              <a:t>)</a:t>
            </a:r>
          </a:p>
          <a:p>
            <a:r>
              <a:rPr lang="cs-CZ" dirty="0"/>
              <a:t>Další zdroje – kronika Adama Brémského (1070), hrdinský epos </a:t>
            </a:r>
            <a:r>
              <a:rPr lang="cs-CZ" dirty="0" err="1"/>
              <a:t>Beowulf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421565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494</TotalTime>
  <Words>1391</Words>
  <Application>Microsoft Office PowerPoint</Application>
  <PresentationFormat>Širokoúhlá obrazovka</PresentationFormat>
  <Paragraphs>119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Gill Sans MT</vt:lpstr>
      <vt:lpstr>Galerie</vt:lpstr>
      <vt:lpstr>slovanská &amp; germánská mytologie</vt:lpstr>
      <vt:lpstr>Cíl práce</vt:lpstr>
      <vt:lpstr>Metodika a zdroje</vt:lpstr>
      <vt:lpstr>Slovanské náboženství/pohanství</vt:lpstr>
      <vt:lpstr>Původ a počátky slovanské mytologie</vt:lpstr>
      <vt:lpstr>Mytologické představy</vt:lpstr>
      <vt:lpstr>Hlavní bohové a mýtické bytosti</vt:lpstr>
      <vt:lpstr>Prezentace aplikace PowerPoint</vt:lpstr>
      <vt:lpstr>Prameny Germánské mytologie </vt:lpstr>
      <vt:lpstr>Germánská mytologie</vt:lpstr>
      <vt:lpstr>Vznik světa podle Germánů</vt:lpstr>
      <vt:lpstr>Hlavní bohové Germánské mytologie</vt:lpstr>
      <vt:lpstr>Hlavní bohové Germánské mytologie</vt:lpstr>
      <vt:lpstr>Další důležité pojmy v Germánské mytologii</vt:lpstr>
      <vt:lpstr>Odkazy v popkultuře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Rozdíly v percepci světa z pohledu germánské a slovanské mytologie</dc:title>
  <dc:creator>Jílek Karel (S-PEF)</dc:creator>
  <cp:lastModifiedBy>Jílek Karel (S-PEF)</cp:lastModifiedBy>
  <cp:revision>25</cp:revision>
  <dcterms:created xsi:type="dcterms:W3CDTF">2021-11-05T10:40:11Z</dcterms:created>
  <dcterms:modified xsi:type="dcterms:W3CDTF">2021-11-09T15:46:43Z</dcterms:modified>
</cp:coreProperties>
</file>