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3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20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20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57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1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02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8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8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4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07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40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63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97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6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96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A8717B-803D-4F6E-80F7-8B347A20BBD3}" type="datetimeFigureOut">
              <a:rPr lang="cs-CZ" smtClean="0"/>
              <a:t>16.11.2021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1E90-7B2E-486D-8789-E42D22230A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688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74071-0F52-48F1-A0CE-833C36AB8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Mansonova</a:t>
            </a:r>
            <a:r>
              <a:rPr lang="cs-CZ" dirty="0"/>
              <a:t> rodina vs. Hnutí Grálu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051DFF-AA39-4AA2-BEEA-B75190E60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Monika Jelínková, Jakub Lysek</a:t>
            </a:r>
          </a:p>
        </p:txBody>
      </p:sp>
    </p:spTree>
    <p:extLst>
      <p:ext uri="{BB962C8B-B14F-4D97-AF65-F5344CB8AC3E}">
        <p14:creationId xmlns:p14="http://schemas.microsoft.com/office/powerpoint/2010/main" val="135496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12932-5377-4D7A-91D9-DBC84535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B0360F-F554-4998-B590-A3D372A53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536570"/>
            <a:ext cx="5502897" cy="488308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cs-CZ" sz="5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Knižní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BUGLIOSI, Vincent.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Helter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Skelter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USA:Cornerstone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2015. ISBN 978-17-847-5176-0.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BERNHARDT, O. E. 1931.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světle Pravdy – Poselství Grálu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[online]. Dostupné z: http://www.abdrushin.cz//ve-svetle-pravdy/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COWAN, Douglas E, David G BROMLEY a Zdeněk VOJTÍŠEK.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Sekty a nová náboženství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Grada, 2013.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GUINN,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Jeff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Charles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Manson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život a doba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Přeložil Jan FELDSTEIN. Praha: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Cosmopolis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2016. ISBN 978-80-247-5729-2.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LIVŇANSKÁ, Pavlína. Hnutí Grálu v ČR v perspektivě teorií nových náboženských hnutí. Brno, 2008. Bakalářská práce. Masarykova univerzita v Brně. Vedoucí práce PhDr. Roman Vido, Ph.D.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LUŽNÝ, Dušan.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Nová náboženská hnutí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Brno: Masarykova univerzita, 1997. Religionistika. ISBN: 80-210-1645-0.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ONDRÁČKOVÁ, J., Dominika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Sekty a nová náboženská hnutí: bezpečnostní hrozba?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Kriminalistika. Praha: Ministerstvo vnitra, 2009, XXXXII, č. 3, s. 187-200. ISSN 1210-9150.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UČŇOVÁ,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Martins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Analýza mediálního obrazu Hnutí Grálu v MF Dnes. Brno, 2015. Diplomová práce. Masarykova univerzita v Brně. Vedoucí práce MgA. Jan Motal, Ph.D.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ZATLOUKAL, Artur.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Mladá fronta DNES otiskla omluvu za nepravdivé informace o Hnutí Grálu.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Dostupné z: https://hnutigralu.net/wp-content/uploads/sites/6/2018/05/tisk-mf-dnes-otiskla-omluvu.pdf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ZBÍRAL, David. 2001. Stručný úvod do problematiky nových náboženských hnutí. Dostupné z: http://www.david-zbiral.cz/NNHuvod.htm#_Toc151661443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B80C0B-BE5E-4FF6-96FA-E75B7EA77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799" y="1536570"/>
            <a:ext cx="5502897" cy="488308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cs-CZ" sz="5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Internetové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Zrozen k zabíjení?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[Born to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kill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?] [film]. Režie GOFF,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Greg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kol. Velká Británie, 2005.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Charlie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Says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[film]. Režie HARRON, Mary. USA, 2018. Zpracováno podle knižní předlohy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Eda SANDERSE.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NEŠPOR, Zdeněk R. (Ed.). 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Sociologická encyklopedie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Dostupné z: https://encyklopedie.soc.cas.cz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Dům Hnutí Grálu. Hnutí Grálu [online]. Dům Hnutí Grálu v Karviné. Dostupné z: http://dumgralu.cz/hnutigralu.html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83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27C97-D96D-4DB6-8044-DFD7C8DD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 práce a metodika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4B7F4-0805-4415-8099-07C46E9F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Sekundární zdroje (knižní publikace, dokumentární filmy)</a:t>
            </a:r>
          </a:p>
          <a:p>
            <a:pPr marL="0" indent="0">
              <a:buNone/>
            </a:pPr>
            <a:r>
              <a:rPr lang="cs-CZ" u="sng" dirty="0"/>
              <a:t>Výzkumné otázky: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Jakým způsobem dokázal vůdce sekty Mansonova rodina zmanipulovat své členy? </a:t>
            </a:r>
            <a:endParaRPr lang="cs-C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Existují nějaké společné rysy mezi Manosonovou rodinou a Hnutím Grálu? </a:t>
            </a:r>
            <a:endParaRPr lang="cs-C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čem se tyto sekty naopak nejvíce odlišují?</a:t>
            </a:r>
            <a:endParaRPr lang="cs-C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13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17000-D862-41B9-B9D2-069AE77D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cs-CZ" dirty="0"/>
              <a:t>Zhodnocení hlavních pramenů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DF1A5A8-1F9D-41FB-9968-E8E141CC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elter Skelter The True Story of the Manson Murders">
            <a:extLst>
              <a:ext uri="{FF2B5EF4-FFF2-40B4-BE49-F238E27FC236}">
                <a16:creationId xmlns:a16="http://schemas.microsoft.com/office/drawing/2014/main" id="{7E69292B-81E2-47F5-B6E0-AB730939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131" y="609602"/>
            <a:ext cx="2164169" cy="32422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FCC54B50-93BD-4243-9020-11486472E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06FE6-7A88-44EC-8194-EB6D519D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900" u="sng"/>
              <a:t>Filmy: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sz="1900"/>
              <a:t>Born to </a:t>
            </a:r>
            <a:r>
              <a:rPr lang="cs-CZ" sz="1900" err="1"/>
              <a:t>kill</a:t>
            </a:r>
            <a:r>
              <a:rPr lang="cs-CZ" sz="1900"/>
              <a:t>? (dokumentární seriál, Velká Británie, 2005)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sz="1900"/>
              <a:t>Charlie </a:t>
            </a:r>
            <a:r>
              <a:rPr lang="cs-CZ" sz="1900" err="1"/>
              <a:t>Says</a:t>
            </a:r>
            <a:r>
              <a:rPr lang="cs-CZ" sz="1900"/>
              <a:t> (film, USA, 2018)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cs-CZ" sz="1900"/>
          </a:p>
          <a:p>
            <a:pPr marL="0" indent="0">
              <a:lnSpc>
                <a:spcPct val="90000"/>
              </a:lnSpc>
              <a:buNone/>
            </a:pPr>
            <a:r>
              <a:rPr lang="cs-CZ" sz="1900" u="sng"/>
              <a:t>Knižní zdroje: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sz="1900" err="1"/>
              <a:t>Charless</a:t>
            </a:r>
            <a:r>
              <a:rPr lang="cs-CZ" sz="1900"/>
              <a:t> </a:t>
            </a:r>
            <a:r>
              <a:rPr lang="cs-CZ" sz="1900" err="1"/>
              <a:t>Manson</a:t>
            </a:r>
            <a:r>
              <a:rPr lang="cs-CZ" sz="1900"/>
              <a:t>-život a doba (</a:t>
            </a:r>
            <a:r>
              <a:rPr lang="cs-CZ" sz="1900" err="1"/>
              <a:t>Jeff</a:t>
            </a:r>
            <a:r>
              <a:rPr lang="cs-CZ" sz="1900"/>
              <a:t> </a:t>
            </a:r>
            <a:r>
              <a:rPr lang="cs-CZ" sz="1900" err="1"/>
              <a:t>Guinn</a:t>
            </a:r>
            <a:r>
              <a:rPr lang="cs-CZ" sz="1900"/>
              <a:t>, 2016)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sz="1900" err="1"/>
              <a:t>Helter</a:t>
            </a:r>
            <a:r>
              <a:rPr lang="cs-CZ" sz="1900"/>
              <a:t> </a:t>
            </a:r>
            <a:r>
              <a:rPr lang="cs-CZ" sz="1900" err="1"/>
              <a:t>Skelter</a:t>
            </a:r>
            <a:r>
              <a:rPr lang="cs-CZ" sz="1900"/>
              <a:t> (Vincent Bugliosi,2015)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cs-CZ" sz="1900"/>
              <a:t>Sekty a nová náboženská hnutí: bezpečnostní hrozba? (Dominika Ondráčková, 2009)</a:t>
            </a:r>
          </a:p>
        </p:txBody>
      </p:sp>
      <p:pic>
        <p:nvPicPr>
          <p:cNvPr id="1032" name="Picture 8" descr="Charles Manson: Život a doba obálka knihy">
            <a:extLst>
              <a:ext uri="{FF2B5EF4-FFF2-40B4-BE49-F238E27FC236}">
                <a16:creationId xmlns:a16="http://schemas.microsoft.com/office/drawing/2014/main" id="{D8AA93EA-D8F8-4F9D-98A8-AE4B9527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8224" y="4273624"/>
            <a:ext cx="1580816" cy="21625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2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77EA52-0920-4085-8A4A-54A949B6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Teoretické pojmy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B4C21-C38F-434C-BCE3-284CF849F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cs-CZ" dirty="0"/>
              <a:t>Sekta – početně malá skupina lidí, která má svého vůdce a vyznává svoje hodnoty a normy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Kult – představuje vazbu realizovanou na určitý objekt, který údajně spojuje s „něčím vyšším“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Náboženské hnutí – revitalizace přežitého náboženského systému a má na životní styl lidí</a:t>
            </a:r>
          </a:p>
        </p:txBody>
      </p:sp>
    </p:spTree>
    <p:extLst>
      <p:ext uri="{BB962C8B-B14F-4D97-AF65-F5344CB8AC3E}">
        <p14:creationId xmlns:p14="http://schemas.microsoft.com/office/powerpoint/2010/main" val="409656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A8142-7F69-4E7E-BAD4-88F8B0A2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r>
              <a:rPr lang="cs-CZ"/>
              <a:t>Charles Manson</a:t>
            </a:r>
            <a:endParaRPr lang="cs-CZ" dirty="0"/>
          </a:p>
        </p:txBody>
      </p:sp>
      <p:pic>
        <p:nvPicPr>
          <p:cNvPr id="1026" name="Picture 2" descr="Charlie Manson věštil rasovou válku, jeho věrní malovali krví obětí -  iDNES.cz">
            <a:extLst>
              <a:ext uri="{FF2B5EF4-FFF2-40B4-BE49-F238E27FC236}">
                <a16:creationId xmlns:a16="http://schemas.microsoft.com/office/drawing/2014/main" id="{302462BA-A3F7-4F67-AD45-EF13A8A7A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3" r="2" b="8395"/>
          <a:stretch/>
        </p:blipFill>
        <p:spPr bwMode="auto">
          <a:xfrm>
            <a:off x="6094412" y="609137"/>
            <a:ext cx="5449888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74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604D3-F339-4B83-BE19-804D2FBE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Zločinec od útlého věku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Velmi charismatický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Neúspěšný hudebník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Vůdce vlastní sekty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Nikdy nespáchal vraždu (údajně)</a:t>
            </a:r>
          </a:p>
        </p:txBody>
      </p:sp>
      <p:pic>
        <p:nvPicPr>
          <p:cNvPr id="1030" name="Picture 6" descr="Charles Manson – doživotně odsouzený vrah zemřel | E15.cz">
            <a:extLst>
              <a:ext uri="{FF2B5EF4-FFF2-40B4-BE49-F238E27FC236}">
                <a16:creationId xmlns:a16="http://schemas.microsoft.com/office/drawing/2014/main" id="{6007F156-7038-4E4A-A5FC-192AD8AAE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333"/>
          <a:stretch/>
        </p:blipFill>
        <p:spPr bwMode="auto">
          <a:xfrm>
            <a:off x="6094412" y="3482108"/>
            <a:ext cx="5449888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7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FDF07-978C-457B-AA5D-31ACBB60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r>
              <a:rPr lang="cs-CZ" dirty="0" err="1"/>
              <a:t>Mansonova</a:t>
            </a:r>
            <a:r>
              <a:rPr lang="cs-CZ" dirty="0"/>
              <a:t> rodina</a:t>
            </a:r>
          </a:p>
        </p:txBody>
      </p:sp>
      <p:pic>
        <p:nvPicPr>
          <p:cNvPr id="2052" name="Picture 4" descr="Sharon Tate: Její mučivá smrt vzbuzuje emoce i po padesáti… | Kafe.cz">
            <a:extLst>
              <a:ext uri="{FF2B5EF4-FFF2-40B4-BE49-F238E27FC236}">
                <a16:creationId xmlns:a16="http://schemas.microsoft.com/office/drawing/2014/main" id="{1CD1CB5A-792E-408B-B933-0FEE6632A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 bwMode="auto">
          <a:xfrm>
            <a:off x="4391481" y="80392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raždící běsnění Rodiny Charlese Mansona: 5 faktů o masakru, který se  odehrál před 49 lety – G.cz">
            <a:extLst>
              <a:ext uri="{FF2B5EF4-FFF2-40B4-BE49-F238E27FC236}">
                <a16:creationId xmlns:a16="http://schemas.microsoft.com/office/drawing/2014/main" id="{6C9C0DD5-279A-412B-8412-E0EA43069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r="502" b="-5"/>
          <a:stretch/>
        </p:blipFill>
        <p:spPr bwMode="auto">
          <a:xfrm>
            <a:off x="8135260" y="837095"/>
            <a:ext cx="3409037" cy="27660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F8EDF29-1535-4A6E-807D-812733F33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61BB8-1396-4996-9791-2909E357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/>
              <a:t>Z většiny ztracené dívky</a:t>
            </a:r>
          </a:p>
          <a:p>
            <a:pPr>
              <a:lnSpc>
                <a:spcPct val="90000"/>
              </a:lnSpc>
            </a:pPr>
            <a:endParaRPr lang="cs-CZ" sz="1400"/>
          </a:p>
          <a:p>
            <a:pPr>
              <a:lnSpc>
                <a:spcPct val="90000"/>
              </a:lnSpc>
            </a:pPr>
            <a:r>
              <a:rPr lang="cs-CZ" sz="1400"/>
              <a:t>Žádné závazky</a:t>
            </a:r>
          </a:p>
          <a:p>
            <a:pPr>
              <a:lnSpc>
                <a:spcPct val="90000"/>
              </a:lnSpc>
            </a:pPr>
            <a:endParaRPr lang="cs-CZ" sz="1400"/>
          </a:p>
          <a:p>
            <a:pPr>
              <a:lnSpc>
                <a:spcPct val="90000"/>
              </a:lnSpc>
            </a:pPr>
            <a:r>
              <a:rPr lang="cs-CZ" sz="1400"/>
              <a:t>Vymazání osobnosti</a:t>
            </a:r>
          </a:p>
          <a:p>
            <a:pPr>
              <a:lnSpc>
                <a:spcPct val="90000"/>
              </a:lnSpc>
            </a:pPr>
            <a:endParaRPr lang="cs-CZ" sz="1400"/>
          </a:p>
          <a:p>
            <a:pPr>
              <a:lnSpc>
                <a:spcPct val="90000"/>
              </a:lnSpc>
            </a:pPr>
            <a:r>
              <a:rPr lang="cs-CZ" sz="1400"/>
              <a:t>Bezmezná oddanost</a:t>
            </a:r>
          </a:p>
          <a:p>
            <a:pPr>
              <a:lnSpc>
                <a:spcPct val="90000"/>
              </a:lnSpc>
            </a:pPr>
            <a:endParaRPr lang="cs-CZ" sz="1400"/>
          </a:p>
          <a:p>
            <a:pPr>
              <a:lnSpc>
                <a:spcPct val="90000"/>
              </a:lnSpc>
            </a:pPr>
            <a:r>
              <a:rPr lang="cs-CZ" sz="1400"/>
              <a:t>Strach z konce světa</a:t>
            </a:r>
          </a:p>
          <a:p>
            <a:pPr>
              <a:lnSpc>
                <a:spcPct val="90000"/>
              </a:lnSpc>
            </a:pPr>
            <a:endParaRPr lang="cs-CZ" sz="1400"/>
          </a:p>
          <a:p>
            <a:pPr>
              <a:lnSpc>
                <a:spcPct val="90000"/>
              </a:lnSpc>
            </a:pPr>
            <a:r>
              <a:rPr lang="cs-CZ" sz="1400"/>
              <a:t>Spáchání několika vražd</a:t>
            </a:r>
          </a:p>
          <a:p>
            <a:pPr>
              <a:lnSpc>
                <a:spcPct val="90000"/>
              </a:lnSpc>
            </a:pPr>
            <a:endParaRPr lang="cs-CZ" sz="1400"/>
          </a:p>
        </p:txBody>
      </p:sp>
      <p:pic>
        <p:nvPicPr>
          <p:cNvPr id="2050" name="Picture 2" descr="Legendární zločinec Charles Manson: Tuhle zrůdu byste za souseda nechtěli!">
            <a:extLst>
              <a:ext uri="{FF2B5EF4-FFF2-40B4-BE49-F238E27FC236}">
                <a16:creationId xmlns:a16="http://schemas.microsoft.com/office/drawing/2014/main" id="{CE59A0FB-DDAE-4C13-9D53-06E4A1C0F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r="2973" b="2"/>
          <a:stretch/>
        </p:blipFill>
        <p:spPr bwMode="auto">
          <a:xfrm>
            <a:off x="8135261" y="3623319"/>
            <a:ext cx="3409037" cy="27660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8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AF688-A0E4-4084-B741-A253191C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Hnutí Grálu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0FC5D-46BF-4264-B6E3-C6B73FA84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cs-CZ" dirty="0"/>
              <a:t>20. léta 20. století</a:t>
            </a:r>
          </a:p>
          <a:p>
            <a:r>
              <a:rPr lang="cs-CZ" dirty="0"/>
              <a:t>Ve světle Pravdy-Poselství Grálů (Oskar Ernst </a:t>
            </a:r>
            <a:r>
              <a:rPr lang="cs-CZ" dirty="0" err="1"/>
              <a:t>Bernhardt</a:t>
            </a:r>
            <a:r>
              <a:rPr lang="cs-CZ" dirty="0"/>
              <a:t> neboli </a:t>
            </a:r>
            <a:r>
              <a:rPr lang="cs-CZ" dirty="0" err="1"/>
              <a:t>Abd-ru-shin</a:t>
            </a:r>
            <a:r>
              <a:rPr lang="cs-CZ" dirty="0"/>
              <a:t>)</a:t>
            </a:r>
          </a:p>
          <a:p>
            <a:r>
              <a:rPr lang="cs-CZ" dirty="0"/>
              <a:t>Hnutí založeno po jeho smrti</a:t>
            </a:r>
          </a:p>
          <a:p>
            <a:r>
              <a:rPr lang="cs-CZ" dirty="0"/>
              <a:t>Křesťanská tradice interpretována jiným způsobem</a:t>
            </a:r>
          </a:p>
          <a:p>
            <a:r>
              <a:rPr lang="cs-CZ" dirty="0"/>
              <a:t>Legenda o svatém Grálu</a:t>
            </a:r>
          </a:p>
          <a:p>
            <a:r>
              <a:rPr lang="cs-CZ" dirty="0"/>
              <a:t>Cíl: duchovní rozvoj</a:t>
            </a:r>
          </a:p>
          <a:p>
            <a:r>
              <a:rPr lang="cs-CZ" dirty="0"/>
              <a:t>3 hlavní zákony (zákon přitažlivosti, zákon tíže, zákon zvratného působení) </a:t>
            </a:r>
          </a:p>
        </p:txBody>
      </p:sp>
      <p:pic>
        <p:nvPicPr>
          <p:cNvPr id="2050" name="Picture 2" descr="Ve světle Pravdy Poselství Grálu -- II. svazek">
            <a:extLst>
              <a:ext uri="{FF2B5EF4-FFF2-40B4-BE49-F238E27FC236}">
                <a16:creationId xmlns:a16="http://schemas.microsoft.com/office/drawing/2014/main" id="{8BD78FFF-1359-4289-97FA-D8682E36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2719" y="2052213"/>
            <a:ext cx="2652760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6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F50BD0-ECD6-4947-BF66-25CF9A72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Hnutí Grálu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4121F-B89D-4CF3-9D53-83A5E3C00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cs-CZ" dirty="0"/>
              <a:t>Od 1932</a:t>
            </a:r>
          </a:p>
          <a:p>
            <a:r>
              <a:rPr lang="cs-CZ" dirty="0"/>
              <a:t>Dobrovolnost členství</a:t>
            </a:r>
          </a:p>
          <a:p>
            <a:r>
              <a:rPr lang="cs-CZ" dirty="0"/>
              <a:t>Odhaduje se 1400 členů</a:t>
            </a:r>
          </a:p>
          <a:p>
            <a:r>
              <a:rPr lang="cs-CZ" dirty="0"/>
              <a:t>Mezinárodní, národní a regionální podoba</a:t>
            </a:r>
          </a:p>
          <a:p>
            <a:r>
              <a:rPr lang="cs-CZ" dirty="0"/>
              <a:t>Kuřimská kauza</a:t>
            </a:r>
          </a:p>
        </p:txBody>
      </p:sp>
      <p:pic>
        <p:nvPicPr>
          <p:cNvPr id="3074" name="Picture 2" descr="Dům Hnutí Grálu">
            <a:extLst>
              <a:ext uri="{FF2B5EF4-FFF2-40B4-BE49-F238E27FC236}">
                <a16:creationId xmlns:a16="http://schemas.microsoft.com/office/drawing/2014/main" id="{258D3E55-CAE9-47C4-83C5-34CC73D2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6990" y="2052213"/>
            <a:ext cx="3704218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DFE2EF-E9DF-4294-A8A4-F6870789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Porovnání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D34D4-644F-4D3A-9BE0-67F042280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cs-CZ" dirty="0"/>
              <a:t>Hnutí Grálů mělo největší rozmach až po smrti svého zakladatele</a:t>
            </a:r>
          </a:p>
          <a:p>
            <a:r>
              <a:rPr lang="cs-CZ" dirty="0" err="1"/>
              <a:t>Mansonova</a:t>
            </a:r>
            <a:r>
              <a:rPr lang="cs-CZ" dirty="0"/>
              <a:t> rodina měla trvání jen za života svého představitele</a:t>
            </a:r>
          </a:p>
          <a:p>
            <a:endParaRPr lang="cs-CZ" dirty="0"/>
          </a:p>
          <a:p>
            <a:r>
              <a:rPr lang="cs-CZ" dirty="0"/>
              <a:t>Hnutí má primárně pozitivní vliv na své členy hlavně v rozvoji jejich osobnosti</a:t>
            </a:r>
          </a:p>
          <a:p>
            <a:r>
              <a:rPr lang="cs-CZ" dirty="0" err="1"/>
              <a:t>Mansonova</a:t>
            </a:r>
            <a:r>
              <a:rPr lang="cs-CZ" dirty="0"/>
              <a:t> rodina byla bezmezně oddána svému vůdci a byla ochotna pro něj udělat cokoli</a:t>
            </a:r>
          </a:p>
        </p:txBody>
      </p:sp>
    </p:spTree>
    <p:extLst>
      <p:ext uri="{BB962C8B-B14F-4D97-AF65-F5344CB8AC3E}">
        <p14:creationId xmlns:p14="http://schemas.microsoft.com/office/powerpoint/2010/main" val="2637352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174</TotalTime>
  <Words>722</Words>
  <Application>Microsoft Office PowerPoint</Application>
  <PresentationFormat>Širokoúhlá obrazovka</PresentationFormat>
  <Paragraphs>84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Wingdings 3</vt:lpstr>
      <vt:lpstr>Ion</vt:lpstr>
      <vt:lpstr>Mansonova rodina vs. Hnutí Grálu</vt:lpstr>
      <vt:lpstr>Cíl práce a metodika</vt:lpstr>
      <vt:lpstr>Zhodnocení hlavních pramenů</vt:lpstr>
      <vt:lpstr>Teoretické pojmy</vt:lpstr>
      <vt:lpstr>Charles Manson</vt:lpstr>
      <vt:lpstr>Mansonova rodina</vt:lpstr>
      <vt:lpstr>Hnutí Grálu</vt:lpstr>
      <vt:lpstr>Hnutí Grálu v České republice</vt:lpstr>
      <vt:lpstr>Porovnání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Mansonova rodina vs. Hnutí Grálu</dc:title>
  <dc:creator>Monika Jelínková</dc:creator>
  <cp:lastModifiedBy>Jakub</cp:lastModifiedBy>
  <cp:revision>7</cp:revision>
  <dcterms:created xsi:type="dcterms:W3CDTF">2021-11-15T18:26:39Z</dcterms:created>
  <dcterms:modified xsi:type="dcterms:W3CDTF">2021-11-16T08:04:47Z</dcterms:modified>
</cp:coreProperties>
</file>