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</p:sldIdLst>
  <p:sldSz cx="12192000" cy="6858000"/>
  <p:notesSz cx="6858000" cy="9144000"/>
  <p:embeddedFontLst>
    <p:embeddedFont>
      <p:font typeface="Open Sans" panose="020B060402020202020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PT Sans Narrow" panose="020B0604020202020204" charset="-18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idEITi9MhcEk45TKtt9dM4sljG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0209980514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10209980514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fc0069a4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fc0069a4b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fbf10416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fbf10416a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cf8a2845f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cf8a2845f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fc46aeaa7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fc46aeaa7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cf8a2845f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cf8a2845f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g10209980514_1_890"/>
          <p:cNvCxnSpPr/>
          <p:nvPr/>
        </p:nvCxnSpPr>
        <p:spPr>
          <a:xfrm>
            <a:off x="9343647" y="4235850"/>
            <a:ext cx="7497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g10209980514_1_890"/>
          <p:cNvCxnSpPr/>
          <p:nvPr/>
        </p:nvCxnSpPr>
        <p:spPr>
          <a:xfrm>
            <a:off x="2100047" y="4211002"/>
            <a:ext cx="749700" cy="0"/>
          </a:xfrm>
          <a:prstGeom prst="straightConnector1">
            <a:avLst/>
          </a:prstGeom>
          <a:noFill/>
          <a:ln w="7620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g10209980514_1_890"/>
          <p:cNvGrpSpPr/>
          <p:nvPr/>
        </p:nvGrpSpPr>
        <p:grpSpPr>
          <a:xfrm>
            <a:off x="1338859" y="1362666"/>
            <a:ext cx="9515557" cy="203195"/>
            <a:chOff x="1346429" y="1011300"/>
            <a:chExt cx="6452100" cy="152400"/>
          </a:xfrm>
        </p:grpSpPr>
        <p:cxnSp>
          <p:nvCxnSpPr>
            <p:cNvPr id="13" name="Google Shape;13;g10209980514_1_890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g10209980514_1_890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5" name="Google Shape;15;g10209980514_1_890"/>
          <p:cNvGrpSpPr/>
          <p:nvPr/>
        </p:nvGrpSpPr>
        <p:grpSpPr>
          <a:xfrm>
            <a:off x="1338868" y="5292001"/>
            <a:ext cx="9515557" cy="203195"/>
            <a:chOff x="1346435" y="3969088"/>
            <a:chExt cx="6452100" cy="152400"/>
          </a:xfrm>
        </p:grpSpPr>
        <p:cxnSp>
          <p:nvCxnSpPr>
            <p:cNvPr id="16" name="Google Shape;16;g10209980514_1_890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7" name="Google Shape;17;g10209980514_1_890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8" name="Google Shape;18;g10209980514_1_890"/>
          <p:cNvSpPr txBox="1">
            <a:spLocks noGrp="1"/>
          </p:cNvSpPr>
          <p:nvPr>
            <p:ph type="ctrTitle"/>
          </p:nvPr>
        </p:nvSpPr>
        <p:spPr>
          <a:xfrm>
            <a:off x="1338867" y="2335685"/>
            <a:ext cx="9515700" cy="13632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9" name="Google Shape;19;g10209980514_1_890"/>
          <p:cNvSpPr txBox="1">
            <a:spLocks noGrp="1"/>
          </p:cNvSpPr>
          <p:nvPr>
            <p:ph type="subTitle" idx="1"/>
          </p:nvPr>
        </p:nvSpPr>
        <p:spPr>
          <a:xfrm>
            <a:off x="2849633" y="3800052"/>
            <a:ext cx="64941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20" name="Google Shape;20;g10209980514_1_89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0209980514_1_936"/>
          <p:cNvSpPr/>
          <p:nvPr/>
        </p:nvSpPr>
        <p:spPr>
          <a:xfrm>
            <a:off x="-100" y="6727600"/>
            <a:ext cx="12192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g10209980514_1_936"/>
          <p:cNvSpPr txBox="1">
            <a:spLocks noGrp="1"/>
          </p:cNvSpPr>
          <p:nvPr>
            <p:ph type="title" hasCustomPrompt="1"/>
          </p:nvPr>
        </p:nvSpPr>
        <p:spPr>
          <a:xfrm>
            <a:off x="415600" y="1739800"/>
            <a:ext cx="11360700" cy="2051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7300"/>
              <a:buNone/>
              <a:defRPr sz="173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g10209980514_1_936"/>
          <p:cNvSpPr txBox="1">
            <a:spLocks noGrp="1"/>
          </p:cNvSpPr>
          <p:nvPr>
            <p:ph type="body" idx="1"/>
          </p:nvPr>
        </p:nvSpPr>
        <p:spPr>
          <a:xfrm>
            <a:off x="415600" y="3994200"/>
            <a:ext cx="11360700" cy="1428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g10209980514_1_93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0209980514_1_94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209980514_1_9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10209980514_1_94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g10209980514_1_9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10209980514_1_9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10209980514_1_9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10209980514_1_902"/>
          <p:cNvSpPr/>
          <p:nvPr/>
        </p:nvSpPr>
        <p:spPr>
          <a:xfrm>
            <a:off x="-67" y="3429200"/>
            <a:ext cx="12192000" cy="3428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g10209980514_1_902"/>
          <p:cNvSpPr txBox="1">
            <a:spLocks noGrp="1"/>
          </p:cNvSpPr>
          <p:nvPr>
            <p:ph type="title"/>
          </p:nvPr>
        </p:nvSpPr>
        <p:spPr>
          <a:xfrm>
            <a:off x="415600" y="1086400"/>
            <a:ext cx="11428500" cy="125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g10209980514_1_90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10209980514_1_906"/>
          <p:cNvSpPr/>
          <p:nvPr/>
        </p:nvSpPr>
        <p:spPr>
          <a:xfrm>
            <a:off x="-100" y="6727600"/>
            <a:ext cx="12192000" cy="130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g10209980514_1_90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g10209980514_1_906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700" cy="440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g10209980514_1_90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10209980514_1_9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10209980514_1_911"/>
          <p:cNvSpPr txBox="1">
            <a:spLocks noGrp="1"/>
          </p:cNvSpPr>
          <p:nvPr>
            <p:ph type="body" idx="1"/>
          </p:nvPr>
        </p:nvSpPr>
        <p:spPr>
          <a:xfrm>
            <a:off x="415600" y="1688233"/>
            <a:ext cx="5333100" cy="440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g10209980514_1_911"/>
          <p:cNvSpPr txBox="1">
            <a:spLocks noGrp="1"/>
          </p:cNvSpPr>
          <p:nvPr>
            <p:ph type="body" idx="2"/>
          </p:nvPr>
        </p:nvSpPr>
        <p:spPr>
          <a:xfrm>
            <a:off x="6443200" y="1688233"/>
            <a:ext cx="5333100" cy="4403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Google Shape;34;g10209980514_1_91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0209980514_1_9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10209980514_1_9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0209980514_1_91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0" name="Google Shape;40;g10209980514_1_91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1" name="Google Shape;41;g10209980514_1_9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6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10209980514_1_923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847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None/>
              <a:defRPr sz="72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g10209980514_1_9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209980514_1_926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7" name="Google Shape;47;g10209980514_1_926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8" name="Google Shape;48;g10209980514_1_926"/>
          <p:cNvSpPr txBox="1">
            <a:spLocks noGrp="1"/>
          </p:cNvSpPr>
          <p:nvPr>
            <p:ph type="title"/>
          </p:nvPr>
        </p:nvSpPr>
        <p:spPr>
          <a:xfrm>
            <a:off x="354000" y="1386233"/>
            <a:ext cx="5393700" cy="2234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9" name="Google Shape;49;g10209980514_1_926"/>
          <p:cNvSpPr txBox="1">
            <a:spLocks noGrp="1"/>
          </p:cNvSpPr>
          <p:nvPr>
            <p:ph type="subTitle" idx="1"/>
          </p:nvPr>
        </p:nvSpPr>
        <p:spPr>
          <a:xfrm>
            <a:off x="354000" y="36358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0" name="Google Shape;50;g10209980514_1_926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g10209980514_1_9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10209980514_1_933"/>
          <p:cNvSpPr txBox="1">
            <a:spLocks noGrp="1"/>
          </p:cNvSpPr>
          <p:nvPr>
            <p:ph type="body" idx="1"/>
          </p:nvPr>
        </p:nvSpPr>
        <p:spPr>
          <a:xfrm>
            <a:off x="415600" y="5640967"/>
            <a:ext cx="7998300" cy="79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PT Sans Narrow"/>
              <a:buNone/>
              <a:defRPr sz="32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endParaRPr/>
          </a:p>
        </p:txBody>
      </p:sp>
      <p:sp>
        <p:nvSpPr>
          <p:cNvPr id="54" name="Google Shape;54;g10209980514_1_93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trop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0209980514_1_88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9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PT Sans Narrow"/>
              <a:buNone/>
              <a:defRPr sz="4800" b="1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endParaRPr/>
          </a:p>
        </p:txBody>
      </p:sp>
      <p:sp>
        <p:nvSpPr>
          <p:cNvPr id="7" name="Google Shape;7;g10209980514_1_886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700" cy="44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Open Sans"/>
              <a:buChar char="●"/>
              <a:defRPr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●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○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Open Sans"/>
              <a:buChar char="■"/>
              <a:defRPr sz="19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g10209980514_1_88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ppi.cz/blog/svatba/zidovska-svatba" TargetMode="External"/><Relationship Id="rId3" Type="http://schemas.openxmlformats.org/officeDocument/2006/relationships/hyperlink" Target="https://czwiki.cz/Lexikon/International_Standard_Book_Number" TargetMode="External"/><Relationship Id="rId7" Type="http://schemas.openxmlformats.org/officeDocument/2006/relationships/hyperlink" Target="https://www.mgmagazine.cz/ostatni/zidovska-svatba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s.wikipedia.org/wiki/Ketuba" TargetMode="External"/><Relationship Id="rId5" Type="http://schemas.openxmlformats.org/officeDocument/2006/relationships/hyperlink" Target="http://www.oheladom.cz/2015/puvodni-clanky/rozvod-po-zidovsku/" TargetMode="External"/><Relationship Id="rId4" Type="http://schemas.openxmlformats.org/officeDocument/2006/relationships/hyperlink" Target="http://www.hks.re/wiki/2015:judaismus_-_snatky" TargetMode="External"/><Relationship Id="rId9" Type="http://schemas.openxmlformats.org/officeDocument/2006/relationships/hyperlink" Target="https://slovacky.denik.cz/tydenik_slovacko/zidovska-svatba-v-muzeu-jana-amose-komenskeho-ohromila-20140604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"/>
          <p:cNvSpPr txBox="1">
            <a:spLocks noGrp="1"/>
          </p:cNvSpPr>
          <p:nvPr>
            <p:ph type="ctrTitle"/>
          </p:nvPr>
        </p:nvSpPr>
        <p:spPr>
          <a:xfrm>
            <a:off x="1338867" y="2335685"/>
            <a:ext cx="9515700" cy="13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Židovská svatba a její tradice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Google Shape;73;p1"/>
          <p:cNvSpPr txBox="1">
            <a:spLocks noGrp="1"/>
          </p:cNvSpPr>
          <p:nvPr>
            <p:ph type="subTitle" idx="1"/>
          </p:nvPr>
        </p:nvSpPr>
        <p:spPr>
          <a:xfrm>
            <a:off x="2795375" y="4085350"/>
            <a:ext cx="8496300" cy="203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0" indent="4572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</a:pPr>
            <a:r>
              <a:rPr lang="cs-CZ" sz="22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Antropologie náboženství</a:t>
            </a:r>
            <a:endParaRPr sz="242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</a:pPr>
            <a:endParaRPr sz="1720" b="1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</a:pPr>
            <a:r>
              <a:rPr lang="cs-CZ" sz="1720" b="1" dirty="0"/>
              <a:t> </a:t>
            </a:r>
            <a:endParaRPr sz="1720" b="1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</a:pPr>
            <a:endParaRPr sz="1720" b="1" dirty="0"/>
          </a:p>
          <a:p>
            <a:pPr marL="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</a:pPr>
            <a:endParaRPr sz="1720" b="1" dirty="0"/>
          </a:p>
          <a:p>
            <a:pPr marL="3657600" lvl="0" indent="4572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</a:pPr>
            <a:r>
              <a:rPr lang="cs-CZ" sz="192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Nela Kratochvílová, Tomáš Zeman</a:t>
            </a:r>
            <a:endParaRPr sz="172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f8a2845f0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Místo konání svatebního obřadu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Google Shape;126;gcf8a2845f0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Pts val="1800"/>
              <a:buFont typeface="Arial"/>
              <a:buChar char="●"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Pod širým nebem</a:t>
            </a:r>
            <a:endParaRPr dirty="0">
              <a:solidFill>
                <a:schemeClr val="bg2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457200" lvl="0" indent="-3429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/>
              <a:buChar char="●"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Synagoga</a:t>
            </a:r>
            <a:endParaRPr dirty="0">
              <a:solidFill>
                <a:schemeClr val="bg2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27" name="Google Shape;127;gcf8a2845f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86075"/>
            <a:ext cx="5833601" cy="397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cf8a2845f0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8966" y="2886075"/>
            <a:ext cx="6073034" cy="3971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Židovské zvyky a tradice v číslech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Google Shape;134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Char char="●"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židovských tradicí se opakuje číslo 7:</a:t>
            </a:r>
            <a:endParaRPr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Před svatbou by se pár neměl 7 dní vidět </a:t>
            </a:r>
            <a:endParaRPr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Nevěsta 7krát obchází ženicha</a:t>
            </a:r>
            <a:endParaRPr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Před hostinou zůstávají novomanželé 7 minut o samotě</a:t>
            </a:r>
            <a:endParaRPr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Při večeři se odříkává 7 požehnání tzv. </a:t>
            </a:r>
            <a:r>
              <a:rPr lang="cs-CZ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ševa</a:t>
            </a: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brachot</a:t>
            </a:r>
            <a:endParaRPr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Hostina trvá 7 dní a 7 nocí</a:t>
            </a:r>
            <a:endParaRPr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Tx/>
              <a:buSzPts val="2800"/>
              <a:buChar char="●"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Symbolika stvoření světa Bohem za 7 dní</a:t>
            </a:r>
            <a:endParaRPr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Svatební hostina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Google Shape;140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Char char="●"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Trvá 7 dní a je doprovázena tradičním tancem, písněmi a hudbou</a:t>
            </a:r>
            <a:b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Char char="●"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Tradice: vyzvednutí novomanželů sedících na židlích nad hlavy svatebčanů, rozšlápnutí talířku, zvolání Mazal </a:t>
            </a:r>
            <a:r>
              <a:rPr lang="cs-CZ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tov</a:t>
            </a: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Char char="●"/>
            </a:pPr>
            <a:r>
              <a:rPr lang="cs-CZ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Badchen</a:t>
            </a:r>
            <a:r>
              <a:rPr lang="cs-CZ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bavič, básník</a:t>
            </a:r>
            <a:b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Char char="●"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Podávání jídla musí být v souladu se zásadami židovského stravování (</a:t>
            </a:r>
            <a:r>
              <a:rPr lang="cs-CZ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kašrut</a:t>
            </a:r>
            <a:r>
              <a:rPr lang="cs-CZ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košer</a:t>
            </a: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Char char="●"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Drůbeží pokrmy a vejce, ryby, svatební dort, víno</a:t>
            </a:r>
            <a:endParaRPr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0209980514_1_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Svatební hostina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Google Shape;146;g10209980514_1_3"/>
          <p:cNvSpPr txBox="1">
            <a:spLocks noGrp="1"/>
          </p:cNvSpPr>
          <p:nvPr>
            <p:ph type="body" idx="1"/>
          </p:nvPr>
        </p:nvSpPr>
        <p:spPr>
          <a:xfrm>
            <a:off x="764309" y="1690825"/>
            <a:ext cx="5941291" cy="503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19100">
              <a:lnSpc>
                <a:spcPct val="120000"/>
              </a:lnSpc>
              <a:buClrTx/>
              <a:buSzPts val="2400"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 provázena radostí a veselím</a:t>
            </a:r>
            <a:endParaRPr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1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ts val="2400"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Přátelé novomanželů se starají o zábavu (humorné básně, hry)</a:t>
            </a:r>
            <a:endParaRPr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1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ts val="2400"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konci hostiny je po jídle pronášena modlitba (</a:t>
            </a:r>
            <a:r>
              <a:rPr lang="cs-CZ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Birkat</a:t>
            </a:r>
            <a:r>
              <a:rPr lang="cs-CZ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ha-</a:t>
            </a:r>
            <a:r>
              <a:rPr lang="cs-CZ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mazon</a:t>
            </a: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po ní následuje sedm požehnání (</a:t>
            </a:r>
            <a:r>
              <a:rPr lang="cs-CZ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Sheva</a:t>
            </a:r>
            <a:r>
              <a:rPr lang="cs-CZ" b="1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1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Brachot</a:t>
            </a: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100">
              <a:lnSpc>
                <a:spcPct val="120000"/>
              </a:lnSpc>
              <a:spcBef>
                <a:spcPts val="0"/>
              </a:spcBef>
              <a:buClr>
                <a:srgbClr val="434343"/>
              </a:buClr>
              <a:buSzPts val="2400"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Žádoucím skutkem tanečníků je vyzdvihnout a potěšit nevěstu (tanec se ženichem, rabínem a dalšími účastníky svatby)</a:t>
            </a:r>
            <a:endParaRPr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10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47" name="Google Shape;147;g10209980514_1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5600" y="1919363"/>
            <a:ext cx="5486399" cy="338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fc0069a4bf_0_0"/>
          <p:cNvSpPr txBox="1">
            <a:spLocks noGrp="1"/>
          </p:cNvSpPr>
          <p:nvPr>
            <p:ph type="title"/>
          </p:nvPr>
        </p:nvSpPr>
        <p:spPr>
          <a:xfrm>
            <a:off x="838200" y="3919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Sheva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Brachot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" name="Google Shape;153;gfc0069a4bf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4" name="Google Shape;154;gfc0069a4bf_0_0"/>
          <p:cNvPicPr preferRelativeResize="0"/>
          <p:nvPr/>
        </p:nvPicPr>
        <p:blipFill rotWithShape="1">
          <a:blip r:embed="rId3">
            <a:alphaModFix/>
          </a:blip>
          <a:srcRect l="31078" t="21654" r="37500" b="6666"/>
          <a:stretch/>
        </p:blipFill>
        <p:spPr>
          <a:xfrm>
            <a:off x="3423812" y="0"/>
            <a:ext cx="53443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fbf10416a7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gfbf10416a7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1" name="Google Shape;161;gfbf10416a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400" y="1038100"/>
            <a:ext cx="9145200" cy="513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cf8a2845f0_0_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Ketuba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" name="Google Shape;167;gcf8a2845f0_0_15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5645727" cy="4528993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>
              <a:buClrTx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Smlouva mezi ženichem a nevěstou</a:t>
            </a:r>
            <a:b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Tx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Psána aramejsky</a:t>
            </a:r>
            <a:b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Tx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Uzavřena během sňatku</a:t>
            </a:r>
            <a:b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Tx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Muž se zde zavazuje, že se o svoji ženu bude náležitě starat a pečovat o ni</a:t>
            </a:r>
            <a:b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Tx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Obsahuje povinnosti manžela vůči své ženě, a to především ctít a živit ji</a:t>
            </a:r>
            <a:b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ClrTx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Stanovuje podmínky v případě rozvodu nebo úmrtí </a:t>
            </a:r>
            <a:endParaRPr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6947" y="365125"/>
            <a:ext cx="4668580" cy="619357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fc46aeaa7f_0_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Rozvod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0" name="Google Shape;180;gfc46aeaa7f_0_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19100">
              <a:lnSpc>
                <a:spcPct val="120000"/>
              </a:lnSpc>
              <a:buClr>
                <a:srgbClr val="000000"/>
              </a:buClr>
              <a:buSzPts val="2400"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ea typeface="Open Sans" panose="020B0604020202020204" charset="0"/>
                <a:cs typeface="Times New Roman" panose="02020603050405020304" pitchFamily="18" charset="0"/>
                <a:sym typeface="Arial"/>
              </a:rPr>
              <a:t>V případě rozvodu manželství je důležitý rozvodový list zvaný </a:t>
            </a:r>
            <a:r>
              <a:rPr lang="cs-CZ" b="1" dirty="0" err="1">
                <a:solidFill>
                  <a:schemeClr val="bg2"/>
                </a:solidFill>
                <a:latin typeface="Times New Roman" panose="02020603050405020304" pitchFamily="18" charset="0"/>
                <a:ea typeface="Open Sans" panose="020B0604020202020204" charset="0"/>
                <a:cs typeface="Times New Roman" panose="02020603050405020304" pitchFamily="18" charset="0"/>
                <a:sym typeface="Arial"/>
              </a:rPr>
              <a:t>Get</a:t>
            </a: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ea typeface="Open Sans" panose="020B0604020202020204" charset="0"/>
                <a:cs typeface="Times New Roman" panose="02020603050405020304" pitchFamily="18" charset="0"/>
                <a:sym typeface="Arial"/>
              </a:rPr>
              <a:t>, který sepisuje manžel a stvrzují dva </a:t>
            </a:r>
            <a:r>
              <a:rPr lang="cs-CZ" dirty="0" smtClean="0">
                <a:solidFill>
                  <a:schemeClr val="bg2"/>
                </a:solidFill>
                <a:latin typeface="Times New Roman" panose="02020603050405020304" pitchFamily="18" charset="0"/>
                <a:ea typeface="Open Sans" panose="020B0604020202020204" charset="0"/>
                <a:cs typeface="Times New Roman" panose="02020603050405020304" pitchFamily="18" charset="0"/>
                <a:sym typeface="Arial"/>
              </a:rPr>
              <a:t>svědci</a:t>
            </a:r>
            <a:endParaRPr dirty="0">
              <a:solidFill>
                <a:schemeClr val="bg2"/>
              </a:solidFill>
              <a:latin typeface="Times New Roman" panose="02020603050405020304" pitchFamily="18" charset="0"/>
              <a:ea typeface="Open Sans" panose="020B0604020202020204" charset="0"/>
              <a:cs typeface="Times New Roman" panose="02020603050405020304" pitchFamily="18" charset="0"/>
              <a:sym typeface="Arial"/>
            </a:endParaRPr>
          </a:p>
          <a:p>
            <a:pPr marL="457200" lvl="0" indent="-381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ea typeface="Open Sans" panose="020B0604020202020204" charset="0"/>
                <a:cs typeface="Times New Roman" panose="02020603050405020304" pitchFamily="18" charset="0"/>
                <a:sym typeface="Arial"/>
              </a:rPr>
              <a:t>Tuto listinu předá manžel dobrovolně své manželce, která ji přijímá</a:t>
            </a:r>
            <a:endParaRPr dirty="0">
              <a:solidFill>
                <a:schemeClr val="bg2"/>
              </a:solidFill>
              <a:latin typeface="Times New Roman" panose="02020603050405020304" pitchFamily="18" charset="0"/>
              <a:ea typeface="Open Sans" panose="020B0604020202020204" charset="0"/>
              <a:cs typeface="Times New Roman" panose="02020603050405020304" pitchFamily="18" charset="0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●"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ea typeface="Open Sans" panose="020B0604020202020204" charset="0"/>
                <a:cs typeface="Times New Roman" panose="02020603050405020304" pitchFamily="18" charset="0"/>
                <a:sym typeface="Arial"/>
              </a:rPr>
              <a:t>Pokud je muž nezvěstný, nebo mu fyzické či psychické problémy nedovolí </a:t>
            </a:r>
            <a:r>
              <a:rPr lang="cs-CZ" dirty="0" err="1">
                <a:solidFill>
                  <a:schemeClr val="bg2"/>
                </a:solidFill>
                <a:latin typeface="Times New Roman" panose="02020603050405020304" pitchFamily="18" charset="0"/>
                <a:ea typeface="Open Sans" panose="020B0604020202020204" charset="0"/>
                <a:cs typeface="Times New Roman" panose="02020603050405020304" pitchFamily="18" charset="0"/>
                <a:sym typeface="Arial"/>
              </a:rPr>
              <a:t>Get</a:t>
            </a: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ea typeface="Open Sans" panose="020B0604020202020204" charset="0"/>
                <a:cs typeface="Times New Roman" panose="02020603050405020304" pitchFamily="18" charset="0"/>
                <a:sym typeface="Arial"/>
              </a:rPr>
              <a:t> napsat, </a:t>
            </a:r>
            <a:r>
              <a:rPr lang="cs-CZ" dirty="0" smtClean="0">
                <a:solidFill>
                  <a:schemeClr val="bg2"/>
                </a:solidFill>
                <a:latin typeface="Times New Roman" panose="02020603050405020304" pitchFamily="18" charset="0"/>
                <a:ea typeface="Open Sans" panose="020B0604020202020204" charset="0"/>
                <a:cs typeface="Times New Roman" panose="02020603050405020304" pitchFamily="18" charset="0"/>
                <a:sym typeface="Arial"/>
              </a:rPr>
              <a:t>jeho žena se stává tzv. </a:t>
            </a:r>
            <a:r>
              <a:rPr lang="cs-CZ" b="1" dirty="0" err="1" smtClean="0">
                <a:solidFill>
                  <a:schemeClr val="bg2"/>
                </a:solidFill>
                <a:latin typeface="Times New Roman" panose="02020603050405020304" pitchFamily="18" charset="0"/>
                <a:ea typeface="Open Sans" panose="020B0604020202020204" charset="0"/>
                <a:cs typeface="Times New Roman" panose="02020603050405020304" pitchFamily="18" charset="0"/>
                <a:sym typeface="Arial"/>
              </a:rPr>
              <a:t>a</a:t>
            </a:r>
            <a:r>
              <a:rPr lang="cs-CZ" b="1" dirty="0" err="1" smtClean="0">
                <a:solidFill>
                  <a:schemeClr val="bg2"/>
                </a:solidFill>
                <a:latin typeface="Times New Roman" panose="02020603050405020304" pitchFamily="18" charset="0"/>
                <a:ea typeface="Open Sans" panose="020B0604020202020204" charset="0"/>
                <a:cs typeface="Times New Roman" panose="02020603050405020304" pitchFamily="18" charset="0"/>
                <a:sym typeface="Arial"/>
              </a:rPr>
              <a:t>gunou</a:t>
            </a: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ea typeface="Open Sans" panose="020B060402020202020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cs-CZ" dirty="0" smtClean="0">
                <a:solidFill>
                  <a:schemeClr val="bg2"/>
                </a:solidFill>
                <a:latin typeface="Times New Roman" panose="02020603050405020304" pitchFamily="18" charset="0"/>
                <a:ea typeface="Open Sans" panose="020B0604020202020204" charset="0"/>
                <a:cs typeface="Times New Roman" panose="02020603050405020304" pitchFamily="18" charset="0"/>
                <a:sym typeface="Arial"/>
              </a:rPr>
              <a:t>a nemůže</a:t>
            </a:r>
            <a:r>
              <a:rPr lang="cs-CZ" dirty="0" smtClean="0">
                <a:solidFill>
                  <a:schemeClr val="bg2"/>
                </a:solidFill>
                <a:latin typeface="Times New Roman" panose="02020603050405020304" pitchFamily="18" charset="0"/>
                <a:ea typeface="Open Sans" panose="020B060402020202020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ea typeface="Open Sans" panose="020B0604020202020204" charset="0"/>
                <a:cs typeface="Times New Roman" panose="02020603050405020304" pitchFamily="18" charset="0"/>
                <a:sym typeface="Arial"/>
              </a:rPr>
              <a:t>se znovu </a:t>
            </a:r>
            <a:r>
              <a:rPr lang="cs-CZ" dirty="0" smtClean="0">
                <a:solidFill>
                  <a:schemeClr val="bg2"/>
                </a:solidFill>
                <a:latin typeface="Times New Roman" panose="02020603050405020304" pitchFamily="18" charset="0"/>
                <a:ea typeface="Open Sans" panose="020B0604020202020204" charset="0"/>
                <a:cs typeface="Times New Roman" panose="02020603050405020304" pitchFamily="18" charset="0"/>
                <a:sym typeface="Arial"/>
              </a:rPr>
              <a:t>provdat za jiného muže</a:t>
            </a:r>
            <a:endParaRPr dirty="0">
              <a:solidFill>
                <a:schemeClr val="bg2"/>
              </a:solidFill>
              <a:latin typeface="Times New Roman" panose="02020603050405020304" pitchFamily="18" charset="0"/>
              <a:ea typeface="Open Sans" panose="020B060402020202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Zdroje</a:t>
            </a:r>
            <a:endParaRPr/>
          </a:p>
        </p:txBody>
      </p:sp>
      <p:sp>
        <p:nvSpPr>
          <p:cNvPr id="186" name="Google Shape;186;p11"/>
          <p:cNvSpPr txBox="1">
            <a:spLocks noGrp="1"/>
          </p:cNvSpPr>
          <p:nvPr>
            <p:ph type="body" idx="1"/>
          </p:nvPr>
        </p:nvSpPr>
        <p:spPr>
          <a:xfrm>
            <a:off x="764310" y="1317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57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•"/>
            </a:pPr>
            <a:r>
              <a:rPr lang="cs-CZ" sz="1400" b="0" i="0" dirty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VRIES, S </a:t>
            </a:r>
            <a:r>
              <a:rPr lang="cs-CZ" sz="1400" b="0" i="0" dirty="0" err="1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Ph</a:t>
            </a:r>
            <a:r>
              <a:rPr lang="cs-CZ" sz="1400" b="0" i="0" dirty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de. </a:t>
            </a:r>
            <a:r>
              <a:rPr lang="cs-CZ" sz="1400" b="0" i="1" dirty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Židovské obřady a symboly</a:t>
            </a:r>
            <a:r>
              <a:rPr lang="cs-CZ" sz="1400" b="0" i="0" dirty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Vyd. 1. Praha: Vyšehrad, 2009. 299 s. ISBN 978-80-7021-963-8 22.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057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•"/>
            </a:pPr>
            <a:r>
              <a:rPr lang="cs-CZ" sz="1400" b="0" i="0" dirty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NOSEK, Bedřich. </a:t>
            </a:r>
            <a:r>
              <a:rPr lang="cs-CZ" sz="1400" b="0" i="1" dirty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Židovské tradice a zvyky</a:t>
            </a:r>
            <a:r>
              <a:rPr lang="cs-CZ" sz="1400" b="0" i="0" dirty="0">
                <a:solidFill>
                  <a:srgbClr val="333333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Vyd. 1. V Praze: Karolinum, 2010. 271 s. ISBN 978-80-246-1518-9.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057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•"/>
            </a:pPr>
            <a:r>
              <a:rPr lang="cs-CZ" sz="1400" dirty="0">
                <a:solidFill>
                  <a:srgbClr val="00113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NEWMAN, </a:t>
            </a:r>
            <a:r>
              <a:rPr lang="cs-CZ" sz="1400" dirty="0" err="1">
                <a:solidFill>
                  <a:srgbClr val="00113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Ja'akov</a:t>
            </a:r>
            <a:r>
              <a:rPr lang="cs-CZ" sz="1400" dirty="0">
                <a:solidFill>
                  <a:srgbClr val="00113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; SIVAN, </a:t>
            </a:r>
            <a:r>
              <a:rPr lang="cs-CZ" sz="1400" dirty="0" err="1">
                <a:solidFill>
                  <a:srgbClr val="00113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Gavri'el</a:t>
            </a:r>
            <a:r>
              <a:rPr lang="cs-CZ" sz="1400" dirty="0">
                <a:solidFill>
                  <a:srgbClr val="00113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r>
              <a:rPr lang="cs-CZ" sz="1400" i="1" dirty="0">
                <a:solidFill>
                  <a:srgbClr val="00113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Judaismus od A do Z</a:t>
            </a:r>
            <a:r>
              <a:rPr lang="cs-CZ" sz="1400" dirty="0">
                <a:solidFill>
                  <a:srgbClr val="00113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Praha: </a:t>
            </a:r>
            <a:r>
              <a:rPr lang="cs-CZ" sz="1400" dirty="0" err="1">
                <a:solidFill>
                  <a:srgbClr val="00113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Sefer</a:t>
            </a:r>
            <a:r>
              <a:rPr lang="cs-CZ" sz="1400" dirty="0">
                <a:solidFill>
                  <a:srgbClr val="00113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1992. </a:t>
            </a:r>
            <a:r>
              <a:rPr lang="cs-CZ" sz="1400" dirty="0">
                <a:solidFill>
                  <a:schemeClr val="bg2">
                    <a:lumMod val="50000"/>
                  </a:schemeClr>
                </a:solidFill>
                <a:highlight>
                  <a:srgbClr val="FFFFFF"/>
                </a:highlight>
                <a:uFill>
                  <a:noFill/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ISBN</a:t>
            </a:r>
            <a:r>
              <a:rPr lang="cs-CZ" sz="1400" dirty="0">
                <a:solidFill>
                  <a:srgbClr val="001133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80-900895-3-4. S. 96.</a:t>
            </a:r>
            <a:endParaRPr sz="1400" dirty="0">
              <a:solidFill>
                <a:srgbClr val="001133"/>
              </a:solidFill>
              <a:highlight>
                <a:srgbClr val="FFFFFF"/>
              </a:highlight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228600" lvl="0" indent="-2057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ct val="100000"/>
              <a:buFont typeface="Arial"/>
              <a:buChar char="•"/>
            </a:pPr>
            <a:r>
              <a:rPr lang="cs-CZ" sz="1400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TRIMBLE, </a:t>
            </a:r>
            <a:r>
              <a:rPr lang="cs-CZ" sz="1400" dirty="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Marketa</a:t>
            </a:r>
            <a:r>
              <a:rPr lang="cs-CZ" sz="1400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r>
              <a:rPr lang="cs-CZ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Ketubah</a:t>
            </a:r>
            <a:r>
              <a:rPr lang="cs-CZ" sz="1400" i="1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</a:t>
            </a:r>
            <a:r>
              <a:rPr lang="cs-CZ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the</a:t>
            </a:r>
            <a:r>
              <a:rPr lang="cs-CZ" sz="1400" i="1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cs-CZ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Marriage</a:t>
            </a:r>
            <a:r>
              <a:rPr lang="cs-CZ" sz="1400" i="1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cs-CZ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Contract</a:t>
            </a:r>
            <a:r>
              <a:rPr lang="cs-CZ" sz="1400" i="1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cs-CZ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under</a:t>
            </a:r>
            <a:r>
              <a:rPr lang="cs-CZ" sz="1400" i="1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cs-CZ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Jewish</a:t>
            </a:r>
            <a:r>
              <a:rPr lang="cs-CZ" sz="1400" i="1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cs-CZ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Law</a:t>
            </a:r>
            <a:r>
              <a:rPr lang="cs-CZ" sz="1400" i="1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and </a:t>
            </a:r>
            <a:r>
              <a:rPr lang="cs-CZ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Its</a:t>
            </a:r>
            <a:r>
              <a:rPr lang="cs-CZ" sz="1400" i="1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cs-CZ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Application</a:t>
            </a:r>
            <a:r>
              <a:rPr lang="cs-CZ" sz="1400" i="1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in </a:t>
            </a:r>
            <a:r>
              <a:rPr lang="cs-CZ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Secular</a:t>
            </a:r>
            <a:r>
              <a:rPr lang="cs-CZ" sz="1400" i="1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cs-CZ" sz="1400" i="1" dirty="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Legal</a:t>
            </a:r>
            <a:r>
              <a:rPr lang="cs-CZ" sz="1400" i="1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Systems</a:t>
            </a:r>
            <a:r>
              <a:rPr lang="cs-CZ" sz="1400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University </a:t>
            </a:r>
            <a:r>
              <a:rPr lang="cs-CZ" sz="1400" dirty="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of</a:t>
            </a:r>
            <a:r>
              <a:rPr lang="cs-CZ" sz="1400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Nevada, Las Vegas, 2008. Dostupné také z: https://scholars.law.unlv.edu/</a:t>
            </a:r>
            <a:r>
              <a:rPr lang="cs-CZ" sz="1400" dirty="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cgi</a:t>
            </a:r>
            <a:r>
              <a:rPr lang="cs-CZ" sz="1400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/</a:t>
            </a:r>
            <a:r>
              <a:rPr lang="cs-CZ" sz="1400" dirty="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viewcontent.cgi?article</a:t>
            </a:r>
            <a:r>
              <a:rPr lang="cs-CZ" sz="1400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=1575&amp;context=</a:t>
            </a:r>
            <a:r>
              <a:rPr lang="cs-CZ" sz="1400" dirty="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facpub</a:t>
            </a:r>
            <a:r>
              <a:rPr lang="cs-CZ" sz="1400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r>
              <a:rPr lang="cs-CZ" sz="1400" dirty="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Scholarly</a:t>
            </a:r>
            <a:r>
              <a:rPr lang="cs-CZ" sz="1400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cs-CZ" sz="1400" dirty="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work</a:t>
            </a:r>
            <a:r>
              <a:rPr lang="cs-CZ" sz="1400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William S. </a:t>
            </a:r>
            <a:r>
              <a:rPr lang="cs-CZ" sz="1400" dirty="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Boyd</a:t>
            </a:r>
            <a:r>
              <a:rPr lang="cs-CZ" sz="1400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cs-CZ" sz="1400" dirty="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School</a:t>
            </a:r>
            <a:r>
              <a:rPr lang="cs-CZ" sz="1400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cs-CZ" sz="1400" dirty="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of</a:t>
            </a:r>
            <a:r>
              <a:rPr lang="cs-CZ" sz="1400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cs-CZ" sz="1400" dirty="0" err="1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Law</a:t>
            </a:r>
            <a:r>
              <a:rPr lang="cs-CZ" sz="1400" dirty="0">
                <a:solidFill>
                  <a:srgbClr val="212529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</a:t>
            </a:r>
            <a:endParaRPr sz="1400" dirty="0">
              <a:solidFill>
                <a:srgbClr val="212529"/>
              </a:solidFill>
              <a:highlight>
                <a:srgbClr val="FFFFFF"/>
              </a:highlight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228600" lvl="0" indent="-193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ct val="100000"/>
              <a:buFont typeface="Arial"/>
              <a:buChar char="•"/>
            </a:pPr>
            <a:r>
              <a:rPr lang="cs-CZ" sz="14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David Čapek, Petr Kříž, Jakub Jelínek, Anežka Vrkočová, Miroslav Zajíček. </a:t>
            </a:r>
            <a:r>
              <a:rPr lang="cs-CZ" sz="1400" i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Židovský svatební obřad a podoba manželského svazku</a:t>
            </a:r>
            <a:r>
              <a:rPr lang="cs-CZ" sz="14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Hospodářská a kulturní studia (HKS), Provozně ekonomická fakulta | Česká zemědělská univerzita v Praze, 2015. </a:t>
            </a:r>
            <a:r>
              <a:rPr lang="cs-CZ" sz="1400" u="sng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http://www.hks.re/wiki/2015:judaismus_-_snatky</a:t>
            </a:r>
            <a:endParaRPr sz="1400" u="sng" dirty="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228600" lvl="0" indent="-193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ct val="100000"/>
              <a:buFont typeface="Arial"/>
              <a:buChar char="•"/>
            </a:pPr>
            <a:r>
              <a:rPr lang="cs-CZ" sz="14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DUBINOVA, Terezie. Rozvod po židovsku. </a:t>
            </a:r>
            <a:r>
              <a:rPr lang="cs-CZ" sz="1400" i="1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Oheladom</a:t>
            </a:r>
            <a:r>
              <a:rPr lang="cs-CZ" sz="14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[online]. 2015 [cit. 2021-11-22]. Dostupné z:</a:t>
            </a:r>
            <a:r>
              <a:rPr lang="cs-CZ" sz="1400" dirty="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cs-CZ" sz="1400" u="sng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http://www.oheladom.cz/2015/puvodni-clanky/rozvod-po-zidovsku/</a:t>
            </a:r>
            <a:endParaRPr sz="1400" u="sng" dirty="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228600" lvl="0" indent="-193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ct val="100000"/>
              <a:buFont typeface="Arial"/>
              <a:buChar char="•"/>
            </a:pPr>
            <a:r>
              <a:rPr lang="cs-CZ" sz="140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Ketuba</a:t>
            </a:r>
            <a:r>
              <a:rPr lang="cs-CZ" sz="14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r>
              <a:rPr lang="cs-CZ" sz="1400" i="1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Wikipedia</a:t>
            </a:r>
            <a:r>
              <a:rPr lang="cs-CZ" sz="1400" i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: </a:t>
            </a:r>
            <a:r>
              <a:rPr lang="cs-CZ" sz="1400" i="1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the</a:t>
            </a:r>
            <a:r>
              <a:rPr lang="cs-CZ" sz="1400" i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free </a:t>
            </a:r>
            <a:r>
              <a:rPr lang="cs-CZ" sz="1400" i="1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encyclopedia</a:t>
            </a:r>
            <a:r>
              <a:rPr lang="cs-CZ" sz="14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[online]. San Francisco (CA): </a:t>
            </a:r>
            <a:r>
              <a:rPr lang="cs-CZ" sz="140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Wikimedia</a:t>
            </a:r>
            <a:r>
              <a:rPr lang="cs-CZ" sz="14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cs-CZ" sz="1400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Foundation</a:t>
            </a:r>
            <a:r>
              <a:rPr lang="cs-CZ" sz="14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, 2001- [cit. 2021-11-22]. Dostupné z:</a:t>
            </a:r>
            <a:r>
              <a:rPr lang="cs-CZ" sz="1400" dirty="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cs-CZ" sz="1400" u="sng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https://cs.wikipedia.org/wiki/Ketuba</a:t>
            </a:r>
            <a:endParaRPr sz="1400" u="sng" dirty="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228600" lvl="0" indent="-193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ct val="100000"/>
              <a:buFont typeface="Arial"/>
              <a:buChar char="•"/>
            </a:pPr>
            <a:r>
              <a:rPr lang="cs-CZ" sz="1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VADOVÁ, Michaela. Židovská svatba. MGMagazine.cz [online]. [cit. 2021-11-22]. Dostupné z:</a:t>
            </a:r>
            <a:r>
              <a:rPr lang="cs-CZ" sz="1400" dirty="0">
                <a:solidFill>
                  <a:srgbClr val="000000"/>
                </a:solidFill>
                <a:uFill>
                  <a:noFill/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cs-CZ" sz="1400" u="sng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https://www.mgmagazine.cz/ostatni/zidovska-svatba.html</a:t>
            </a:r>
            <a:endParaRPr sz="1400" u="sng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228600" lvl="0" indent="-193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ct val="100000"/>
              <a:buFont typeface="Arial"/>
              <a:buChar char="•"/>
            </a:pPr>
            <a:r>
              <a:rPr lang="cs-CZ" sz="14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VESELSKÁ, Dana. </a:t>
            </a:r>
            <a:r>
              <a:rPr lang="cs-CZ" sz="1400" i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ŽIDOVSKÉ SVATEBNÍ OBŘADY V ČECHÁCH A NA MORAVĚ V MINULOSTI A PŘÍTOMNOSTI</a:t>
            </a:r>
            <a:r>
              <a:rPr lang="cs-CZ" sz="14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Praha, 2008. Rigorózní práce. Univerzita Karlova.</a:t>
            </a:r>
            <a:endParaRPr sz="1400" dirty="0">
              <a:solidFill>
                <a:srgbClr val="000000"/>
              </a:solidFill>
              <a:highlight>
                <a:srgbClr val="FFFFFF"/>
              </a:highlight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228600" lvl="0" indent="-19304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ct val="100000"/>
              <a:buFont typeface="Arial"/>
              <a:buChar char="•"/>
            </a:pPr>
            <a:r>
              <a:rPr lang="cs-CZ" sz="14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Vše, co potřebujete vědět o židovské svatbě. </a:t>
            </a:r>
            <a:r>
              <a:rPr lang="cs-CZ" sz="1400" i="1" dirty="0" err="1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Eppi</a:t>
            </a:r>
            <a:r>
              <a:rPr lang="cs-CZ" sz="1400" i="1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blog</a:t>
            </a:r>
            <a:r>
              <a:rPr lang="cs-CZ" sz="14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[online]. [cit. 2021-11-22]. Dostupné z:</a:t>
            </a:r>
            <a:r>
              <a:rPr lang="cs-CZ" sz="1400" dirty="0">
                <a:solidFill>
                  <a:srgbClr val="000000"/>
                </a:solidFill>
                <a:highlight>
                  <a:srgbClr val="FFFFFF"/>
                </a:highlight>
                <a:uFill>
                  <a:noFill/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cs-CZ" sz="1400" u="sng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https://www.eppi.cz/blog/svatba/zidovska-svatba</a:t>
            </a:r>
            <a:r>
              <a:rPr lang="cs-CZ" sz="1400" dirty="0">
                <a:solidFill>
                  <a:srgbClr val="000000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cs-CZ" sz="1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Začátek formuláře</a:t>
            </a:r>
            <a:endParaRPr sz="1400" dirty="0">
              <a:solidFill>
                <a:srgbClr val="000000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228600" lvl="0" indent="-21209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2"/>
              </a:buClr>
              <a:buSzPct val="125203"/>
              <a:buFont typeface="Arial"/>
              <a:buChar char="•"/>
            </a:pPr>
            <a:r>
              <a:rPr lang="cs-CZ" sz="1400" dirty="0" err="1">
                <a:solidFill>
                  <a:srgbClr val="2021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Sheva</a:t>
            </a:r>
            <a:r>
              <a:rPr lang="cs-CZ" sz="1400" dirty="0">
                <a:solidFill>
                  <a:srgbClr val="2021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</a:t>
            </a:r>
            <a:r>
              <a:rPr lang="cs-CZ" sz="1400" dirty="0" err="1">
                <a:solidFill>
                  <a:srgbClr val="2021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Brachot</a:t>
            </a:r>
            <a:r>
              <a:rPr lang="cs-CZ" sz="1400" dirty="0">
                <a:solidFill>
                  <a:srgbClr val="2021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</a:t>
            </a:r>
            <a:r>
              <a:rPr lang="cs-CZ" sz="1400" i="1" dirty="0">
                <a:solidFill>
                  <a:srgbClr val="2021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Kolsasson.net</a:t>
            </a:r>
            <a:r>
              <a:rPr lang="cs-CZ" sz="1400" dirty="0">
                <a:solidFill>
                  <a:srgbClr val="202122"/>
                </a:solidFill>
                <a:highlight>
                  <a:srgbClr val="FFFFFF"/>
                </a:highlight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[online]. [cit. 2021-11-22]. Dostupné z: https://kolsasson.net/shevabrachot/#role</a:t>
            </a:r>
            <a:endParaRPr sz="1400" dirty="0">
              <a:solidFill>
                <a:srgbClr val="202122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marL="228600" lvl="0" indent="-2057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12529"/>
              </a:buClr>
              <a:buSzPct val="100000"/>
              <a:buFont typeface="Arial"/>
              <a:buChar char="•"/>
            </a:pPr>
            <a:r>
              <a:rPr lang="cs-CZ" sz="1400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ŠVEHLÍKOVÁ, Markéta. Židovská svatba v Muzeu Jana Amose Komenského ohromila. Slovácký deník [online]. 2014 [cit. 2021-11-22]. Dostupné z:</a:t>
            </a:r>
            <a:r>
              <a:rPr lang="cs-CZ" sz="1400" dirty="0">
                <a:solidFill>
                  <a:srgbClr val="000000"/>
                </a:solidFill>
                <a:uFill>
                  <a:noFill/>
                </a:u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</a:t>
            </a:r>
            <a:r>
              <a:rPr lang="cs-CZ" sz="1400" u="sng" dirty="0">
                <a:solidFill>
                  <a:srgbClr val="000000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https://slovacky.denik.cz/tydenik_slovacko/zidovska-svatba-v-muzeu-jana-amose-komenskeho-ohromila-20140604.html</a:t>
            </a:r>
            <a:endParaRPr sz="1400" dirty="0">
              <a:solidFill>
                <a:srgbClr val="212529"/>
              </a:solidFill>
              <a:highlight>
                <a:srgbClr val="FFFFFF"/>
              </a:highlight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9E1ADB-587B-4C6A-86F1-20102B962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3303" y="740800"/>
            <a:ext cx="3744000" cy="1007700"/>
          </a:xfrm>
        </p:spPr>
        <p:txBody>
          <a:bodyPr>
            <a:normAutofit/>
          </a:bodyPr>
          <a:lstStyle/>
          <a:p>
            <a:pPr algn="ctr"/>
            <a:r>
              <a:rPr lang="cs-C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Obsah práce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3A2364A-3A62-4C06-857E-31480FD911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1" y="1852800"/>
            <a:ext cx="4893818" cy="4239300"/>
          </a:xfrm>
        </p:spPr>
        <p:txBody>
          <a:bodyPr>
            <a:noAutofit/>
          </a:bodyPr>
          <a:lstStyle/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teoretické části práce bude vymezena a definována židovská svatba se všemi jejími zvyky </a:t>
            </a:r>
            <a:b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tradicemi.</a:t>
            </a: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praktické části bude na základě rozhovorů vyobrazen současný postoj k židovské svatbě a tradicím a zároveň dojde k porovnání současných zvyků s těmi tradičními.</a:t>
            </a: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44C264B7-2BF9-4E7C-9399-FE10F5D2E663}"/>
              </a:ext>
            </a:extLst>
          </p:cNvPr>
          <p:cNvSpPr txBox="1">
            <a:spLocks/>
          </p:cNvSpPr>
          <p:nvPr/>
        </p:nvSpPr>
        <p:spPr>
          <a:xfrm>
            <a:off x="6526348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PT Sans Narrow"/>
              <a:buNone/>
              <a:defRPr sz="32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PT Sans Narrow"/>
              <a:buNone/>
              <a:defRPr sz="32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PT Sans Narrow"/>
              <a:buNone/>
              <a:defRPr sz="32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PT Sans Narrow"/>
              <a:buNone/>
              <a:defRPr sz="32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PT Sans Narrow"/>
              <a:buNone/>
              <a:defRPr sz="32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PT Sans Narrow"/>
              <a:buNone/>
              <a:defRPr sz="32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PT Sans Narrow"/>
              <a:buNone/>
              <a:defRPr sz="32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PT Sans Narrow"/>
              <a:buNone/>
              <a:defRPr sz="32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PT Sans Narrow"/>
              <a:buNone/>
              <a:defRPr sz="3200" b="1" i="0" u="none" strike="noStrike" cap="none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>
            <a:pPr algn="ctr"/>
            <a:r>
              <a:rPr lang="cs-CZ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Metodika</a:t>
            </a:r>
          </a:p>
        </p:txBody>
      </p:sp>
      <p:sp>
        <p:nvSpPr>
          <p:cNvPr id="6" name="Zástupný text 2">
            <a:extLst>
              <a:ext uri="{FF2B5EF4-FFF2-40B4-BE49-F238E27FC236}">
                <a16:creationId xmlns:a16="http://schemas.microsoft.com/office/drawing/2014/main" id="{2D46114E-3EF0-42CD-A177-F9A433F79921}"/>
              </a:ext>
            </a:extLst>
          </p:cNvPr>
          <p:cNvSpPr txBox="1">
            <a:spLocks/>
          </p:cNvSpPr>
          <p:nvPr/>
        </p:nvSpPr>
        <p:spPr>
          <a:xfrm>
            <a:off x="5951439" y="1748500"/>
            <a:ext cx="4893818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■"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■"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●"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○"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Open Sans"/>
              <a:buChar char="■"/>
              <a:defRPr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teoretické části práce budeme vycházet z analýzy dokumentů, jako jsou odborné publikace, články, webové stránky nebo </a:t>
            </a:r>
            <a:r>
              <a:rPr 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vysokoškolské práce.</a:t>
            </a:r>
            <a:endParaRPr lang="cs-C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Komparace v praktické části bude založena na rozhovorech.</a:t>
            </a:r>
          </a:p>
        </p:txBody>
      </p:sp>
    </p:spTree>
    <p:extLst>
      <p:ext uri="{BB962C8B-B14F-4D97-AF65-F5344CB8AC3E}">
        <p14:creationId xmlns:p14="http://schemas.microsoft.com/office/powerpoint/2010/main" val="1394190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Manželství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Google Shape;79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Char char="●"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Manželský život hraje v judaismu stěžejní roli</a:t>
            </a:r>
            <a:endParaRPr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800"/>
              <a:buChar char="●"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Naplnění biblického příkazu </a:t>
            </a:r>
            <a:r>
              <a:rPr lang="cs-CZ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pru</a:t>
            </a:r>
            <a:r>
              <a:rPr lang="cs-CZ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u-rvu </a:t>
            </a: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neboli </a:t>
            </a:r>
            <a:r>
              <a:rPr lang="cs-CZ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ploďte se a množte se</a:t>
            </a:r>
            <a:endParaRPr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800"/>
              <a:buChar char="●"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Ustanovení týkající se manželství vychází z </a:t>
            </a:r>
            <a:r>
              <a:rPr lang="cs-CZ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Tanachu</a:t>
            </a: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Talmudu a dalších rabínských ustanovení</a:t>
            </a:r>
            <a:endParaRPr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Tx/>
              <a:buSzPts val="2800"/>
              <a:buChar char="●"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Zákon pro každého Žida – povinnost uzavření sňatku a plození dětí</a:t>
            </a:r>
            <a:endParaRPr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Zasnoubení </a:t>
            </a:r>
            <a:r>
              <a:rPr lang="cs-CZ" sz="2800" b="0" i="0" dirty="0" err="1">
                <a:solidFill>
                  <a:srgbClr val="202122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אירוסין</a:t>
            </a:r>
            <a:r>
              <a:rPr lang="cs-CZ" sz="2800" b="0" i="0" dirty="0">
                <a:solidFill>
                  <a:srgbClr val="202122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(</a:t>
            </a:r>
            <a:r>
              <a:rPr lang="cs-CZ" sz="2800" b="0" i="0" dirty="0" err="1">
                <a:solidFill>
                  <a:srgbClr val="202122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erusin</a:t>
            </a:r>
            <a:r>
              <a:rPr lang="cs-CZ" sz="2800" b="0" i="0" dirty="0">
                <a:solidFill>
                  <a:srgbClr val="202122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)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Google Shape;85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Char char="●"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způsoby (Talmud): 1. finanční (peněžní) úhrada daná nevěstě</a:t>
            </a:r>
            <a:b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2. písemná listina o zasnoubení</a:t>
            </a:r>
            <a:b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3. sexuální styk</a:t>
            </a:r>
            <a:endParaRPr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800"/>
              <a:buChar char="●"/>
            </a:pPr>
            <a:r>
              <a:rPr lang="cs-CZ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Jsi mi zasnoubena těmito penězi (tímto dokumentem, sexuálním stykem) podle Zákonu Mojžíšova a Izraele.</a:t>
            </a:r>
            <a:endParaRPr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800"/>
              <a:buChar char="●"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Zasnoubení v domě rodičů nevěsty, provázeno hostinou</a:t>
            </a:r>
            <a:endParaRPr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Tx/>
              <a:buSzPts val="2800"/>
              <a:buChar char="●"/>
            </a:pPr>
            <a:r>
              <a:rPr lang="cs-CZ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Šadchen</a:t>
            </a: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prostředník manželských sňatků (dohazovač)</a:t>
            </a:r>
            <a:endParaRPr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4"/>
          <p:cNvSpPr txBox="1"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Tna´im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cs-CZ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šiduchin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Google Shape;92;p4"/>
          <p:cNvSpPr txBox="1">
            <a:spLocks noGrp="1"/>
          </p:cNvSpPr>
          <p:nvPr>
            <p:ph type="body" idx="1"/>
          </p:nvPr>
        </p:nvSpPr>
        <p:spPr>
          <a:xfrm>
            <a:off x="838200" y="2333300"/>
            <a:ext cx="48813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Char char="●"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ea typeface="Open Sans" panose="020B0604020202020204" charset="0"/>
                <a:cs typeface="Times New Roman" panose="02020603050405020304" pitchFamily="18" charset="0"/>
              </a:rPr>
              <a:t>Podmínky vztahující se k uskutečnění budoucího sňatku</a:t>
            </a:r>
            <a:endParaRPr dirty="0">
              <a:solidFill>
                <a:schemeClr val="bg2"/>
              </a:solidFill>
              <a:latin typeface="Times New Roman" panose="02020603050405020304" pitchFamily="18" charset="0"/>
              <a:ea typeface="Open Sans" panose="020B0604020202020204" charset="0"/>
              <a:cs typeface="Times New Roman" panose="02020603050405020304" pitchFamily="18" charset="0"/>
            </a:endParaRPr>
          </a:p>
          <a:p>
            <a:pPr marL="22860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400"/>
              <a:buChar char="●"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ea typeface="Open Sans" panose="020B0604020202020204" charset="0"/>
                <a:cs typeface="Times New Roman" panose="02020603050405020304" pitchFamily="18" charset="0"/>
              </a:rPr>
              <a:t>Nemají náboženský, ale slavnostní význam</a:t>
            </a:r>
            <a:endParaRPr dirty="0">
              <a:solidFill>
                <a:schemeClr val="bg2"/>
              </a:solidFill>
              <a:latin typeface="Times New Roman" panose="02020603050405020304" pitchFamily="18" charset="0"/>
              <a:ea typeface="Open Sans" panose="020B0604020202020204" charset="0"/>
              <a:cs typeface="Times New Roman" panose="02020603050405020304" pitchFamily="18" charset="0"/>
            </a:endParaRPr>
          </a:p>
          <a:p>
            <a:pPr marL="22860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400"/>
              <a:buChar char="●"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ea typeface="Open Sans" panose="020B0604020202020204" charset="0"/>
                <a:cs typeface="Times New Roman" panose="02020603050405020304" pitchFamily="18" charset="0"/>
              </a:rPr>
              <a:t>Finanční závazky, datum svatby, tresty, dary</a:t>
            </a:r>
            <a:endParaRPr dirty="0">
              <a:solidFill>
                <a:schemeClr val="bg2"/>
              </a:solidFill>
              <a:latin typeface="Times New Roman" panose="02020603050405020304" pitchFamily="18" charset="0"/>
              <a:ea typeface="Open Sans" panose="020B0604020202020204" charset="0"/>
              <a:cs typeface="Times New Roman" panose="02020603050405020304" pitchFamily="18" charset="0"/>
            </a:endParaRPr>
          </a:p>
          <a:p>
            <a:pPr marL="22860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Tx/>
              <a:buSzPts val="2400"/>
              <a:buChar char="●"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ea typeface="Open Sans" panose="020B0604020202020204" charset="0"/>
                <a:cs typeface="Times New Roman" panose="02020603050405020304" pitchFamily="18" charset="0"/>
              </a:rPr>
              <a:t>Před podpisem docházelo k ceremonii </a:t>
            </a:r>
            <a:r>
              <a:rPr lang="cs-CZ" i="1" dirty="0">
                <a:solidFill>
                  <a:schemeClr val="bg2"/>
                </a:solidFill>
                <a:latin typeface="Times New Roman" panose="02020603050405020304" pitchFamily="18" charset="0"/>
                <a:ea typeface="Open Sans" panose="020B0604020202020204" charset="0"/>
                <a:cs typeface="Times New Roman" panose="02020603050405020304" pitchFamily="18" charset="0"/>
              </a:rPr>
              <a:t>kuk</a:t>
            </a:r>
            <a:endParaRPr dirty="0">
              <a:solidFill>
                <a:schemeClr val="bg2"/>
              </a:solidFill>
              <a:latin typeface="Times New Roman" panose="02020603050405020304" pitchFamily="18" charset="0"/>
              <a:ea typeface="Open Sans" panose="020B0604020202020204" charset="0"/>
              <a:cs typeface="Times New Roman" panose="02020603050405020304" pitchFamily="18" charset="0"/>
            </a:endParaRPr>
          </a:p>
        </p:txBody>
      </p:sp>
      <p:pic>
        <p:nvPicPr>
          <p:cNvPr id="93" name="Google Shape;93;p4" descr="Tóra - Wikiwand"/>
          <p:cNvPicPr preferRelativeResize="0"/>
          <p:nvPr/>
        </p:nvPicPr>
        <p:blipFill rotWithShape="1">
          <a:blip r:embed="rId3">
            <a:alphaModFix/>
          </a:blip>
          <a:srcRect t="9756" r="1" b="5997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 extrusionOk="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 txBox="1"/>
          <p:nvPr/>
        </p:nvSpPr>
        <p:spPr>
          <a:xfrm>
            <a:off x="626508" y="639660"/>
            <a:ext cx="11082000" cy="557071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0" i="0" u="none" strike="noStrike" cap="none" dirty="0" err="1">
                <a:solidFill>
                  <a:schemeClr val="bg2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Hachnasat</a:t>
            </a:r>
            <a:r>
              <a:rPr lang="cs-CZ" sz="3600" b="0" i="0" u="none" strike="noStrike" cap="none" dirty="0">
                <a:solidFill>
                  <a:schemeClr val="bg2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kala (výnos, daň pro nevěstu)</a:t>
            </a:r>
            <a:endParaRPr dirty="0">
              <a:solidFill>
                <a:schemeClr val="bg2"/>
              </a:solidFill>
              <a:highlight>
                <a:schemeClr val="lt1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cs-CZ" sz="2000" dirty="0">
                <a:solidFill>
                  <a:schemeClr val="bg2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Shromažďování fondů na svatební šaty a svatbu chudých nevěst</a:t>
            </a:r>
            <a:endParaRPr dirty="0">
              <a:solidFill>
                <a:schemeClr val="bg2"/>
              </a:solidFill>
              <a:highlight>
                <a:schemeClr val="lt1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cs-CZ" sz="2000" dirty="0">
                <a:solidFill>
                  <a:schemeClr val="bg2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V každé židovské obci existovat spolek </a:t>
            </a:r>
            <a:r>
              <a:rPr lang="cs-CZ" sz="2000" dirty="0" err="1">
                <a:solidFill>
                  <a:schemeClr val="bg2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Hachnasat</a:t>
            </a:r>
            <a:r>
              <a:rPr lang="cs-CZ" sz="2000" dirty="0">
                <a:solidFill>
                  <a:schemeClr val="bg2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kala</a:t>
            </a:r>
            <a:endParaRPr dirty="0">
              <a:solidFill>
                <a:schemeClr val="bg2"/>
              </a:solidFill>
              <a:highlight>
                <a:schemeClr val="lt1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bg2"/>
              </a:solidFill>
              <a:highlight>
                <a:schemeClr val="lt1"/>
              </a:highlight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bg2"/>
              </a:solidFill>
              <a:highlight>
                <a:schemeClr val="lt1"/>
              </a:highlight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bg2"/>
              </a:solidFill>
              <a:highlight>
                <a:schemeClr val="lt1"/>
              </a:highlight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>
                <a:solidFill>
                  <a:schemeClr val="bg2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Zakázané sňatky</a:t>
            </a:r>
            <a:endParaRPr dirty="0">
              <a:solidFill>
                <a:schemeClr val="bg2"/>
              </a:solidFill>
              <a:highlight>
                <a:schemeClr val="lt1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cs-CZ" sz="2000" dirty="0">
                <a:solidFill>
                  <a:schemeClr val="bg2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Zákaz sňatku s příbuznými (pokrevní, vdovy po pokrevních příbuzných…)</a:t>
            </a:r>
            <a:endParaRPr dirty="0">
              <a:solidFill>
                <a:schemeClr val="bg2"/>
              </a:solidFill>
              <a:highlight>
                <a:schemeClr val="lt1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bg2"/>
              </a:solidFill>
              <a:highlight>
                <a:schemeClr val="lt1"/>
              </a:highlight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bg2"/>
              </a:solidFill>
              <a:highlight>
                <a:schemeClr val="lt1"/>
              </a:highlight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 err="1">
                <a:solidFill>
                  <a:schemeClr val="bg2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Levirátní</a:t>
            </a:r>
            <a:r>
              <a:rPr lang="cs-CZ" sz="3600" dirty="0">
                <a:solidFill>
                  <a:schemeClr val="bg2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sňatek</a:t>
            </a:r>
            <a:endParaRPr dirty="0">
              <a:solidFill>
                <a:schemeClr val="bg2"/>
              </a:solidFill>
              <a:highlight>
                <a:schemeClr val="lt1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</a:pPr>
            <a:r>
              <a:rPr lang="cs-CZ" sz="2000" i="1" dirty="0">
                <a:solidFill>
                  <a:schemeClr val="bg2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Když budou bratři bydlet spolu a jeden z nich zemře bez syna, nevdá se žena zemřelého jinam, za cizího muže. Vejde k ní švagr a vezme si ji za ženu právem </a:t>
            </a:r>
            <a:r>
              <a:rPr lang="cs-CZ" sz="2000" i="1" dirty="0" err="1">
                <a:solidFill>
                  <a:schemeClr val="bg2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švagrovství</a:t>
            </a:r>
            <a:r>
              <a:rPr lang="cs-CZ" sz="2000" i="1" dirty="0">
                <a:solidFill>
                  <a:schemeClr val="bg2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Prvorozený syn, kterého porodí, ponese jméno jeho zemřelého bratra, aby jeho jméno nebylo z Izraele vymazáno. </a:t>
            </a:r>
            <a:br>
              <a:rPr lang="cs-CZ" sz="2000" i="1" dirty="0">
                <a:solidFill>
                  <a:schemeClr val="bg2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cs-CZ" sz="2000" i="1" dirty="0">
                <a:solidFill>
                  <a:schemeClr val="bg2"/>
                </a:solidFill>
                <a:highlight>
                  <a:schemeClr val="lt1"/>
                </a:highligh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(Deuteronomium 25,5-7)</a:t>
            </a:r>
            <a:endParaRPr dirty="0">
              <a:solidFill>
                <a:schemeClr val="bg2"/>
              </a:solidFill>
              <a:highlight>
                <a:schemeClr val="lt1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6"/>
          <p:cNvSpPr txBox="1"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Přípravy na svatební den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Google Shape;105;p6"/>
          <p:cNvSpPr/>
          <p:nvPr/>
        </p:nvSpPr>
        <p:spPr>
          <a:xfrm>
            <a:off x="640080" y="2586994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6"/>
          <p:cNvSpPr txBox="1"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41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400"/>
              <a:buChar char="●"/>
            </a:pPr>
            <a:r>
              <a:rPr lang="cs-CZ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Anruf</a:t>
            </a: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 Tóře – vyvolání ženicha k Tóře o šabatu</a:t>
            </a:r>
            <a:endParaRPr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400"/>
              <a:buChar char="●"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Návštěva </a:t>
            </a:r>
            <a:r>
              <a:rPr lang="cs-CZ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mikve</a:t>
            </a:r>
            <a:endParaRPr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400"/>
              <a:buChar char="●"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Výměna darů</a:t>
            </a:r>
            <a:endParaRPr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4130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Tx/>
              <a:buSzPts val="2400"/>
              <a:buChar char="●"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Půst nevěsty a ženicha</a:t>
            </a:r>
            <a:endParaRPr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7" name="Google Shape;107;p6"/>
          <p:cNvPicPr preferRelativeResize="0"/>
          <p:nvPr/>
        </p:nvPicPr>
        <p:blipFill rotWithShape="1">
          <a:blip r:embed="rId3">
            <a:alphaModFix/>
          </a:blip>
          <a:srcRect l="32796" r="2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Svatební den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Google Shape;113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ts val="2800"/>
              <a:buChar char="●"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Ceremonie </a:t>
            </a:r>
            <a:r>
              <a:rPr lang="cs-CZ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bedekens</a:t>
            </a:r>
            <a:r>
              <a:rPr lang="cs-CZ" i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di-kala </a:t>
            </a: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(zahalení nevěsty)</a:t>
            </a:r>
            <a:endParaRPr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800"/>
              <a:buChar char="●"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Dům ženichů, synagoga</a:t>
            </a:r>
            <a:endParaRPr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800"/>
              <a:buChar char="●"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Nevěsta obchází ženicha (3x až 7x) jako obrana před démony</a:t>
            </a:r>
            <a:endParaRPr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800"/>
              <a:buChar char="●"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Zaslíbení nevěst prstenem</a:t>
            </a:r>
            <a:endParaRPr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ts val="2800"/>
              <a:buChar char="●"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Rozbíjení poháru, Mazal </a:t>
            </a:r>
            <a:r>
              <a:rPr lang="cs-CZ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tov</a:t>
            </a: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1600"/>
              </a:spcAft>
              <a:buClrTx/>
              <a:buSzPts val="2800"/>
              <a:buChar char="●"/>
            </a:pP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Rituální předměty: </a:t>
            </a:r>
            <a:r>
              <a:rPr lang="cs-CZ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chupa</a:t>
            </a:r>
            <a:r>
              <a:rPr lang="cs-CZ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svatební prsten, </a:t>
            </a:r>
            <a:r>
              <a:rPr lang="cs-CZ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ketuba</a:t>
            </a:r>
            <a:endParaRPr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"/>
          <p:cNvSpPr/>
          <p:nvPr/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8"/>
          <p:cNvPicPr preferRelativeResize="0"/>
          <p:nvPr/>
        </p:nvPicPr>
        <p:blipFill rotWithShape="1">
          <a:blip r:embed="rId3">
            <a:alphaModFix/>
          </a:blip>
          <a:srcRect t="3623" r="2" b="6095"/>
          <a:stretch/>
        </p:blipFill>
        <p:spPr>
          <a:xfrm>
            <a:off x="1520" y="10"/>
            <a:ext cx="6095979" cy="6857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8"/>
          <p:cNvPicPr preferRelativeResize="0"/>
          <p:nvPr/>
        </p:nvPicPr>
        <p:blipFill rotWithShape="1">
          <a:blip r:embed="rId4">
            <a:alphaModFix/>
          </a:blip>
          <a:srcRect t="15625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488</Words>
  <Application>Microsoft Office PowerPoint</Application>
  <PresentationFormat>Širokoúhlá obrazovka</PresentationFormat>
  <Paragraphs>99</Paragraphs>
  <Slides>18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Times New Roman</vt:lpstr>
      <vt:lpstr>Open Sans</vt:lpstr>
      <vt:lpstr>Calibri</vt:lpstr>
      <vt:lpstr>PT Sans Narrow</vt:lpstr>
      <vt:lpstr>Arial</vt:lpstr>
      <vt:lpstr>Tropic</vt:lpstr>
      <vt:lpstr>Židovská svatba a její tradice</vt:lpstr>
      <vt:lpstr>Obsah práce</vt:lpstr>
      <vt:lpstr>Manželství</vt:lpstr>
      <vt:lpstr>Zasnoubení אירוסין (erusin) </vt:lpstr>
      <vt:lpstr>Tna´im - šiduchin</vt:lpstr>
      <vt:lpstr>Prezentace aplikace PowerPoint</vt:lpstr>
      <vt:lpstr>Přípravy na svatební den</vt:lpstr>
      <vt:lpstr>Svatební den</vt:lpstr>
      <vt:lpstr>Prezentace aplikace PowerPoint</vt:lpstr>
      <vt:lpstr>Místo konání svatebního obřadu</vt:lpstr>
      <vt:lpstr>Židovské zvyky a tradice v číslech</vt:lpstr>
      <vt:lpstr>Svatební hostina</vt:lpstr>
      <vt:lpstr>Svatební hostina</vt:lpstr>
      <vt:lpstr>Sheva Brachot</vt:lpstr>
      <vt:lpstr>Prezentace aplikace PowerPoint</vt:lpstr>
      <vt:lpstr>Ketuba</vt:lpstr>
      <vt:lpstr>Rozvod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Židovská svatba a její tradice</dc:title>
  <dc:creator>Nela Kratochvílová</dc:creator>
  <cp:lastModifiedBy>Tom Zem</cp:lastModifiedBy>
  <cp:revision>18</cp:revision>
  <dcterms:created xsi:type="dcterms:W3CDTF">2021-11-13T08:07:14Z</dcterms:created>
  <dcterms:modified xsi:type="dcterms:W3CDTF">2021-12-07T09:15:49Z</dcterms:modified>
</cp:coreProperties>
</file>