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3" r:id="rId3"/>
    <p:sldId id="284" r:id="rId4"/>
    <p:sldId id="257" r:id="rId5"/>
    <p:sldId id="258" r:id="rId6"/>
    <p:sldId id="259" r:id="rId7"/>
    <p:sldId id="280" r:id="rId8"/>
    <p:sldId id="281" r:id="rId9"/>
    <p:sldId id="282" r:id="rId10"/>
    <p:sldId id="261" r:id="rId11"/>
    <p:sldId id="263" r:id="rId12"/>
    <p:sldId id="262" r:id="rId13"/>
    <p:sldId id="268" r:id="rId14"/>
    <p:sldId id="264" r:id="rId15"/>
    <p:sldId id="265" r:id="rId16"/>
    <p:sldId id="267" r:id="rId17"/>
    <p:sldId id="273" r:id="rId18"/>
    <p:sldId id="274" r:id="rId19"/>
    <p:sldId id="279" r:id="rId20"/>
    <p:sldId id="275" r:id="rId21"/>
    <p:sldId id="276" r:id="rId22"/>
    <p:sldId id="277" r:id="rId23"/>
    <p:sldId id="278" r:id="rId24"/>
    <p:sldId id="270" r:id="rId25"/>
    <p:sldId id="271"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8A109-28D1-8569-6ED1-CADB0EFB8AC1}" v="254" dt="2024-10-21T09:28:35.903"/>
    <p1510:client id="{ECBA68E2-4FF3-6F60-5328-A9B7A5B44659}" v="103" dt="2024-10-22T11:37:36.782"/>
    <p1510:client id="{F79FFCEC-C4A8-7EFA-B7DB-D7B94ECC44AC}" v="12" dt="2024-10-22T09:01:25.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a:p>
        </p:txBody>
      </p:sp>
      <p:sp>
        <p:nvSpPr>
          <p:cNvPr id="4" name="Date Placeholder 3"/>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406168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57AD2B18-0756-4C18-AF92-DE02AE6C4383}" type="datetimeFigureOut">
              <a:rPr lang="cs-CZ" smtClean="0"/>
              <a:t>24.10.2024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403419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137244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E10AFF-2532-431C-9C61-700A0E487E38}"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899409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4263475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AD2B18-0756-4C18-AF92-DE02AE6C4383}" type="datetimeFigureOut">
              <a:rPr lang="cs-CZ" smtClean="0"/>
              <a:t>24.10.2024</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1735620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AD2B18-0756-4C18-AF92-DE02AE6C4383}" type="datetimeFigureOut">
              <a:rPr lang="cs-CZ" smtClean="0"/>
              <a:t>24.10.2024</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521964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2476527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146602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340127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147112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p>
            <a:fld id="{57AD2B18-0756-4C18-AF92-DE02AE6C4383}" type="datetimeFigureOut">
              <a:rPr lang="cs-CZ" smtClean="0"/>
              <a:t>24.10.2024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218253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57AD2B18-0756-4C18-AF92-DE02AE6C4383}" type="datetimeFigureOut">
              <a:rPr lang="cs-CZ" smtClean="0"/>
              <a:t>24.10.2024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110513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Date Placeholder 2"/>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260475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49589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57AD2B18-0756-4C18-AF92-DE02AE6C4383}" type="datetimeFigureOut">
              <a:rPr lang="cs-CZ" smtClean="0"/>
              <a:t>24.10.2024</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138011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57AD2B18-0756-4C18-AF92-DE02AE6C4383}" type="datetimeFigureOut">
              <a:rPr lang="cs-CZ" smtClean="0"/>
              <a:t>24.10.2024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DE10AFF-2532-431C-9C61-700A0E487E38}" type="slidenum">
              <a:rPr lang="cs-CZ" smtClean="0"/>
              <a:t>‹#›</a:t>
            </a:fld>
            <a:endParaRPr lang="cs-CZ"/>
          </a:p>
        </p:txBody>
      </p:sp>
    </p:spTree>
    <p:extLst>
      <p:ext uri="{BB962C8B-B14F-4D97-AF65-F5344CB8AC3E}">
        <p14:creationId xmlns:p14="http://schemas.microsoft.com/office/powerpoint/2010/main" val="283922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AD2B18-0756-4C18-AF92-DE02AE6C4383}" type="datetimeFigureOut">
              <a:rPr lang="cs-CZ" smtClean="0"/>
              <a:t>24.10.2024</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DE10AFF-2532-431C-9C61-700A0E487E38}" type="slidenum">
              <a:rPr lang="cs-CZ" smtClean="0"/>
              <a:t>‹#›</a:t>
            </a:fld>
            <a:endParaRPr lang="cs-CZ"/>
          </a:p>
        </p:txBody>
      </p:sp>
    </p:spTree>
    <p:extLst>
      <p:ext uri="{BB962C8B-B14F-4D97-AF65-F5344CB8AC3E}">
        <p14:creationId xmlns:p14="http://schemas.microsoft.com/office/powerpoint/2010/main" val="54485700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hyperlink" Target="https://www.penn.museum/collections/object/244259" TargetMode="External"/><Relationship Id="rId2" Type="http://schemas.openxmlformats.org/officeDocument/2006/relationships/hyperlink" Target="https://www.thearchaeologist.org/blog/mykonos-vase-this-is-the-oldest-depiction-of-the-trojan-horse" TargetMode="External"/><Relationship Id="rId1" Type="http://schemas.openxmlformats.org/officeDocument/2006/relationships/slideLayout" Target="../slideLayouts/slideLayout2.xml"/><Relationship Id="rId6" Type="http://schemas.openxmlformats.org/officeDocument/2006/relationships/hyperlink" Target="https://artsandculture.google.com/search?q=HERACLES" TargetMode="External"/><Relationship Id="rId5" Type="http://schemas.openxmlformats.org/officeDocument/2006/relationships/hyperlink" Target="https://www.metmuseum.org/art/collection/search/252975" TargetMode="External"/><Relationship Id="rId4" Type="http://schemas.openxmlformats.org/officeDocument/2006/relationships/hyperlink" Target="https://www.ancientworldmagazine.com/articles/perseus-rescue-of-andromed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enn.museum/collections/object/244259" TargetMode="External"/><Relationship Id="rId2" Type="http://schemas.openxmlformats.org/officeDocument/2006/relationships/hyperlink" Target="https://www.thearchaeologist.org/blog/mykonos-vase-this-is-the-oldest-depiction-of-the-trojan-horse" TargetMode="External"/><Relationship Id="rId1" Type="http://schemas.openxmlformats.org/officeDocument/2006/relationships/slideLayout" Target="../slideLayouts/slideLayout2.xml"/><Relationship Id="rId5" Type="http://schemas.openxmlformats.org/officeDocument/2006/relationships/hyperlink" Target="https://www.metmuseum.org/art/collection/search/252975" TargetMode="External"/><Relationship Id="rId4" Type="http://schemas.openxmlformats.org/officeDocument/2006/relationships/hyperlink" Target="https://www.ancientworldmagazine.com/articles/perseus-rescue-of-andromed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DFB294-276B-181B-85F3-417A37C20B3A}"/>
              </a:ext>
            </a:extLst>
          </p:cNvPr>
          <p:cNvSpPr>
            <a:spLocks noGrp="1"/>
          </p:cNvSpPr>
          <p:nvPr>
            <p:ph type="ctrTitle"/>
          </p:nvPr>
        </p:nvSpPr>
        <p:spPr/>
        <p:txBody>
          <a:bodyPr>
            <a:normAutofit/>
          </a:bodyPr>
          <a:lstStyle/>
          <a:p>
            <a:r>
              <a:rPr lang="cs-CZ" sz="6000"/>
              <a:t>Antická mytologie: Starořecké heroické příběhy</a:t>
            </a:r>
          </a:p>
        </p:txBody>
      </p:sp>
      <p:sp>
        <p:nvSpPr>
          <p:cNvPr id="3" name="Podnadpis 2">
            <a:extLst>
              <a:ext uri="{FF2B5EF4-FFF2-40B4-BE49-F238E27FC236}">
                <a16:creationId xmlns:a16="http://schemas.microsoft.com/office/drawing/2014/main" id="{19D539A9-38A2-5207-4BA4-1734E9EDCF14}"/>
              </a:ext>
            </a:extLst>
          </p:cNvPr>
          <p:cNvSpPr>
            <a:spLocks noGrp="1"/>
          </p:cNvSpPr>
          <p:nvPr>
            <p:ph type="subTitle" idx="1"/>
          </p:nvPr>
        </p:nvSpPr>
        <p:spPr/>
        <p:txBody>
          <a:bodyPr/>
          <a:lstStyle/>
          <a:p>
            <a:r>
              <a:rPr lang="cs-CZ"/>
              <a:t>Autor: Natálie Zátková, Pavlína </a:t>
            </a:r>
            <a:r>
              <a:rPr lang="cs-CZ" err="1"/>
              <a:t>Austová</a:t>
            </a:r>
            <a:endParaRPr lang="cs-CZ"/>
          </a:p>
        </p:txBody>
      </p:sp>
    </p:spTree>
    <p:extLst>
      <p:ext uri="{BB962C8B-B14F-4D97-AF65-F5344CB8AC3E}">
        <p14:creationId xmlns:p14="http://schemas.microsoft.com/office/powerpoint/2010/main" val="375454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DD7381-3015-084B-AA51-8895B835A4DA}"/>
              </a:ext>
            </a:extLst>
          </p:cNvPr>
          <p:cNvSpPr>
            <a:spLocks noGrp="1"/>
          </p:cNvSpPr>
          <p:nvPr>
            <p:ph type="title"/>
          </p:nvPr>
        </p:nvSpPr>
        <p:spPr/>
        <p:txBody>
          <a:bodyPr/>
          <a:lstStyle/>
          <a:p>
            <a:r>
              <a:rPr lang="cs-CZ" dirty="0"/>
              <a:t>4. VÝTVARNÁ ZOBRAZENÍ PŘÍBĚHŮ</a:t>
            </a:r>
            <a:br>
              <a:rPr lang="cs-CZ" b="1" dirty="0"/>
            </a:br>
            <a:endParaRPr lang="cs-CZ"/>
          </a:p>
        </p:txBody>
      </p:sp>
      <p:sp>
        <p:nvSpPr>
          <p:cNvPr id="3" name="Zástupný obsah 2">
            <a:extLst>
              <a:ext uri="{FF2B5EF4-FFF2-40B4-BE49-F238E27FC236}">
                <a16:creationId xmlns:a16="http://schemas.microsoft.com/office/drawing/2014/main" id="{67AF6FF1-E05D-63F5-AB70-40BAB819CA12}"/>
              </a:ext>
            </a:extLst>
          </p:cNvPr>
          <p:cNvSpPr>
            <a:spLocks noGrp="1"/>
          </p:cNvSpPr>
          <p:nvPr>
            <p:ph idx="1"/>
          </p:nvPr>
        </p:nvSpPr>
        <p:spPr/>
        <p:txBody>
          <a:bodyPr vert="horz" lIns="91440" tIns="45720" rIns="91440" bIns="45720" rtlCol="0" anchor="t">
            <a:normAutofit/>
          </a:bodyPr>
          <a:lstStyle/>
          <a:p>
            <a:pPr marL="0" indent="0">
              <a:buNone/>
            </a:pPr>
            <a:r>
              <a:rPr lang="cs-CZ" sz="2400" b="1" dirty="0"/>
              <a:t>Trojská válka</a:t>
            </a:r>
            <a:endParaRPr lang="cs-CZ" sz="2400"/>
          </a:p>
          <a:p>
            <a:pPr>
              <a:buClr>
                <a:srgbClr val="8AD0D6"/>
              </a:buClr>
              <a:buFont typeface="Arial" panose="020B0604020202020204" pitchFamily="34" charset="0"/>
              <a:buChar char="•"/>
            </a:pPr>
            <a:r>
              <a:rPr lang="cs-CZ" b="1" dirty="0"/>
              <a:t>Nejčastější motivy</a:t>
            </a:r>
            <a:r>
              <a:rPr lang="cs-CZ" dirty="0"/>
              <a:t>: Scény z Trojské války zahrnují bojové momenty mezi Achillem a Hektorem, pád </a:t>
            </a:r>
            <a:r>
              <a:rPr lang="cs-CZ" dirty="0" err="1"/>
              <a:t>Tróje</a:t>
            </a:r>
            <a:r>
              <a:rPr lang="cs-CZ" dirty="0"/>
              <a:t> a Trojský kůň.</a:t>
            </a:r>
          </a:p>
        </p:txBody>
      </p:sp>
    </p:spTree>
    <p:extLst>
      <p:ext uri="{BB962C8B-B14F-4D97-AF65-F5344CB8AC3E}">
        <p14:creationId xmlns:p14="http://schemas.microsoft.com/office/powerpoint/2010/main" val="152701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D146A-B0BE-DD44-EF07-E372F88A4873}"/>
              </a:ext>
            </a:extLst>
          </p:cNvPr>
          <p:cNvSpPr>
            <a:spLocks noGrp="1"/>
          </p:cNvSpPr>
          <p:nvPr>
            <p:ph type="title"/>
          </p:nvPr>
        </p:nvSpPr>
        <p:spPr/>
        <p:txBody>
          <a:bodyPr/>
          <a:lstStyle/>
          <a:p>
            <a:r>
              <a:rPr lang="cs-CZ"/>
              <a:t>Trojský kůň</a:t>
            </a:r>
          </a:p>
        </p:txBody>
      </p:sp>
      <p:sp>
        <p:nvSpPr>
          <p:cNvPr id="3" name="Zástupný obsah 2">
            <a:extLst>
              <a:ext uri="{FF2B5EF4-FFF2-40B4-BE49-F238E27FC236}">
                <a16:creationId xmlns:a16="http://schemas.microsoft.com/office/drawing/2014/main" id="{2F7D0583-0C95-7460-A8CF-F38AF66A8752}"/>
              </a:ext>
            </a:extLst>
          </p:cNvPr>
          <p:cNvSpPr>
            <a:spLocks noGrp="1"/>
          </p:cNvSpPr>
          <p:nvPr>
            <p:ph idx="1"/>
          </p:nvPr>
        </p:nvSpPr>
        <p:spPr/>
        <p:txBody>
          <a:bodyPr>
            <a:normAutofit fontScale="92500" lnSpcReduction="10000"/>
          </a:bodyPr>
          <a:lstStyle/>
          <a:p>
            <a:r>
              <a:rPr lang="cs-CZ" sz="2400"/>
              <a:t>Lest </a:t>
            </a:r>
            <a:r>
              <a:rPr lang="cs-CZ" sz="2400">
                <a:sym typeface="Wingdings" pitchFamily="2" charset="2"/>
              </a:rPr>
              <a:t></a:t>
            </a:r>
            <a:r>
              <a:rPr lang="cs-CZ" sz="2400"/>
              <a:t> Řekové vyhráli Trójskou válku</a:t>
            </a:r>
          </a:p>
          <a:p>
            <a:r>
              <a:rPr lang="cs-CZ" sz="2400"/>
              <a:t>Skupina Řeků se skryla do dřevěného koně pod Odysseovým vedením</a:t>
            </a:r>
          </a:p>
          <a:p>
            <a:r>
              <a:rPr lang="cs-CZ" sz="2400"/>
              <a:t>Ostatní řecká vojska spálila své tábory a odpluli z dohledu trojského pobřeží</a:t>
            </a:r>
          </a:p>
          <a:p>
            <a:r>
              <a:rPr lang="cs-CZ" sz="2400"/>
              <a:t>Řek </a:t>
            </a:r>
            <a:r>
              <a:rPr lang="cs-CZ" sz="2400" err="1"/>
              <a:t>Sinón</a:t>
            </a:r>
            <a:r>
              <a:rPr lang="cs-CZ" sz="2400"/>
              <a:t> zůstal jediný na pobřeží, a vymyslel si historku o tom, že kůň je dar bohyni Athéně</a:t>
            </a:r>
          </a:p>
          <a:p>
            <a:r>
              <a:rPr lang="cs-CZ" sz="2400"/>
              <a:t>Kůň byl odtažen za městské hradby</a:t>
            </a:r>
          </a:p>
          <a:p>
            <a:r>
              <a:rPr lang="cs-CZ" sz="2400" err="1"/>
              <a:t>Trojané</a:t>
            </a:r>
            <a:r>
              <a:rPr lang="cs-CZ" sz="2400"/>
              <a:t> usnuli, </a:t>
            </a:r>
            <a:r>
              <a:rPr lang="cs-CZ" sz="2400" err="1"/>
              <a:t>řekové</a:t>
            </a:r>
            <a:r>
              <a:rPr lang="cs-CZ" sz="2400"/>
              <a:t> z koně vylezli a povraždili celé město</a:t>
            </a:r>
          </a:p>
          <a:p>
            <a:r>
              <a:rPr lang="cs-CZ" sz="2400" err="1"/>
              <a:t>Trója</a:t>
            </a:r>
            <a:r>
              <a:rPr lang="cs-CZ" sz="2400"/>
              <a:t> lehla popelem</a:t>
            </a:r>
          </a:p>
          <a:p>
            <a:endParaRPr lang="cs-CZ"/>
          </a:p>
        </p:txBody>
      </p:sp>
    </p:spTree>
    <p:extLst>
      <p:ext uri="{BB962C8B-B14F-4D97-AF65-F5344CB8AC3E}">
        <p14:creationId xmlns:p14="http://schemas.microsoft.com/office/powerpoint/2010/main" val="106348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5A91BE-7E8D-E32A-171B-EB905EF7B6DB}"/>
              </a:ext>
            </a:extLst>
          </p:cNvPr>
          <p:cNvSpPr>
            <a:spLocks noGrp="1"/>
          </p:cNvSpPr>
          <p:nvPr>
            <p:ph type="title"/>
          </p:nvPr>
        </p:nvSpPr>
        <p:spPr>
          <a:xfrm>
            <a:off x="645130" y="4307716"/>
            <a:ext cx="9404723" cy="1400530"/>
          </a:xfrm>
        </p:spPr>
        <p:txBody>
          <a:bodyPr/>
          <a:lstStyle/>
          <a:p>
            <a:r>
              <a:rPr lang="cs-CZ" sz="1600" dirty="0"/>
              <a:t>-</a:t>
            </a:r>
          </a:p>
        </p:txBody>
      </p:sp>
      <p:pic>
        <p:nvPicPr>
          <p:cNvPr id="1032" name="Picture 8">
            <a:extLst>
              <a:ext uri="{FF2B5EF4-FFF2-40B4-BE49-F238E27FC236}">
                <a16:creationId xmlns:a16="http://schemas.microsoft.com/office/drawing/2014/main" id="{3D4773A1-848C-EADB-B2A9-4F0B2DDAB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167" y="1833517"/>
            <a:ext cx="5895975" cy="342929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Trojský kůň v Turecku — Stock Redakční fotografie © dinosmichail #93639344">
            <a:extLst>
              <a:ext uri="{FF2B5EF4-FFF2-40B4-BE49-F238E27FC236}">
                <a16:creationId xmlns:a16="http://schemas.microsoft.com/office/drawing/2014/main" id="{C6232F74-665E-343D-DB19-A5C791E5EB83}"/>
              </a:ext>
            </a:extLst>
          </p:cNvPr>
          <p:cNvPicPr>
            <a:picLocks noChangeAspect="1"/>
          </p:cNvPicPr>
          <p:nvPr/>
        </p:nvPicPr>
        <p:blipFill>
          <a:blip r:embed="rId3"/>
          <a:stretch>
            <a:fillRect/>
          </a:stretch>
        </p:blipFill>
        <p:spPr>
          <a:xfrm>
            <a:off x="650395" y="1848210"/>
            <a:ext cx="5169018" cy="3434749"/>
          </a:xfrm>
          <a:prstGeom prst="rect">
            <a:avLst/>
          </a:prstGeom>
        </p:spPr>
      </p:pic>
    </p:spTree>
    <p:extLst>
      <p:ext uri="{BB962C8B-B14F-4D97-AF65-F5344CB8AC3E}">
        <p14:creationId xmlns:p14="http://schemas.microsoft.com/office/powerpoint/2010/main" val="50101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DC9045-7E3C-23B3-F54B-DE9E9C8AAFEE}"/>
              </a:ext>
            </a:extLst>
          </p:cNvPr>
          <p:cNvSpPr>
            <a:spLocks noGrp="1"/>
          </p:cNvSpPr>
          <p:nvPr>
            <p:ph type="title"/>
          </p:nvPr>
        </p:nvSpPr>
        <p:spPr/>
        <p:txBody>
          <a:bodyPr/>
          <a:lstStyle/>
          <a:p>
            <a:endParaRPr lang="cs-CZ"/>
          </a:p>
        </p:txBody>
      </p:sp>
      <p:sp>
        <p:nvSpPr>
          <p:cNvPr id="4" name="AutoShape 2">
            <a:extLst>
              <a:ext uri="{FF2B5EF4-FFF2-40B4-BE49-F238E27FC236}">
                <a16:creationId xmlns:a16="http://schemas.microsoft.com/office/drawing/2014/main" id="{56B2A40F-92BC-A705-FF8A-3C3DFA01BF6F}"/>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cs-CZ" sz="1400" dirty="0">
              <a:latin typeface="Montserrat"/>
            </a:endParaRPr>
          </a:p>
        </p:txBody>
      </p:sp>
      <p:sp>
        <p:nvSpPr>
          <p:cNvPr id="5" name="AutoShape 4" descr="Bitevní scéna z Trójské války na attické černofigurové váze z počátku 5. století př. Kr.">
            <a:extLst>
              <a:ext uri="{FF2B5EF4-FFF2-40B4-BE49-F238E27FC236}">
                <a16:creationId xmlns:a16="http://schemas.microsoft.com/office/drawing/2014/main" id="{5D554BD4-F9F9-FD75-5527-A55049107BD7}"/>
              </a:ext>
            </a:extLst>
          </p:cNvPr>
          <p:cNvSpPr>
            <a:spLocks noChangeAspect="1" noChangeArrowheads="1"/>
          </p:cNvSpPr>
          <p:nvPr/>
        </p:nvSpPr>
        <p:spPr bwMode="auto">
          <a:xfrm>
            <a:off x="8763000"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7" name="Obrázek 6">
            <a:extLst>
              <a:ext uri="{FF2B5EF4-FFF2-40B4-BE49-F238E27FC236}">
                <a16:creationId xmlns:a16="http://schemas.microsoft.com/office/drawing/2014/main" id="{30F7BF4A-A035-F16B-84E5-5F67BF82BFCD}"/>
              </a:ext>
            </a:extLst>
          </p:cNvPr>
          <p:cNvPicPr>
            <a:picLocks noChangeAspect="1"/>
          </p:cNvPicPr>
          <p:nvPr/>
        </p:nvPicPr>
        <p:blipFill>
          <a:blip r:embed="rId2"/>
          <a:stretch>
            <a:fillRect/>
          </a:stretch>
        </p:blipFill>
        <p:spPr>
          <a:xfrm>
            <a:off x="5956103" y="1919377"/>
            <a:ext cx="4648200" cy="3257550"/>
          </a:xfrm>
          <a:prstGeom prst="rect">
            <a:avLst/>
          </a:prstGeom>
        </p:spPr>
      </p:pic>
      <p:pic>
        <p:nvPicPr>
          <p:cNvPr id="10" name="Picture 10" descr="The Mykonos Vase: This is the Oldest Depiction of the Trojan Horse">
            <a:extLst>
              <a:ext uri="{FF2B5EF4-FFF2-40B4-BE49-F238E27FC236}">
                <a16:creationId xmlns:a16="http://schemas.microsoft.com/office/drawing/2014/main" id="{6F9A1E76-07DA-EC54-65A0-0527C8B31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25" y="2174256"/>
            <a:ext cx="4887588" cy="273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3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8A2E68-5755-8283-4369-93CBCE0029DC}"/>
              </a:ext>
            </a:extLst>
          </p:cNvPr>
          <p:cNvSpPr>
            <a:spLocks noGrp="1"/>
          </p:cNvSpPr>
          <p:nvPr>
            <p:ph type="title"/>
          </p:nvPr>
        </p:nvSpPr>
        <p:spPr/>
        <p:txBody>
          <a:bodyPr/>
          <a:lstStyle/>
          <a:p>
            <a:r>
              <a:rPr lang="cs-CZ" b="1"/>
              <a:t>Achilles a Hektor</a:t>
            </a:r>
            <a:br>
              <a:rPr lang="cs-CZ"/>
            </a:br>
            <a:endParaRPr lang="cs-CZ"/>
          </a:p>
        </p:txBody>
      </p:sp>
      <p:sp>
        <p:nvSpPr>
          <p:cNvPr id="3" name="Zástupný obsah 2">
            <a:extLst>
              <a:ext uri="{FF2B5EF4-FFF2-40B4-BE49-F238E27FC236}">
                <a16:creationId xmlns:a16="http://schemas.microsoft.com/office/drawing/2014/main" id="{DE2D66CD-669F-93D6-460B-ABEB052D5818}"/>
              </a:ext>
            </a:extLst>
          </p:cNvPr>
          <p:cNvSpPr>
            <a:spLocks noGrp="1"/>
          </p:cNvSpPr>
          <p:nvPr>
            <p:ph idx="1"/>
          </p:nvPr>
        </p:nvSpPr>
        <p:spPr/>
        <p:txBody>
          <a:bodyPr/>
          <a:lstStyle/>
          <a:p>
            <a:r>
              <a:rPr lang="cs-CZ"/>
              <a:t>Nejznámější je scéna boje mezi Achillem a Hektorem, která se objevuje na červeně a černě figurovaných vázách. </a:t>
            </a:r>
          </a:p>
          <a:p>
            <a:r>
              <a:rPr lang="cs-CZ"/>
              <a:t>Postavy lze identifikovat podle zbroje a často podle jmen napsaných vedle nich. </a:t>
            </a:r>
          </a:p>
          <a:p>
            <a:r>
              <a:rPr lang="cs-CZ"/>
              <a:t>Achilles bývá zobrazen jako hrdinný válečník se štítem a kopím, zatímco Hektor může mít charakteristický helénský štít a brnění.</a:t>
            </a:r>
          </a:p>
        </p:txBody>
      </p:sp>
    </p:spTree>
    <p:extLst>
      <p:ext uri="{BB962C8B-B14F-4D97-AF65-F5344CB8AC3E}">
        <p14:creationId xmlns:p14="http://schemas.microsoft.com/office/powerpoint/2010/main" val="424787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E2EEB9-8A29-90DE-C7DB-E55EC107B7F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0129C2D-DBA8-921E-9F72-C7D7700E1292}"/>
              </a:ext>
            </a:extLst>
          </p:cNvPr>
          <p:cNvSpPr>
            <a:spLocks noGrp="1"/>
          </p:cNvSpPr>
          <p:nvPr>
            <p:ph idx="1"/>
          </p:nvPr>
        </p:nvSpPr>
        <p:spPr/>
        <p:txBody>
          <a:bodyPr/>
          <a:lstStyle/>
          <a:p>
            <a:r>
              <a:rPr lang="cs-CZ"/>
              <a:t>Jedním z nejslavnějších starověkých děl je například </a:t>
            </a:r>
            <a:r>
              <a:rPr lang="cs-CZ" b="1"/>
              <a:t>váza zvaná "Amfora z </a:t>
            </a:r>
            <a:r>
              <a:rPr lang="cs-CZ" b="1" err="1"/>
              <a:t>Exekie</a:t>
            </a:r>
            <a:r>
              <a:rPr lang="cs-CZ" b="1"/>
              <a:t>"</a:t>
            </a:r>
            <a:r>
              <a:rPr lang="cs-CZ"/>
              <a:t>, kde jsou zobrazeni Achilles a Hektor v boji. Tento motiv se objevil na mnoha malbách na vázách a reliéfech v průběhu starověkého Řecka.</a:t>
            </a:r>
          </a:p>
          <a:p>
            <a:r>
              <a:rPr lang="cs-CZ" b="1"/>
              <a:t>Červeně figurovaná malba na vázách</a:t>
            </a:r>
            <a:r>
              <a:rPr lang="cs-CZ"/>
              <a:t>, což byl velmi populární styl v 5. století př. n. l. </a:t>
            </a:r>
          </a:p>
          <a:p>
            <a:r>
              <a:rPr lang="cs-CZ"/>
              <a:t>Typickým autorem tohoto druhu umění by mohl být malíř, kterého historici nazvali </a:t>
            </a:r>
            <a:r>
              <a:rPr lang="cs-CZ" b="1" err="1"/>
              <a:t>Eufronios</a:t>
            </a:r>
            <a:r>
              <a:rPr lang="cs-CZ"/>
              <a:t> (asi 535–470 př. n. l.). </a:t>
            </a:r>
            <a:r>
              <a:rPr lang="cs-CZ" err="1"/>
              <a:t>Eufronios</a:t>
            </a:r>
            <a:r>
              <a:rPr lang="cs-CZ"/>
              <a:t> byl jedním z nejslavnějších malířů a hrnčířů červeně figurovaných váz.</a:t>
            </a:r>
          </a:p>
          <a:p>
            <a:endParaRPr lang="cs-CZ"/>
          </a:p>
          <a:p>
            <a:endParaRPr lang="cs-CZ"/>
          </a:p>
        </p:txBody>
      </p:sp>
      <p:pic>
        <p:nvPicPr>
          <p:cNvPr id="2054" name="Picture 6" descr="Eubójská černofigurová amfora s krkem, cca 570-60 př. n. l. (terakota)">
            <a:extLst>
              <a:ext uri="{FF2B5EF4-FFF2-40B4-BE49-F238E27FC236}">
                <a16:creationId xmlns:a16="http://schemas.microsoft.com/office/drawing/2014/main" id="{9119E52C-7C98-00ED-4AE4-6A991320C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019" y="365551"/>
            <a:ext cx="2178169" cy="26878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uphronios | Vase Painter, Attic Potter &amp; Red-Figure Technique | Britannica">
            <a:extLst>
              <a:ext uri="{FF2B5EF4-FFF2-40B4-BE49-F238E27FC236}">
                <a16:creationId xmlns:a16="http://schemas.microsoft.com/office/drawing/2014/main" id="{0DC50101-6746-819B-6BBC-65B8016A9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871" y="3803014"/>
            <a:ext cx="2173317" cy="269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88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653ED3-19F0-5843-096A-909C008BE673}"/>
              </a:ext>
            </a:extLst>
          </p:cNvPr>
          <p:cNvSpPr>
            <a:spLocks noGrp="1"/>
          </p:cNvSpPr>
          <p:nvPr>
            <p:ph type="title"/>
          </p:nvPr>
        </p:nvSpPr>
        <p:spPr/>
        <p:txBody>
          <a:bodyPr/>
          <a:lstStyle/>
          <a:p>
            <a:endParaRPr lang="cs-CZ"/>
          </a:p>
        </p:txBody>
      </p:sp>
      <p:sp>
        <p:nvSpPr>
          <p:cNvPr id="6" name="AutoShape 6" descr="A detailed scene of the duel between Achilles and Hector from ancient Greek art, specifically depicted on a red-figure vase. Achilles is shown as a heroic warrior with a shield and spear, wearing traditional Greek armor and a helmet. Hector is depicted with a distinctive Greek shield and helmet, also clad in armor. The background includes traditional Greek decorative patterns typical of ancient vase paintings. The figures are labeled with their names in ancient Greek script, and the scene is full of tension, capturing the dramatic moment of their confrontation in the Trojan War.">
            <a:extLst>
              <a:ext uri="{FF2B5EF4-FFF2-40B4-BE49-F238E27FC236}">
                <a16:creationId xmlns:a16="http://schemas.microsoft.com/office/drawing/2014/main" id="{C8ECAF91-462B-967A-4F18-1AA9BE54981D}"/>
              </a:ext>
            </a:extLst>
          </p:cNvPr>
          <p:cNvSpPr>
            <a:spLocks noChangeAspect="1" noChangeArrowheads="1"/>
          </p:cNvSpPr>
          <p:nvPr/>
        </p:nvSpPr>
        <p:spPr bwMode="auto">
          <a:xfrm>
            <a:off x="8890000" y="269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 name="Zástupný obsah 8">
            <a:extLst>
              <a:ext uri="{FF2B5EF4-FFF2-40B4-BE49-F238E27FC236}">
                <a16:creationId xmlns:a16="http://schemas.microsoft.com/office/drawing/2014/main" id="{1CF9860F-AD46-52F7-558D-EE61C6FBD9B8}"/>
              </a:ext>
            </a:extLst>
          </p:cNvPr>
          <p:cNvPicPr>
            <a:picLocks noGrp="1" noChangeAspect="1"/>
          </p:cNvPicPr>
          <p:nvPr>
            <p:ph idx="1"/>
          </p:nvPr>
        </p:nvPicPr>
        <p:blipFill>
          <a:blip r:embed="rId2"/>
          <a:stretch>
            <a:fillRect/>
          </a:stretch>
        </p:blipFill>
        <p:spPr>
          <a:xfrm>
            <a:off x="7781169" y="2047378"/>
            <a:ext cx="4144594" cy="4195762"/>
          </a:xfrm>
          <a:prstGeom prst="rect">
            <a:avLst/>
          </a:prstGeom>
        </p:spPr>
      </p:pic>
      <p:pic>
        <p:nvPicPr>
          <p:cNvPr id="10" name="Picture 2" descr="Hektor a Achilles, 1923-26 | Sascha Schneider">
            <a:extLst>
              <a:ext uri="{FF2B5EF4-FFF2-40B4-BE49-F238E27FC236}">
                <a16:creationId xmlns:a16="http://schemas.microsoft.com/office/drawing/2014/main" id="{CA7BC0E9-6D38-ABE8-9B0F-7E4B97F8B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818" y="2666020"/>
            <a:ext cx="4032026" cy="30085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Červenofigurový styl – Wikipedie">
            <a:extLst>
              <a:ext uri="{FF2B5EF4-FFF2-40B4-BE49-F238E27FC236}">
                <a16:creationId xmlns:a16="http://schemas.microsoft.com/office/drawing/2014/main" id="{B9D3DE53-D467-6C09-03E8-21AF52586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1" y="2844800"/>
            <a:ext cx="2715310" cy="30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09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089A73-B505-9E7D-461D-48891E400955}"/>
              </a:ext>
            </a:extLst>
          </p:cNvPr>
          <p:cNvSpPr>
            <a:spLocks noGrp="1"/>
          </p:cNvSpPr>
          <p:nvPr>
            <p:ph type="title"/>
          </p:nvPr>
        </p:nvSpPr>
        <p:spPr/>
        <p:txBody>
          <a:bodyPr/>
          <a:lstStyle/>
          <a:p>
            <a:r>
              <a:rPr lang="cs-CZ"/>
              <a:t>Odyssea</a:t>
            </a:r>
          </a:p>
        </p:txBody>
      </p:sp>
      <p:sp>
        <p:nvSpPr>
          <p:cNvPr id="3" name="Zástupný obsah 2">
            <a:extLst>
              <a:ext uri="{FF2B5EF4-FFF2-40B4-BE49-F238E27FC236}">
                <a16:creationId xmlns:a16="http://schemas.microsoft.com/office/drawing/2014/main" id="{4A0F28BB-8C3B-0626-E978-52694E57F982}"/>
              </a:ext>
            </a:extLst>
          </p:cNvPr>
          <p:cNvSpPr>
            <a:spLocks noGrp="1"/>
          </p:cNvSpPr>
          <p:nvPr>
            <p:ph idx="1"/>
          </p:nvPr>
        </p:nvSpPr>
        <p:spPr/>
        <p:txBody>
          <a:bodyPr/>
          <a:lstStyle/>
          <a:p>
            <a:endParaRPr lang="cs-CZ"/>
          </a:p>
          <a:p>
            <a:pPr lvl="1"/>
            <a:endParaRPr lang="cs-CZ"/>
          </a:p>
        </p:txBody>
      </p:sp>
      <p:pic>
        <p:nvPicPr>
          <p:cNvPr id="7176" name="Picture 8" descr="William Turner: Odysseus se vysmívá Polyfémovi | Moře a lodě |  Impresionismus | Obrazy, reprodukce obrazů, fotografie">
            <a:extLst>
              <a:ext uri="{FF2B5EF4-FFF2-40B4-BE49-F238E27FC236}">
                <a16:creationId xmlns:a16="http://schemas.microsoft.com/office/drawing/2014/main" id="{0138F7B8-E00D-B1E1-4AA7-85691DAFD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61" y="1526912"/>
            <a:ext cx="5477593" cy="359189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Skylla – Wikipedie">
            <a:extLst>
              <a:ext uri="{FF2B5EF4-FFF2-40B4-BE49-F238E27FC236}">
                <a16:creationId xmlns:a16="http://schemas.microsoft.com/office/drawing/2014/main" id="{61E9A83D-3B64-90E5-F2E3-ADAC9FEDF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862" y="1523535"/>
            <a:ext cx="3572773" cy="454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6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0DA64F-45D5-CAB8-9A6B-B8F44D8A4D4C}"/>
              </a:ext>
            </a:extLst>
          </p:cNvPr>
          <p:cNvSpPr>
            <a:spLocks noGrp="1"/>
          </p:cNvSpPr>
          <p:nvPr>
            <p:ph type="title"/>
          </p:nvPr>
        </p:nvSpPr>
        <p:spPr/>
        <p:txBody>
          <a:bodyPr/>
          <a:lstStyle/>
          <a:p>
            <a:r>
              <a:rPr lang="cs-CZ"/>
              <a:t>Théseus</a:t>
            </a:r>
          </a:p>
        </p:txBody>
      </p:sp>
      <p:sp>
        <p:nvSpPr>
          <p:cNvPr id="3" name="Zástupný obsah 2">
            <a:extLst>
              <a:ext uri="{FF2B5EF4-FFF2-40B4-BE49-F238E27FC236}">
                <a16:creationId xmlns:a16="http://schemas.microsoft.com/office/drawing/2014/main" id="{D7218498-8193-D9ED-0E32-2E93BC178037}"/>
              </a:ext>
            </a:extLst>
          </p:cNvPr>
          <p:cNvSpPr>
            <a:spLocks noGrp="1"/>
          </p:cNvSpPr>
          <p:nvPr>
            <p:ph idx="1"/>
          </p:nvPr>
        </p:nvSpPr>
        <p:spPr/>
        <p:txBody>
          <a:bodyPr vert="horz" lIns="91440" tIns="45720" rIns="91440" bIns="45720" rtlCol="0" anchor="t">
            <a:normAutofit/>
          </a:bodyPr>
          <a:lstStyle/>
          <a:p>
            <a:r>
              <a:rPr lang="cs-CZ" dirty="0"/>
              <a:t>Tato červená figurální váza zobrazuje moment, kdy Théseus přemáhá Minotaura v labyrintu</a:t>
            </a:r>
          </a:p>
          <a:p>
            <a:r>
              <a:rPr lang="cs-CZ" dirty="0"/>
              <a:t>6. století př. n. l. -  černá váza zobrazuje scénu, kdy Théseus zabíjí divokého </a:t>
            </a:r>
            <a:r>
              <a:rPr lang="cs-CZ" dirty="0" err="1"/>
              <a:t>Marathónského</a:t>
            </a:r>
            <a:r>
              <a:rPr lang="cs-CZ" dirty="0"/>
              <a:t> býka, který terorizoval </a:t>
            </a:r>
            <a:r>
              <a:rPr lang="cs-CZ" dirty="0" err="1"/>
              <a:t>Attiku</a:t>
            </a:r>
            <a:r>
              <a:rPr lang="cs-CZ" dirty="0"/>
              <a:t>. Tento čin byl jedním z mnoha, které Théseus vykonal před cestou na Krétu. (vystaveno v LOUVERU)</a:t>
            </a:r>
          </a:p>
          <a:p>
            <a:endParaRPr lang="cs-CZ"/>
          </a:p>
        </p:txBody>
      </p:sp>
      <p:pic>
        <p:nvPicPr>
          <p:cNvPr id="8195" name="Picture 3" descr="Theseus Killing the Minotaur in the Presence of Athena Tondo Attic  Red-figure Kylix by Aison Madrid Museum Ancient Greek Mythology - Etsy">
            <a:extLst>
              <a:ext uri="{FF2B5EF4-FFF2-40B4-BE49-F238E27FC236}">
                <a16:creationId xmlns:a16="http://schemas.microsoft.com/office/drawing/2014/main" id="{8375CDED-2CCC-4F81-0AAB-CE442D4AC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167" y="695325"/>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722C2E25-9C7D-A739-CDA4-A8A2AA0845DB}"/>
              </a:ext>
            </a:extLst>
          </p:cNvPr>
          <p:cNvPicPr>
            <a:picLocks noChangeAspect="1"/>
          </p:cNvPicPr>
          <p:nvPr/>
        </p:nvPicPr>
        <p:blipFill>
          <a:blip r:embed="rId3"/>
          <a:stretch>
            <a:fillRect/>
          </a:stretch>
        </p:blipFill>
        <p:spPr>
          <a:xfrm>
            <a:off x="9475366" y="3430296"/>
            <a:ext cx="2590502" cy="3429322"/>
          </a:xfrm>
          <a:prstGeom prst="rect">
            <a:avLst/>
          </a:prstGeom>
        </p:spPr>
      </p:pic>
    </p:spTree>
    <p:extLst>
      <p:ext uri="{BB962C8B-B14F-4D97-AF65-F5344CB8AC3E}">
        <p14:creationId xmlns:p14="http://schemas.microsoft.com/office/powerpoint/2010/main" val="2305378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5C9F39-2808-9C9C-72D7-4495D39B6FB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D6C347F-A045-582B-8ABD-67E34A45DABC}"/>
              </a:ext>
            </a:extLst>
          </p:cNvPr>
          <p:cNvSpPr>
            <a:spLocks noGrp="1"/>
          </p:cNvSpPr>
          <p:nvPr>
            <p:ph idx="1"/>
          </p:nvPr>
        </p:nvSpPr>
        <p:spPr/>
        <p:txBody>
          <a:bodyPr vert="horz" lIns="91440" tIns="45720" rIns="91440" bIns="45720" rtlCol="0" anchor="t">
            <a:normAutofit/>
          </a:bodyPr>
          <a:lstStyle/>
          <a:p>
            <a:r>
              <a:rPr lang="cs-CZ" dirty="0"/>
              <a:t>Neoklasicistní socha od </a:t>
            </a:r>
            <a:r>
              <a:rPr lang="cs-CZ" dirty="0" err="1"/>
              <a:t>Canovy</a:t>
            </a:r>
            <a:r>
              <a:rPr lang="cs-CZ" dirty="0"/>
              <a:t>, která ukazuje Thésea, jak vítězně stojí nad poraženým Minotaurem</a:t>
            </a:r>
          </a:p>
          <a:p>
            <a:endParaRPr lang="cs-CZ"/>
          </a:p>
        </p:txBody>
      </p:sp>
      <p:pic>
        <p:nvPicPr>
          <p:cNvPr id="5" name="Picture 5" descr="Theseus and the Minotaur - Antonio Canova jako tisk anebo olejomalba">
            <a:extLst>
              <a:ext uri="{FF2B5EF4-FFF2-40B4-BE49-F238E27FC236}">
                <a16:creationId xmlns:a16="http://schemas.microsoft.com/office/drawing/2014/main" id="{C8F58081-D171-812C-E6B1-468FEB2AF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170" y="2612255"/>
            <a:ext cx="2410005" cy="392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98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439265-B78F-BF47-0F5A-A6E4A96E52D4}"/>
              </a:ext>
            </a:extLst>
          </p:cNvPr>
          <p:cNvSpPr>
            <a:spLocks noGrp="1"/>
          </p:cNvSpPr>
          <p:nvPr>
            <p:ph type="title"/>
          </p:nvPr>
        </p:nvSpPr>
        <p:spPr/>
        <p:txBody>
          <a:bodyPr/>
          <a:lstStyle/>
          <a:p>
            <a:r>
              <a:rPr lang="cs-CZ" dirty="0"/>
              <a:t>Zdroje</a:t>
            </a:r>
          </a:p>
        </p:txBody>
      </p:sp>
      <p:sp>
        <p:nvSpPr>
          <p:cNvPr id="3" name="Zástupný obsah 2">
            <a:extLst>
              <a:ext uri="{FF2B5EF4-FFF2-40B4-BE49-F238E27FC236}">
                <a16:creationId xmlns:a16="http://schemas.microsoft.com/office/drawing/2014/main" id="{CDC5737F-7C5C-1C43-A84E-5BF6A8077955}"/>
              </a:ext>
            </a:extLst>
          </p:cNvPr>
          <p:cNvSpPr>
            <a:spLocks noGrp="1"/>
          </p:cNvSpPr>
          <p:nvPr>
            <p:ph idx="1"/>
          </p:nvPr>
        </p:nvSpPr>
        <p:spPr/>
        <p:txBody>
          <a:bodyPr vert="horz" lIns="91440" tIns="45720" rIns="91440" bIns="45720" rtlCol="0" anchor="t">
            <a:normAutofit/>
          </a:bodyPr>
          <a:lstStyle/>
          <a:p>
            <a:r>
              <a:rPr lang="cs-CZ" sz="2200" dirty="0">
                <a:solidFill>
                  <a:srgbClr val="FFFFFF"/>
                </a:solidFill>
                <a:latin typeface="Century Gothic"/>
                <a:cs typeface="Arial"/>
              </a:rPr>
              <a:t>ZAMAROVSKÝ, Vojtěch. </a:t>
            </a:r>
            <a:r>
              <a:rPr lang="cs-CZ" sz="2200" i="1" dirty="0">
                <a:solidFill>
                  <a:srgbClr val="FFFFFF"/>
                </a:solidFill>
                <a:latin typeface="Century Gothic"/>
                <a:cs typeface="Arial"/>
              </a:rPr>
              <a:t>Bohové a hrdinové antických bájí.</a:t>
            </a:r>
            <a:r>
              <a:rPr lang="cs-CZ" sz="2200" dirty="0">
                <a:solidFill>
                  <a:srgbClr val="FFFFFF"/>
                </a:solidFill>
                <a:latin typeface="Century Gothic"/>
                <a:cs typeface="Arial"/>
              </a:rPr>
              <a:t> Praha: Mladá fronta, 1965</a:t>
            </a:r>
          </a:p>
          <a:p>
            <a:pPr>
              <a:buClr>
                <a:srgbClr val="8AD0D6"/>
              </a:buClr>
            </a:pPr>
            <a:r>
              <a:rPr lang="cs-CZ" sz="2200" dirty="0">
                <a:solidFill>
                  <a:srgbClr val="FFFFFF"/>
                </a:solidFill>
                <a:ea typeface="+mj-lt"/>
                <a:cs typeface="Arial"/>
              </a:rPr>
              <a:t>GRAVES, Robert. </a:t>
            </a:r>
            <a:r>
              <a:rPr lang="cs-CZ" sz="2200" i="1" dirty="0">
                <a:solidFill>
                  <a:srgbClr val="FFFFFF"/>
                </a:solidFill>
                <a:ea typeface="+mj-lt"/>
                <a:cs typeface="Arial"/>
              </a:rPr>
              <a:t>Řecké mýty</a:t>
            </a:r>
            <a:r>
              <a:rPr lang="cs-CZ" sz="2200" dirty="0">
                <a:solidFill>
                  <a:srgbClr val="FFFFFF"/>
                </a:solidFill>
                <a:ea typeface="+mj-lt"/>
                <a:cs typeface="Arial"/>
              </a:rPr>
              <a:t>. V Československém spisovateli 1. vyd. Praha: Československý spisovatel, 2010. ISBN 978-80-87391-41-9.</a:t>
            </a:r>
          </a:p>
          <a:p>
            <a:pPr>
              <a:buClr>
                <a:srgbClr val="8AD0D6"/>
              </a:buClr>
            </a:pPr>
            <a:r>
              <a:rPr lang="cs-CZ" sz="2200" dirty="0">
                <a:solidFill>
                  <a:srgbClr val="FFFFFF"/>
                </a:solidFill>
                <a:ea typeface="+mj-lt"/>
                <a:cs typeface="+mj-lt"/>
              </a:rPr>
              <a:t>FRY, Stephen. </a:t>
            </a:r>
            <a:r>
              <a:rPr lang="cs-CZ" sz="2200" i="1" dirty="0">
                <a:solidFill>
                  <a:srgbClr val="FFFFFF"/>
                </a:solidFill>
                <a:ea typeface="+mj-lt"/>
                <a:cs typeface="+mj-lt"/>
              </a:rPr>
              <a:t>Hrdinové: proslulá dobrodružství a výpravy</a:t>
            </a:r>
            <a:r>
              <a:rPr lang="cs-CZ" sz="2200" dirty="0">
                <a:solidFill>
                  <a:srgbClr val="FFFFFF"/>
                </a:solidFill>
                <a:ea typeface="+mj-lt"/>
                <a:cs typeface="+mj-lt"/>
              </a:rPr>
              <a:t>. Praha: Beta, 2020. ISBN 978-80-7593-187-0.</a:t>
            </a:r>
          </a:p>
          <a:p>
            <a:pPr>
              <a:buClr>
                <a:srgbClr val="8AD0D6"/>
              </a:buClr>
            </a:pPr>
            <a:endParaRPr lang="cs-CZ" dirty="0">
              <a:solidFill>
                <a:srgbClr val="FFFFFF"/>
              </a:solidFill>
              <a:latin typeface="Century Gothic"/>
              <a:cs typeface="Arial"/>
            </a:endParaRPr>
          </a:p>
        </p:txBody>
      </p:sp>
    </p:spTree>
    <p:extLst>
      <p:ext uri="{BB962C8B-B14F-4D97-AF65-F5344CB8AC3E}">
        <p14:creationId xmlns:p14="http://schemas.microsoft.com/office/powerpoint/2010/main" val="2481950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5F003F-5681-DEFD-1EBC-A421BA59E599}"/>
              </a:ext>
            </a:extLst>
          </p:cNvPr>
          <p:cNvSpPr>
            <a:spLocks noGrp="1"/>
          </p:cNvSpPr>
          <p:nvPr>
            <p:ph type="title"/>
          </p:nvPr>
        </p:nvSpPr>
        <p:spPr/>
        <p:txBody>
          <a:bodyPr/>
          <a:lstStyle/>
          <a:p>
            <a:r>
              <a:rPr lang="cs-CZ"/>
              <a:t>Oidipus</a:t>
            </a:r>
          </a:p>
        </p:txBody>
      </p:sp>
      <p:sp>
        <p:nvSpPr>
          <p:cNvPr id="3" name="Zástupný obsah 2">
            <a:extLst>
              <a:ext uri="{FF2B5EF4-FFF2-40B4-BE49-F238E27FC236}">
                <a16:creationId xmlns:a16="http://schemas.microsoft.com/office/drawing/2014/main" id="{BE9C7952-3095-CDA6-245A-6B3D3E234589}"/>
              </a:ext>
            </a:extLst>
          </p:cNvPr>
          <p:cNvSpPr>
            <a:spLocks noGrp="1"/>
          </p:cNvSpPr>
          <p:nvPr>
            <p:ph idx="1"/>
          </p:nvPr>
        </p:nvSpPr>
        <p:spPr/>
        <p:txBody>
          <a:bodyPr vert="horz" lIns="91440" tIns="45720" rIns="91440" bIns="45720" rtlCol="0" anchor="t">
            <a:normAutofit/>
          </a:bodyPr>
          <a:lstStyle/>
          <a:p>
            <a:r>
              <a:rPr lang="cs-CZ" dirty="0"/>
              <a:t>Tento výjev nalezený na </a:t>
            </a:r>
            <a:r>
              <a:rPr lang="cs-CZ" dirty="0" err="1"/>
              <a:t>attických</a:t>
            </a:r>
            <a:r>
              <a:rPr lang="cs-CZ" dirty="0"/>
              <a:t> </a:t>
            </a:r>
            <a:r>
              <a:rPr lang="cs-CZ" dirty="0" err="1"/>
              <a:t>červenofigurových</a:t>
            </a:r>
            <a:r>
              <a:rPr lang="cs-CZ" dirty="0"/>
              <a:t> vázách ze 5. století př. n. l. ukazuje scénu, kde Oidipus řeší hádanku Sfingy. V této typické scéně je Oidipus zobrazen tváří v tvář </a:t>
            </a:r>
            <a:r>
              <a:rPr lang="cs-CZ" dirty="0" err="1"/>
              <a:t>Sfingě</a:t>
            </a:r>
            <a:r>
              <a:rPr lang="cs-CZ" dirty="0"/>
              <a:t>, která sedí na skále, zatímco Oidipus stojí před ní, zamyšlený a připravený odpovědět na hádanku. Taková díla patří mezi nejstarší vizuální zobrazení tohoto příběhu.</a:t>
            </a:r>
          </a:p>
          <a:p>
            <a:endParaRPr lang="cs-CZ" dirty="0"/>
          </a:p>
          <a:p>
            <a:pPr>
              <a:buClr>
                <a:srgbClr val="8AD0D6"/>
              </a:buClr>
            </a:pPr>
            <a:endParaRPr lang="cs-CZ" dirty="0"/>
          </a:p>
        </p:txBody>
      </p:sp>
      <p:pic>
        <p:nvPicPr>
          <p:cNvPr id="9219" name="Picture 3">
            <a:extLst>
              <a:ext uri="{FF2B5EF4-FFF2-40B4-BE49-F238E27FC236}">
                <a16:creationId xmlns:a16="http://schemas.microsoft.com/office/drawing/2014/main" id="{2C85DCE2-0645-766E-D754-905333DCC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355" y="4115041"/>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07DB95EE-A31A-B44E-E148-5BFA47E3C1DD}"/>
              </a:ext>
            </a:extLst>
          </p:cNvPr>
          <p:cNvPicPr>
            <a:picLocks noChangeAspect="1"/>
          </p:cNvPicPr>
          <p:nvPr/>
        </p:nvPicPr>
        <p:blipFill>
          <a:blip r:embed="rId3"/>
          <a:stretch>
            <a:fillRect/>
          </a:stretch>
        </p:blipFill>
        <p:spPr>
          <a:xfrm>
            <a:off x="6765748" y="3799823"/>
            <a:ext cx="2828342" cy="2928701"/>
          </a:xfrm>
          <a:prstGeom prst="rect">
            <a:avLst/>
          </a:prstGeom>
        </p:spPr>
      </p:pic>
    </p:spTree>
    <p:extLst>
      <p:ext uri="{BB962C8B-B14F-4D97-AF65-F5344CB8AC3E}">
        <p14:creationId xmlns:p14="http://schemas.microsoft.com/office/powerpoint/2010/main" val="386005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C96359-0243-C7D5-2841-DE4FE833F368}"/>
              </a:ext>
            </a:extLst>
          </p:cNvPr>
          <p:cNvSpPr>
            <a:spLocks noGrp="1"/>
          </p:cNvSpPr>
          <p:nvPr>
            <p:ph type="title"/>
          </p:nvPr>
        </p:nvSpPr>
        <p:spPr/>
        <p:txBody>
          <a:bodyPr/>
          <a:lstStyle/>
          <a:p>
            <a:r>
              <a:rPr lang="cs-CZ"/>
              <a:t>Perseus</a:t>
            </a:r>
          </a:p>
        </p:txBody>
      </p:sp>
      <p:sp>
        <p:nvSpPr>
          <p:cNvPr id="3" name="Zástupný obsah 2">
            <a:extLst>
              <a:ext uri="{FF2B5EF4-FFF2-40B4-BE49-F238E27FC236}">
                <a16:creationId xmlns:a16="http://schemas.microsoft.com/office/drawing/2014/main" id="{009839D7-8662-4B03-5E0A-3913420BE3AF}"/>
              </a:ext>
            </a:extLst>
          </p:cNvPr>
          <p:cNvSpPr>
            <a:spLocks noGrp="1"/>
          </p:cNvSpPr>
          <p:nvPr>
            <p:ph idx="1"/>
          </p:nvPr>
        </p:nvSpPr>
        <p:spPr/>
        <p:txBody>
          <a:bodyPr vert="horz" lIns="91440" tIns="45720" rIns="91440" bIns="45720" rtlCol="0" anchor="t">
            <a:normAutofit/>
          </a:bodyPr>
          <a:lstStyle/>
          <a:p>
            <a:r>
              <a:rPr lang="cs-CZ" sz="1600" b="1" dirty="0"/>
              <a:t>Perseus s hlavou Medúzy – Bronzová socha (</a:t>
            </a:r>
            <a:r>
              <a:rPr lang="cs-CZ" sz="1600" b="1" dirty="0" err="1"/>
              <a:t>Benvenuto</a:t>
            </a:r>
            <a:r>
              <a:rPr lang="cs-CZ" sz="1600" b="1" dirty="0"/>
              <a:t> </a:t>
            </a:r>
            <a:r>
              <a:rPr lang="cs-CZ" sz="1600" b="1" dirty="0" err="1"/>
              <a:t>Cellini</a:t>
            </a:r>
            <a:r>
              <a:rPr lang="cs-CZ" sz="1600" b="1" dirty="0"/>
              <a:t>, 1545–1554)</a:t>
            </a:r>
            <a:r>
              <a:rPr lang="cs-CZ" sz="1600" dirty="0"/>
              <a:t>: Toto slavné renesanční dílo se nachází ve Florencii na náměstí </a:t>
            </a:r>
            <a:r>
              <a:rPr lang="cs-CZ" sz="1600" dirty="0" err="1"/>
              <a:t>Piazza</a:t>
            </a:r>
            <a:r>
              <a:rPr lang="cs-CZ" sz="1600" dirty="0"/>
              <a:t> </a:t>
            </a:r>
            <a:r>
              <a:rPr lang="cs-CZ" sz="1600" dirty="0" err="1"/>
              <a:t>della</a:t>
            </a:r>
            <a:r>
              <a:rPr lang="cs-CZ" sz="1600" dirty="0"/>
              <a:t> Signoria</a:t>
            </a:r>
          </a:p>
          <a:p>
            <a:r>
              <a:rPr lang="cs-CZ" sz="1600" b="1" dirty="0"/>
              <a:t>Perseus a Andromeda – Freska (Pompeje, 1. století př. n. l.)</a:t>
            </a:r>
            <a:r>
              <a:rPr lang="cs-CZ" sz="1600" dirty="0"/>
              <a:t>: Na této fresce, která byla nalezena ve starověkém městě Pompeje, je Perseus zobrazen, jak osvobozuje Andromedu, která byla přivázaná k útesu jako oběť mořské příšeře. Perseus zde působí jako zachránce a hrdina.</a:t>
            </a:r>
          </a:p>
        </p:txBody>
      </p:sp>
      <p:pic>
        <p:nvPicPr>
          <p:cNvPr id="10243" name="Picture 3" descr="Perseus a Medusa - Benvenuto Cellini | CK Ciao Italia">
            <a:extLst>
              <a:ext uri="{FF2B5EF4-FFF2-40B4-BE49-F238E27FC236}">
                <a16:creationId xmlns:a16="http://schemas.microsoft.com/office/drawing/2014/main" id="{B0FCAA92-83F7-DBDA-8A5C-4449F07F9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009" y="1275329"/>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04E160FE-0F41-6397-2F35-756F2B542660}"/>
              </a:ext>
            </a:extLst>
          </p:cNvPr>
          <p:cNvPicPr>
            <a:picLocks noChangeAspect="1"/>
          </p:cNvPicPr>
          <p:nvPr/>
        </p:nvPicPr>
        <p:blipFill>
          <a:blip r:embed="rId3"/>
          <a:stretch>
            <a:fillRect/>
          </a:stretch>
        </p:blipFill>
        <p:spPr>
          <a:xfrm>
            <a:off x="6421842" y="3980335"/>
            <a:ext cx="5186362" cy="2814637"/>
          </a:xfrm>
          <a:prstGeom prst="rect">
            <a:avLst/>
          </a:prstGeom>
        </p:spPr>
      </p:pic>
    </p:spTree>
    <p:extLst>
      <p:ext uri="{BB962C8B-B14F-4D97-AF65-F5344CB8AC3E}">
        <p14:creationId xmlns:p14="http://schemas.microsoft.com/office/powerpoint/2010/main" val="902671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3D80BC-A5C7-1F5B-BA7D-FCFF3E893006}"/>
              </a:ext>
            </a:extLst>
          </p:cNvPr>
          <p:cNvSpPr>
            <a:spLocks noGrp="1"/>
          </p:cNvSpPr>
          <p:nvPr>
            <p:ph type="title"/>
          </p:nvPr>
        </p:nvSpPr>
        <p:spPr/>
        <p:txBody>
          <a:bodyPr/>
          <a:lstStyle/>
          <a:p>
            <a:r>
              <a:rPr lang="cs-CZ"/>
              <a:t>Herakles</a:t>
            </a:r>
          </a:p>
        </p:txBody>
      </p:sp>
      <p:sp>
        <p:nvSpPr>
          <p:cNvPr id="3" name="Zástupný obsah 2">
            <a:extLst>
              <a:ext uri="{FF2B5EF4-FFF2-40B4-BE49-F238E27FC236}">
                <a16:creationId xmlns:a16="http://schemas.microsoft.com/office/drawing/2014/main" id="{DA53F84E-B301-78B3-1D74-9A78A49F05DC}"/>
              </a:ext>
            </a:extLst>
          </p:cNvPr>
          <p:cNvSpPr>
            <a:spLocks noGrp="1"/>
          </p:cNvSpPr>
          <p:nvPr>
            <p:ph idx="1"/>
          </p:nvPr>
        </p:nvSpPr>
        <p:spPr/>
        <p:txBody>
          <a:bodyPr vert="horz" lIns="91440" tIns="45720" rIns="91440" bIns="45720" rtlCol="0" anchor="t">
            <a:normAutofit/>
          </a:bodyPr>
          <a:lstStyle/>
          <a:p>
            <a:endParaRPr lang="cs-CZ" dirty="0"/>
          </a:p>
        </p:txBody>
      </p:sp>
      <p:pic>
        <p:nvPicPr>
          <p:cNvPr id="6" name="Obrázek 5">
            <a:extLst>
              <a:ext uri="{FF2B5EF4-FFF2-40B4-BE49-F238E27FC236}">
                <a16:creationId xmlns:a16="http://schemas.microsoft.com/office/drawing/2014/main" id="{DF16B4CF-5313-6AD6-C648-AC8986AA6EB6}"/>
              </a:ext>
            </a:extLst>
          </p:cNvPr>
          <p:cNvPicPr>
            <a:picLocks noChangeAspect="1"/>
          </p:cNvPicPr>
          <p:nvPr/>
        </p:nvPicPr>
        <p:blipFill>
          <a:blip r:embed="rId2"/>
          <a:stretch>
            <a:fillRect/>
          </a:stretch>
        </p:blipFill>
        <p:spPr>
          <a:xfrm>
            <a:off x="905355" y="2408028"/>
            <a:ext cx="9870416" cy="3135881"/>
          </a:xfrm>
          <a:prstGeom prst="rect">
            <a:avLst/>
          </a:prstGeom>
        </p:spPr>
      </p:pic>
    </p:spTree>
    <p:extLst>
      <p:ext uri="{BB962C8B-B14F-4D97-AF65-F5344CB8AC3E}">
        <p14:creationId xmlns:p14="http://schemas.microsoft.com/office/powerpoint/2010/main" val="21290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03D67-26F4-208F-0FAC-1C43FF4DD6F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3BCA49C-E2C5-BB0B-E5FA-C4ACEC34E799}"/>
              </a:ext>
            </a:extLst>
          </p:cNvPr>
          <p:cNvSpPr>
            <a:spLocks noGrp="1"/>
          </p:cNvSpPr>
          <p:nvPr>
            <p:ph idx="1"/>
          </p:nvPr>
        </p:nvSpPr>
        <p:spPr/>
        <p:txBody>
          <a:bodyPr/>
          <a:lstStyle/>
          <a:p>
            <a:r>
              <a:rPr lang="cs-CZ"/>
              <a:t>Bronzový Herakles (asi 6. století př. n. l.): Tato bronzová socha Herakla je jedním z příkladů archaického řeckého umění. Je k vidění v Metropolitním muzeu umění v New Yorku a zobrazuje Herakla v typickém hrdinském postoji​</a:t>
            </a:r>
          </a:p>
        </p:txBody>
      </p:sp>
      <p:pic>
        <p:nvPicPr>
          <p:cNvPr id="5" name="Obrázek 4">
            <a:extLst>
              <a:ext uri="{FF2B5EF4-FFF2-40B4-BE49-F238E27FC236}">
                <a16:creationId xmlns:a16="http://schemas.microsoft.com/office/drawing/2014/main" id="{52662961-66E5-388D-FE05-3CAD5F23C07C}"/>
              </a:ext>
            </a:extLst>
          </p:cNvPr>
          <p:cNvPicPr>
            <a:picLocks noChangeAspect="1"/>
          </p:cNvPicPr>
          <p:nvPr/>
        </p:nvPicPr>
        <p:blipFill>
          <a:blip r:embed="rId2"/>
          <a:stretch>
            <a:fillRect/>
          </a:stretch>
        </p:blipFill>
        <p:spPr>
          <a:xfrm>
            <a:off x="8358787" y="3220891"/>
            <a:ext cx="2571750" cy="3514725"/>
          </a:xfrm>
          <a:prstGeom prst="rect">
            <a:avLst/>
          </a:prstGeom>
        </p:spPr>
      </p:pic>
    </p:spTree>
    <p:extLst>
      <p:ext uri="{BB962C8B-B14F-4D97-AF65-F5344CB8AC3E}">
        <p14:creationId xmlns:p14="http://schemas.microsoft.com/office/powerpoint/2010/main" val="303106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167" name="Freeform: Shape 6154">
            <a:extLst>
              <a:ext uri="{FF2B5EF4-FFF2-40B4-BE49-F238E27FC236}">
                <a16:creationId xmlns:a16="http://schemas.microsoft.com/office/drawing/2014/main" id="{A46B443C-2FC2-4E2D-85B2-45096BE4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6168" name="Freeform 7">
            <a:extLst>
              <a:ext uri="{FF2B5EF4-FFF2-40B4-BE49-F238E27FC236}">
                <a16:creationId xmlns:a16="http://schemas.microsoft.com/office/drawing/2014/main" id="{F8595138-C2F6-4C4C-B5E4-AA951F931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C0446D1C-B045-8430-3C07-4096BDECFBB6}"/>
              </a:ext>
            </a:extLst>
          </p:cNvPr>
          <p:cNvSpPr>
            <a:spLocks noGrp="1"/>
          </p:cNvSpPr>
          <p:nvPr>
            <p:ph type="title"/>
          </p:nvPr>
        </p:nvSpPr>
        <p:spPr>
          <a:xfrm>
            <a:off x="646111" y="452718"/>
            <a:ext cx="9404723" cy="1180711"/>
          </a:xfrm>
        </p:spPr>
        <p:txBody>
          <a:bodyPr>
            <a:normAutofit/>
          </a:bodyPr>
          <a:lstStyle/>
          <a:p>
            <a:r>
              <a:rPr lang="cs-CZ"/>
              <a:t>Novodobé adaptace</a:t>
            </a:r>
          </a:p>
        </p:txBody>
      </p:sp>
      <p:sp>
        <p:nvSpPr>
          <p:cNvPr id="3" name="Zástupný obsah 2">
            <a:extLst>
              <a:ext uri="{FF2B5EF4-FFF2-40B4-BE49-F238E27FC236}">
                <a16:creationId xmlns:a16="http://schemas.microsoft.com/office/drawing/2014/main" id="{8541394F-C1C4-F3DA-08DC-14146A40E0F4}"/>
              </a:ext>
            </a:extLst>
          </p:cNvPr>
          <p:cNvSpPr>
            <a:spLocks noGrp="1"/>
          </p:cNvSpPr>
          <p:nvPr>
            <p:ph idx="1"/>
          </p:nvPr>
        </p:nvSpPr>
        <p:spPr>
          <a:xfrm>
            <a:off x="643856" y="2548281"/>
            <a:ext cx="7152860" cy="3654389"/>
          </a:xfrm>
        </p:spPr>
        <p:txBody>
          <a:bodyPr vert="horz" lIns="91440" tIns="45720" rIns="91440" bIns="45720" rtlCol="0" anchor="t">
            <a:normAutofit/>
          </a:bodyPr>
          <a:lstStyle/>
          <a:p>
            <a:pPr marL="0" indent="0">
              <a:buNone/>
            </a:pPr>
            <a:r>
              <a:rPr lang="cs-CZ" b="1" dirty="0">
                <a:solidFill>
                  <a:schemeClr val="bg1"/>
                </a:solidFill>
              </a:rPr>
              <a:t>Filmové</a:t>
            </a:r>
          </a:p>
          <a:p>
            <a:r>
              <a:rPr lang="cs-CZ" dirty="0">
                <a:solidFill>
                  <a:schemeClr val="bg1"/>
                </a:solidFill>
              </a:rPr>
              <a:t>Pád </a:t>
            </a:r>
            <a:r>
              <a:rPr lang="cs-CZ" dirty="0" err="1">
                <a:solidFill>
                  <a:schemeClr val="bg1"/>
                </a:solidFill>
              </a:rPr>
              <a:t>Tróje</a:t>
            </a:r>
            <a:r>
              <a:rPr lang="cs-CZ" dirty="0">
                <a:solidFill>
                  <a:schemeClr val="bg1"/>
                </a:solidFill>
              </a:rPr>
              <a:t> (1911) - Itálie</a:t>
            </a:r>
          </a:p>
          <a:p>
            <a:pPr>
              <a:buClr>
                <a:srgbClr val="8AD0D6"/>
              </a:buClr>
            </a:pPr>
            <a:r>
              <a:rPr lang="cs-CZ" dirty="0">
                <a:solidFill>
                  <a:schemeClr val="bg1"/>
                </a:solidFill>
              </a:rPr>
              <a:t>Trojská válka (1961) - Itálie / Francie</a:t>
            </a:r>
          </a:p>
          <a:p>
            <a:pPr>
              <a:buClr>
                <a:srgbClr val="8AD0D6"/>
              </a:buClr>
            </a:pPr>
            <a:r>
              <a:rPr lang="cs-CZ" dirty="0">
                <a:solidFill>
                  <a:schemeClr val="bg1"/>
                </a:solidFill>
              </a:rPr>
              <a:t>Troja (2004)</a:t>
            </a:r>
          </a:p>
          <a:p>
            <a:pPr>
              <a:buClr>
                <a:srgbClr val="8AD0D6"/>
              </a:buClr>
            </a:pPr>
            <a:r>
              <a:rPr lang="cs-CZ" dirty="0" err="1">
                <a:solidFill>
                  <a:schemeClr val="bg1"/>
                </a:solidFill>
              </a:rPr>
              <a:t>Percy</a:t>
            </a:r>
            <a:r>
              <a:rPr lang="cs-CZ" dirty="0">
                <a:solidFill>
                  <a:schemeClr val="bg1"/>
                </a:solidFill>
              </a:rPr>
              <a:t> Jackson &amp; </a:t>
            </a:r>
            <a:r>
              <a:rPr lang="cs-CZ" dirty="0" err="1">
                <a:solidFill>
                  <a:schemeClr val="bg1"/>
                </a:solidFill>
              </a:rPr>
              <a:t>the</a:t>
            </a:r>
            <a:r>
              <a:rPr lang="cs-CZ" dirty="0">
                <a:solidFill>
                  <a:schemeClr val="bg1"/>
                </a:solidFill>
              </a:rPr>
              <a:t> </a:t>
            </a:r>
            <a:r>
              <a:rPr lang="cs-CZ" dirty="0" err="1">
                <a:solidFill>
                  <a:schemeClr val="bg1"/>
                </a:solidFill>
              </a:rPr>
              <a:t>Olympians</a:t>
            </a:r>
            <a:r>
              <a:rPr lang="cs-CZ" dirty="0">
                <a:solidFill>
                  <a:schemeClr val="bg1"/>
                </a:solidFill>
              </a:rPr>
              <a:t> (film a knižní série, 2005–současnost): Tato populární série přenáší antickou mytologii do současného světa, kde mladý hrdina </a:t>
            </a:r>
            <a:r>
              <a:rPr lang="cs-CZ" dirty="0" err="1">
                <a:solidFill>
                  <a:schemeClr val="bg1"/>
                </a:solidFill>
              </a:rPr>
              <a:t>Percy</a:t>
            </a:r>
            <a:r>
              <a:rPr lang="cs-CZ" dirty="0">
                <a:solidFill>
                  <a:schemeClr val="bg1"/>
                </a:solidFill>
              </a:rPr>
              <a:t> Jackson zjišťuje, že je synem boha </a:t>
            </a:r>
            <a:r>
              <a:rPr lang="cs-CZ" dirty="0" err="1">
                <a:solidFill>
                  <a:schemeClr val="bg1"/>
                </a:solidFill>
              </a:rPr>
              <a:t>Poseidóna</a:t>
            </a:r>
            <a:r>
              <a:rPr lang="cs-CZ" dirty="0">
                <a:solidFill>
                  <a:schemeClr val="bg1"/>
                </a:solidFill>
              </a:rPr>
              <a:t>. Knihy i filmy představují nový přístup k mytologii pro mladé čtenáře.</a:t>
            </a:r>
            <a:endParaRPr lang="cs-CZ">
              <a:solidFill>
                <a:schemeClr val="bg1"/>
              </a:solidFill>
            </a:endParaRPr>
          </a:p>
          <a:p>
            <a:pPr marL="457200" lvl="1" indent="0">
              <a:buClr>
                <a:srgbClr val="8AD0D6"/>
              </a:buClr>
              <a:buNone/>
            </a:pPr>
            <a:endParaRPr lang="cs-CZ">
              <a:solidFill>
                <a:schemeClr val="bg1"/>
              </a:solidFill>
            </a:endParaRPr>
          </a:p>
        </p:txBody>
      </p:sp>
      <p:pic>
        <p:nvPicPr>
          <p:cNvPr id="6146" name="Picture 2" descr="Troja (2004) | ČSFD.cz">
            <a:extLst>
              <a:ext uri="{FF2B5EF4-FFF2-40B4-BE49-F238E27FC236}">
                <a16:creationId xmlns:a16="http://schemas.microsoft.com/office/drawing/2014/main" id="{00586397-AB7C-313B-D46D-F403287591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29576" y="2548280"/>
            <a:ext cx="1228357" cy="17510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Obrázek 3" descr="Trojská válka (1961) | ČSFD.cz">
            <a:extLst>
              <a:ext uri="{FF2B5EF4-FFF2-40B4-BE49-F238E27FC236}">
                <a16:creationId xmlns:a16="http://schemas.microsoft.com/office/drawing/2014/main" id="{0C120F06-0D15-A2DD-330E-1BC28550E229}"/>
              </a:ext>
            </a:extLst>
          </p:cNvPr>
          <p:cNvPicPr>
            <a:picLocks noChangeAspect="1"/>
          </p:cNvPicPr>
          <p:nvPr/>
        </p:nvPicPr>
        <p:blipFill>
          <a:blip r:embed="rId4"/>
          <a:stretch>
            <a:fillRect/>
          </a:stretch>
        </p:blipFill>
        <p:spPr>
          <a:xfrm>
            <a:off x="10111923" y="2548280"/>
            <a:ext cx="1235472" cy="1751063"/>
          </a:xfrm>
          <a:prstGeom prst="rect">
            <a:avLst/>
          </a:prstGeom>
          <a:effectLst/>
        </p:spPr>
      </p:pic>
      <p:pic>
        <p:nvPicPr>
          <p:cNvPr id="6150" name="Picture 6" descr="Percy Jackson and the Olympians (TV Series 2023– ) - IMDb">
            <a:extLst>
              <a:ext uri="{FF2B5EF4-FFF2-40B4-BE49-F238E27FC236}">
                <a16:creationId xmlns:a16="http://schemas.microsoft.com/office/drawing/2014/main" id="{8C50A31D-B324-6156-F160-BBF52C3F315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35401" y="4458777"/>
            <a:ext cx="1402613" cy="175152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16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F0A84B79-42A7-4AD9-A72A-3A3580147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29" name="Freeform 7">
            <a:extLst>
              <a:ext uri="{FF2B5EF4-FFF2-40B4-BE49-F238E27FC236}">
                <a16:creationId xmlns:a16="http://schemas.microsoft.com/office/drawing/2014/main" id="{05D1028C-0ECA-4950-9153-E1DB1EF54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633909C4-159D-4817-5DC7-B81803BE9390}"/>
              </a:ext>
            </a:extLst>
          </p:cNvPr>
          <p:cNvSpPr>
            <a:spLocks noGrp="1"/>
          </p:cNvSpPr>
          <p:nvPr>
            <p:ph type="title"/>
          </p:nvPr>
        </p:nvSpPr>
        <p:spPr>
          <a:xfrm>
            <a:off x="646111" y="452718"/>
            <a:ext cx="9404723" cy="1180711"/>
          </a:xfrm>
        </p:spPr>
        <p:txBody>
          <a:bodyPr>
            <a:normAutofit/>
          </a:bodyPr>
          <a:lstStyle/>
          <a:p>
            <a:r>
              <a:rPr lang="cs-CZ"/>
              <a:t>Novodobá adaptace</a:t>
            </a:r>
          </a:p>
        </p:txBody>
      </p:sp>
      <p:sp>
        <p:nvSpPr>
          <p:cNvPr id="3" name="Zástupný obsah 2">
            <a:extLst>
              <a:ext uri="{FF2B5EF4-FFF2-40B4-BE49-F238E27FC236}">
                <a16:creationId xmlns:a16="http://schemas.microsoft.com/office/drawing/2014/main" id="{B98DD577-D483-4C83-EF93-ED00A5552957}"/>
              </a:ext>
            </a:extLst>
          </p:cNvPr>
          <p:cNvSpPr>
            <a:spLocks noGrp="1"/>
          </p:cNvSpPr>
          <p:nvPr>
            <p:ph idx="1"/>
          </p:nvPr>
        </p:nvSpPr>
        <p:spPr>
          <a:xfrm>
            <a:off x="643855" y="2548281"/>
            <a:ext cx="5114093" cy="3654389"/>
          </a:xfrm>
        </p:spPr>
        <p:txBody>
          <a:bodyPr vert="horz" lIns="91440" tIns="45720" rIns="91440" bIns="45720" rtlCol="0" anchor="t">
            <a:normAutofit/>
          </a:bodyPr>
          <a:lstStyle/>
          <a:p>
            <a:pPr marL="347345" lvl="1" indent="-347345">
              <a:lnSpc>
                <a:spcPct val="90000"/>
              </a:lnSpc>
            </a:pPr>
            <a:r>
              <a:rPr lang="cs-CZ" dirty="0">
                <a:solidFill>
                  <a:schemeClr val="bg1"/>
                </a:solidFill>
              </a:rPr>
              <a:t>Odysseus (1997) - Německo, Řecko, Itálie</a:t>
            </a:r>
          </a:p>
          <a:p>
            <a:pPr marL="347345" lvl="1" indent="-347345">
              <a:lnSpc>
                <a:spcPct val="90000"/>
              </a:lnSpc>
              <a:buClr>
                <a:srgbClr val="8AD0D6"/>
              </a:buClr>
            </a:pPr>
            <a:r>
              <a:rPr lang="cs-CZ" dirty="0">
                <a:solidFill>
                  <a:schemeClr val="bg1"/>
                </a:solidFill>
              </a:rPr>
              <a:t>Trojská Odyssea (2017) - USA</a:t>
            </a:r>
          </a:p>
          <a:p>
            <a:pPr marL="347345" lvl="1" indent="-347345">
              <a:lnSpc>
                <a:spcPct val="90000"/>
              </a:lnSpc>
              <a:buClr>
                <a:srgbClr val="8AD0D6"/>
              </a:buClr>
            </a:pPr>
            <a:r>
              <a:rPr lang="cs-CZ" dirty="0">
                <a:solidFill>
                  <a:schemeClr val="bg1"/>
                </a:solidFill>
              </a:rPr>
              <a:t>Paris a Helena (1956) - USA / Itálie - převážně o jejich vztahu</a:t>
            </a:r>
          </a:p>
          <a:p>
            <a:pPr marL="347345" lvl="1" indent="-347345">
              <a:lnSpc>
                <a:spcPct val="90000"/>
              </a:lnSpc>
              <a:buClr>
                <a:srgbClr val="8AD0D6"/>
              </a:buClr>
            </a:pPr>
            <a:r>
              <a:rPr lang="cs-CZ" dirty="0">
                <a:solidFill>
                  <a:schemeClr val="bg1"/>
                </a:solidFill>
              </a:rPr>
              <a:t>Oidipus král (1967) - Itálie</a:t>
            </a:r>
          </a:p>
          <a:p>
            <a:pPr marL="0" indent="0">
              <a:lnSpc>
                <a:spcPct val="90000"/>
              </a:lnSpc>
              <a:buClr>
                <a:srgbClr val="8AD0D6"/>
              </a:buClr>
              <a:buNone/>
            </a:pPr>
            <a:r>
              <a:rPr lang="cs-CZ" b="1" dirty="0">
                <a:solidFill>
                  <a:schemeClr val="bg1"/>
                </a:solidFill>
              </a:rPr>
              <a:t>Hudební </a:t>
            </a:r>
            <a:endParaRPr lang="cs-CZ" dirty="0">
              <a:solidFill>
                <a:schemeClr val="bg1"/>
              </a:solidFill>
            </a:endParaRPr>
          </a:p>
          <a:p>
            <a:pPr>
              <a:lnSpc>
                <a:spcPct val="90000"/>
              </a:lnSpc>
            </a:pPr>
            <a:r>
              <a:rPr lang="cs-CZ" b="1" dirty="0">
                <a:solidFill>
                  <a:schemeClr val="bg1"/>
                </a:solidFill>
              </a:rPr>
              <a:t>Iron </a:t>
            </a:r>
            <a:r>
              <a:rPr lang="cs-CZ" b="1" err="1">
                <a:solidFill>
                  <a:schemeClr val="bg1"/>
                </a:solidFill>
              </a:rPr>
              <a:t>Maiden</a:t>
            </a:r>
            <a:r>
              <a:rPr lang="cs-CZ" b="1" dirty="0">
                <a:solidFill>
                  <a:schemeClr val="bg1"/>
                </a:solidFill>
              </a:rPr>
              <a:t> – </a:t>
            </a:r>
            <a:r>
              <a:rPr lang="cs-CZ" b="1" i="1" err="1">
                <a:solidFill>
                  <a:schemeClr val="bg1"/>
                </a:solidFill>
              </a:rPr>
              <a:t>Flight</a:t>
            </a:r>
            <a:r>
              <a:rPr lang="cs-CZ" b="1" i="1" dirty="0">
                <a:solidFill>
                  <a:schemeClr val="bg1"/>
                </a:solidFill>
              </a:rPr>
              <a:t> </a:t>
            </a:r>
            <a:r>
              <a:rPr lang="cs-CZ" b="1" i="1" err="1">
                <a:solidFill>
                  <a:schemeClr val="bg1"/>
                </a:solidFill>
              </a:rPr>
              <a:t>of</a:t>
            </a:r>
            <a:r>
              <a:rPr lang="cs-CZ" b="1" i="1" dirty="0">
                <a:solidFill>
                  <a:schemeClr val="bg1"/>
                </a:solidFill>
              </a:rPr>
              <a:t> </a:t>
            </a:r>
            <a:r>
              <a:rPr lang="cs-CZ" b="1" i="1" err="1">
                <a:solidFill>
                  <a:schemeClr val="bg1"/>
                </a:solidFill>
              </a:rPr>
              <a:t>Icarus</a:t>
            </a:r>
            <a:r>
              <a:rPr lang="cs-CZ" b="1" dirty="0">
                <a:solidFill>
                  <a:schemeClr val="bg1"/>
                </a:solidFill>
              </a:rPr>
              <a:t> (1983)</a:t>
            </a:r>
            <a:r>
              <a:rPr lang="cs-CZ" dirty="0">
                <a:solidFill>
                  <a:schemeClr val="bg1"/>
                </a:solidFill>
              </a:rPr>
              <a:t>: Rocková kapela </a:t>
            </a:r>
            <a:r>
              <a:rPr lang="cs-CZ" b="1" dirty="0">
                <a:solidFill>
                  <a:schemeClr val="bg1"/>
                </a:solidFill>
              </a:rPr>
              <a:t>Iron </a:t>
            </a:r>
            <a:r>
              <a:rPr lang="cs-CZ" b="1" err="1">
                <a:solidFill>
                  <a:schemeClr val="bg1"/>
                </a:solidFill>
              </a:rPr>
              <a:t>Maiden</a:t>
            </a:r>
            <a:r>
              <a:rPr lang="cs-CZ" dirty="0">
                <a:solidFill>
                  <a:schemeClr val="bg1"/>
                </a:solidFill>
              </a:rPr>
              <a:t> využila mýtus o </a:t>
            </a:r>
            <a:r>
              <a:rPr lang="cs-CZ" b="1" err="1">
                <a:solidFill>
                  <a:schemeClr val="bg1"/>
                </a:solidFill>
              </a:rPr>
              <a:t>Ikariovi</a:t>
            </a:r>
            <a:r>
              <a:rPr lang="cs-CZ" dirty="0">
                <a:solidFill>
                  <a:schemeClr val="bg1"/>
                </a:solidFill>
              </a:rPr>
              <a:t> k vytvoření písně s moderním významem o svobodě a nebezpečí přílišné ambice.</a:t>
            </a:r>
          </a:p>
        </p:txBody>
      </p:sp>
      <p:pic>
        <p:nvPicPr>
          <p:cNvPr id="5" name="Obrázek 4" descr="Trojská Odyssea (2017) | ČSFD.cz">
            <a:extLst>
              <a:ext uri="{FF2B5EF4-FFF2-40B4-BE49-F238E27FC236}">
                <a16:creationId xmlns:a16="http://schemas.microsoft.com/office/drawing/2014/main" id="{DBA057CB-FAFC-DA92-0945-D0A4306D7C47}"/>
              </a:ext>
            </a:extLst>
          </p:cNvPr>
          <p:cNvPicPr>
            <a:picLocks noChangeAspect="1"/>
          </p:cNvPicPr>
          <p:nvPr/>
        </p:nvPicPr>
        <p:blipFill>
          <a:blip r:embed="rId3"/>
          <a:srcRect t="1113" r="-5" b="2539"/>
          <a:stretch/>
        </p:blipFill>
        <p:spPr>
          <a:xfrm>
            <a:off x="6758175" y="2548281"/>
            <a:ext cx="1295326" cy="1751522"/>
          </a:xfrm>
          <a:prstGeom prst="rect">
            <a:avLst/>
          </a:prstGeom>
          <a:effectLst/>
        </p:spPr>
      </p:pic>
      <p:pic>
        <p:nvPicPr>
          <p:cNvPr id="6" name="Obrázek 5" descr="Paris a Helena (1956) | ČSFD.cz">
            <a:extLst>
              <a:ext uri="{FF2B5EF4-FFF2-40B4-BE49-F238E27FC236}">
                <a16:creationId xmlns:a16="http://schemas.microsoft.com/office/drawing/2014/main" id="{EFDE5E04-A0FB-0D06-A7CD-291340604D3F}"/>
              </a:ext>
            </a:extLst>
          </p:cNvPr>
          <p:cNvPicPr>
            <a:picLocks noChangeAspect="1"/>
          </p:cNvPicPr>
          <p:nvPr/>
        </p:nvPicPr>
        <p:blipFill>
          <a:blip r:embed="rId4"/>
          <a:stretch>
            <a:fillRect/>
          </a:stretch>
        </p:blipFill>
        <p:spPr>
          <a:xfrm>
            <a:off x="6218365" y="4458777"/>
            <a:ext cx="2374945" cy="1751522"/>
          </a:xfrm>
          <a:prstGeom prst="rect">
            <a:avLst/>
          </a:prstGeom>
          <a:effectLst/>
        </p:spPr>
      </p:pic>
      <p:pic>
        <p:nvPicPr>
          <p:cNvPr id="4" name="Obrázek 3" descr="Odysseus (1997) | ČSFD.cz">
            <a:extLst>
              <a:ext uri="{FF2B5EF4-FFF2-40B4-BE49-F238E27FC236}">
                <a16:creationId xmlns:a16="http://schemas.microsoft.com/office/drawing/2014/main" id="{5B24D9EC-9D5A-F09E-EEFA-9365A73DA10E}"/>
              </a:ext>
            </a:extLst>
          </p:cNvPr>
          <p:cNvPicPr>
            <a:picLocks noChangeAspect="1"/>
          </p:cNvPicPr>
          <p:nvPr/>
        </p:nvPicPr>
        <p:blipFill>
          <a:blip r:embed="rId5"/>
          <a:srcRect r="-1" b="4268"/>
          <a:stretch/>
        </p:blipFill>
        <p:spPr>
          <a:xfrm>
            <a:off x="8915701" y="2602605"/>
            <a:ext cx="2627842" cy="3553369"/>
          </a:xfrm>
          <a:prstGeom prst="rect">
            <a:avLst/>
          </a:prstGeom>
          <a:effectLst/>
        </p:spPr>
      </p:pic>
    </p:spTree>
    <p:extLst>
      <p:ext uri="{BB962C8B-B14F-4D97-AF65-F5344CB8AC3E}">
        <p14:creationId xmlns:p14="http://schemas.microsoft.com/office/powerpoint/2010/main" val="2679479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876729-86BA-5CC5-AE0F-73C301534E01}"/>
              </a:ext>
            </a:extLst>
          </p:cNvPr>
          <p:cNvSpPr>
            <a:spLocks noGrp="1"/>
          </p:cNvSpPr>
          <p:nvPr>
            <p:ph type="title"/>
          </p:nvPr>
        </p:nvSpPr>
        <p:spPr/>
        <p:txBody>
          <a:bodyPr/>
          <a:lstStyle/>
          <a:p>
            <a:r>
              <a:rPr lang="cs-CZ" dirty="0"/>
              <a:t>Seznam obrázků</a:t>
            </a:r>
          </a:p>
        </p:txBody>
      </p:sp>
      <p:sp>
        <p:nvSpPr>
          <p:cNvPr id="3" name="Zástupný obsah 2">
            <a:extLst>
              <a:ext uri="{FF2B5EF4-FFF2-40B4-BE49-F238E27FC236}">
                <a16:creationId xmlns:a16="http://schemas.microsoft.com/office/drawing/2014/main" id="{EE19DA2A-0C8C-9CBC-7CF6-855B9BBA78F4}"/>
              </a:ext>
            </a:extLst>
          </p:cNvPr>
          <p:cNvSpPr>
            <a:spLocks noGrp="1"/>
          </p:cNvSpPr>
          <p:nvPr>
            <p:ph idx="1"/>
          </p:nvPr>
        </p:nvSpPr>
        <p:spPr/>
        <p:txBody>
          <a:bodyPr/>
          <a:lstStyle/>
          <a:p>
            <a:r>
              <a:rPr lang="cs-CZ">
                <a:hlinkClick r:id="rId2"/>
              </a:rPr>
              <a:t>https://www.thearchaeologist.org/blog/mykonos-vase-this-is-the-oldest-depiction-of-the-trojan-horse</a:t>
            </a:r>
            <a:r>
              <a:rPr lang="cs-CZ"/>
              <a:t> </a:t>
            </a:r>
          </a:p>
          <a:p>
            <a:r>
              <a:rPr lang="cs-CZ">
                <a:hlinkClick r:id="rId3"/>
              </a:rPr>
              <a:t>https://www.penn.museum/collections/object/244259</a:t>
            </a:r>
            <a:r>
              <a:rPr lang="cs-CZ"/>
              <a:t> </a:t>
            </a:r>
          </a:p>
          <a:p>
            <a:r>
              <a:rPr lang="cs-CZ">
                <a:hlinkClick r:id="rId4"/>
              </a:rPr>
              <a:t>https://www.ancientworldmagazine.com/articles/perseus-rescue-of-andromeda/</a:t>
            </a:r>
            <a:r>
              <a:rPr lang="cs-CZ"/>
              <a:t> </a:t>
            </a:r>
          </a:p>
          <a:p>
            <a:r>
              <a:rPr lang="cs-CZ">
                <a:hlinkClick r:id="rId5"/>
              </a:rPr>
              <a:t>https://www.metmuseum.org/art/collection/search/252975</a:t>
            </a:r>
            <a:endParaRPr lang="cs-CZ"/>
          </a:p>
          <a:p>
            <a:r>
              <a:rPr lang="cs-CZ">
                <a:hlinkClick r:id="rId6"/>
              </a:rPr>
              <a:t>https://artsandculture.google.com/search?q=HERACLES</a:t>
            </a:r>
            <a:r>
              <a:rPr lang="cs-CZ"/>
              <a:t> </a:t>
            </a:r>
          </a:p>
        </p:txBody>
      </p:sp>
    </p:spTree>
    <p:extLst>
      <p:ext uri="{BB962C8B-B14F-4D97-AF65-F5344CB8AC3E}">
        <p14:creationId xmlns:p14="http://schemas.microsoft.com/office/powerpoint/2010/main" val="329396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308F55-0B53-78B4-8A1A-7EBF8A3AA230}"/>
              </a:ext>
            </a:extLst>
          </p:cNvPr>
          <p:cNvSpPr>
            <a:spLocks noGrp="1"/>
          </p:cNvSpPr>
          <p:nvPr>
            <p:ph type="title"/>
          </p:nvPr>
        </p:nvSpPr>
        <p:spPr/>
        <p:txBody>
          <a:bodyPr/>
          <a:lstStyle/>
          <a:p>
            <a:r>
              <a:rPr lang="cs-CZ" dirty="0"/>
              <a:t>Internetové zdroje</a:t>
            </a:r>
          </a:p>
        </p:txBody>
      </p:sp>
      <p:sp>
        <p:nvSpPr>
          <p:cNvPr id="3" name="Zástupný obsah 2">
            <a:extLst>
              <a:ext uri="{FF2B5EF4-FFF2-40B4-BE49-F238E27FC236}">
                <a16:creationId xmlns:a16="http://schemas.microsoft.com/office/drawing/2014/main" id="{25A82B6D-6E0B-2B3E-7D56-1C841361C026}"/>
              </a:ext>
            </a:extLst>
          </p:cNvPr>
          <p:cNvSpPr>
            <a:spLocks noGrp="1"/>
          </p:cNvSpPr>
          <p:nvPr>
            <p:ph idx="1"/>
          </p:nvPr>
        </p:nvSpPr>
        <p:spPr/>
        <p:txBody>
          <a:bodyPr vert="horz" lIns="91440" tIns="45720" rIns="91440" bIns="45720" rtlCol="0" anchor="t">
            <a:normAutofit/>
          </a:bodyPr>
          <a:lstStyle/>
          <a:p>
            <a:r>
              <a:rPr lang="cs-CZ" i="1" err="1">
                <a:solidFill>
                  <a:srgbClr val="FFFFFF"/>
                </a:solidFill>
                <a:latin typeface="Century Gothic"/>
                <a:ea typeface="Open Sans"/>
                <a:cs typeface="Open Sans"/>
              </a:rPr>
              <a:t>The</a:t>
            </a:r>
            <a:r>
              <a:rPr lang="cs-CZ" i="1" dirty="0">
                <a:solidFill>
                  <a:srgbClr val="FFFFFF"/>
                </a:solidFill>
                <a:latin typeface="Century Gothic"/>
                <a:ea typeface="Open Sans"/>
                <a:cs typeface="Open Sans"/>
              </a:rPr>
              <a:t> </a:t>
            </a:r>
            <a:r>
              <a:rPr lang="cs-CZ" i="1" err="1">
                <a:solidFill>
                  <a:srgbClr val="FFFFFF"/>
                </a:solidFill>
                <a:latin typeface="Century Gothic"/>
                <a:ea typeface="Open Sans"/>
                <a:cs typeface="Open Sans"/>
              </a:rPr>
              <a:t>archaeologist</a:t>
            </a:r>
            <a:r>
              <a:rPr lang="cs-CZ" dirty="0">
                <a:solidFill>
                  <a:srgbClr val="FFFFFF"/>
                </a:solidFill>
                <a:latin typeface="Century Gothic"/>
                <a:ea typeface="Open Sans"/>
                <a:cs typeface="Open Sans"/>
              </a:rPr>
              <a:t> [online]. [cit. 2024-10-21]. Dostupné z: </a:t>
            </a:r>
            <a:r>
              <a:rPr lang="cs-CZ" dirty="0">
                <a:solidFill>
                  <a:srgbClr val="FFFFFF"/>
                </a:solidFill>
                <a:latin typeface="Century Gothic"/>
                <a:ea typeface="Open Sans"/>
                <a:cs typeface="Open Sans"/>
                <a:hlinkClick r:id="rId2"/>
              </a:rPr>
              <a:t>https://www.thearchaeologist.org/blog/mykonos-vase-this-is-the-oldest-depiction-of-the-trojan-horse</a:t>
            </a:r>
            <a:r>
              <a:rPr lang="cs-CZ" dirty="0">
                <a:solidFill>
                  <a:srgbClr val="FFFFFF"/>
                </a:solidFill>
                <a:latin typeface="Century Gothic"/>
                <a:ea typeface="Open Sans"/>
                <a:cs typeface="Open Sans"/>
              </a:rPr>
              <a:t>?</a:t>
            </a:r>
            <a:endParaRPr lang="en-US">
              <a:solidFill>
                <a:srgbClr val="FFFFFF"/>
              </a:solidFill>
              <a:latin typeface="Century Gothic"/>
            </a:endParaRPr>
          </a:p>
          <a:p>
            <a:pPr>
              <a:buClr>
                <a:srgbClr val="8AD0D6"/>
              </a:buClr>
            </a:pPr>
            <a:r>
              <a:rPr lang="cs-CZ" i="1" err="1">
                <a:solidFill>
                  <a:srgbClr val="FFFFFF"/>
                </a:solidFill>
                <a:latin typeface="Century Gothic"/>
                <a:ea typeface="Open Sans"/>
                <a:cs typeface="Open Sans"/>
              </a:rPr>
              <a:t>Penn</a:t>
            </a:r>
            <a:r>
              <a:rPr lang="cs-CZ" i="1" dirty="0">
                <a:solidFill>
                  <a:srgbClr val="FFFFFF"/>
                </a:solidFill>
                <a:latin typeface="Century Gothic"/>
                <a:ea typeface="Open Sans"/>
                <a:cs typeface="Open Sans"/>
              </a:rPr>
              <a:t> museum</a:t>
            </a:r>
            <a:r>
              <a:rPr lang="cs-CZ" dirty="0">
                <a:solidFill>
                  <a:srgbClr val="FFFFFF"/>
                </a:solidFill>
                <a:latin typeface="Century Gothic"/>
                <a:ea typeface="Open Sans"/>
                <a:cs typeface="Open Sans"/>
              </a:rPr>
              <a:t> [online]. [cit. 2024-10-21]. Dostupné z: </a:t>
            </a:r>
            <a:r>
              <a:rPr lang="cs-CZ" dirty="0">
                <a:solidFill>
                  <a:srgbClr val="FFFFFF"/>
                </a:solidFill>
                <a:latin typeface="Century Gothic"/>
                <a:ea typeface="Open Sans"/>
                <a:cs typeface="Open Sans"/>
                <a:hlinkClick r:id="rId3"/>
              </a:rPr>
              <a:t>https://www.penn.museum/collections/object/244259</a:t>
            </a:r>
            <a:r>
              <a:rPr lang="cs-CZ" dirty="0">
                <a:solidFill>
                  <a:srgbClr val="FFFFFF"/>
                </a:solidFill>
                <a:latin typeface="Century Gothic"/>
                <a:ea typeface="Open Sans"/>
                <a:cs typeface="Open Sans"/>
              </a:rPr>
              <a:t>?</a:t>
            </a:r>
          </a:p>
          <a:p>
            <a:pPr>
              <a:buClr>
                <a:srgbClr val="8AD0D6"/>
              </a:buClr>
            </a:pPr>
            <a:r>
              <a:rPr lang="cs-CZ" i="1" err="1">
                <a:ea typeface="Open Sans"/>
                <a:cs typeface="Open Sans"/>
              </a:rPr>
              <a:t>Ancient</a:t>
            </a:r>
            <a:r>
              <a:rPr lang="cs-CZ" i="1" dirty="0">
                <a:ea typeface="Open Sans"/>
                <a:cs typeface="Open Sans"/>
              </a:rPr>
              <a:t> </a:t>
            </a:r>
            <a:r>
              <a:rPr lang="cs-CZ" i="1" err="1">
                <a:ea typeface="Open Sans"/>
                <a:cs typeface="Open Sans"/>
              </a:rPr>
              <a:t>World</a:t>
            </a:r>
            <a:r>
              <a:rPr lang="cs-CZ" i="1" dirty="0">
                <a:ea typeface="Open Sans"/>
                <a:cs typeface="Open Sans"/>
              </a:rPr>
              <a:t> </a:t>
            </a:r>
            <a:r>
              <a:rPr lang="cs-CZ" i="1" err="1">
                <a:ea typeface="Open Sans"/>
                <a:cs typeface="Open Sans"/>
              </a:rPr>
              <a:t>Magazine</a:t>
            </a:r>
            <a:r>
              <a:rPr lang="cs-CZ" dirty="0">
                <a:ea typeface="Open Sans"/>
                <a:cs typeface="Open Sans"/>
              </a:rPr>
              <a:t> [online]. [cit. 2024-10-21]. Dostupné z: </a:t>
            </a:r>
            <a:r>
              <a:rPr lang="cs-CZ" dirty="0">
                <a:ea typeface="Open Sans"/>
                <a:cs typeface="Open Sans"/>
                <a:hlinkClick r:id="rId4"/>
              </a:rPr>
              <a:t>https://www.ancientworldmagazine.com/articles/perseus-rescue-of-andromeda/</a:t>
            </a:r>
            <a:r>
              <a:rPr lang="cs-CZ" dirty="0">
                <a:ea typeface="Open Sans"/>
                <a:cs typeface="Open Sans"/>
              </a:rPr>
              <a:t>?</a:t>
            </a:r>
          </a:p>
          <a:p>
            <a:pPr>
              <a:buClr>
                <a:srgbClr val="8AD0D6"/>
              </a:buClr>
            </a:pPr>
            <a:r>
              <a:rPr lang="cs-CZ" i="1" dirty="0">
                <a:ea typeface="Open Sans"/>
                <a:cs typeface="Open Sans"/>
              </a:rPr>
              <a:t>Met museum</a:t>
            </a:r>
            <a:r>
              <a:rPr lang="cs-CZ" dirty="0">
                <a:ea typeface="Open Sans"/>
                <a:cs typeface="Open Sans"/>
              </a:rPr>
              <a:t> [online]. [cit. 2024-10-21]. Dostupné z: </a:t>
            </a:r>
            <a:r>
              <a:rPr lang="cs-CZ" dirty="0">
                <a:ea typeface="Open Sans"/>
                <a:cs typeface="Open Sans"/>
                <a:hlinkClick r:id="rId5"/>
              </a:rPr>
              <a:t>https://www.metmuseum.org/art/collection/search/252975</a:t>
            </a:r>
            <a:r>
              <a:rPr lang="cs-CZ" dirty="0">
                <a:ea typeface="Open Sans"/>
                <a:cs typeface="Open Sans"/>
              </a:rPr>
              <a:t>?</a:t>
            </a:r>
          </a:p>
        </p:txBody>
      </p:sp>
    </p:spTree>
    <p:extLst>
      <p:ext uri="{BB962C8B-B14F-4D97-AF65-F5344CB8AC3E}">
        <p14:creationId xmlns:p14="http://schemas.microsoft.com/office/powerpoint/2010/main" val="152452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01C447-8389-7EDB-BE66-A6080581E675}"/>
              </a:ext>
            </a:extLst>
          </p:cNvPr>
          <p:cNvSpPr>
            <a:spLocks noGrp="1"/>
          </p:cNvSpPr>
          <p:nvPr>
            <p:ph type="title"/>
          </p:nvPr>
        </p:nvSpPr>
        <p:spPr/>
        <p:txBody>
          <a:bodyPr/>
          <a:lstStyle/>
          <a:p>
            <a:r>
              <a:rPr lang="cs-CZ"/>
              <a:t>1.VÝZNAM ANTICKÉ MYTOLOGIE</a:t>
            </a:r>
          </a:p>
        </p:txBody>
      </p:sp>
      <p:sp>
        <p:nvSpPr>
          <p:cNvPr id="3" name="Zástupný obsah 2">
            <a:extLst>
              <a:ext uri="{FF2B5EF4-FFF2-40B4-BE49-F238E27FC236}">
                <a16:creationId xmlns:a16="http://schemas.microsoft.com/office/drawing/2014/main" id="{83F42494-5AA9-4CA1-18E9-8C8967E04D52}"/>
              </a:ext>
            </a:extLst>
          </p:cNvPr>
          <p:cNvSpPr>
            <a:spLocks noGrp="1"/>
          </p:cNvSpPr>
          <p:nvPr>
            <p:ph idx="1"/>
          </p:nvPr>
        </p:nvSpPr>
        <p:spPr/>
        <p:txBody>
          <a:bodyPr>
            <a:normAutofit/>
          </a:bodyPr>
          <a:lstStyle/>
          <a:p>
            <a:r>
              <a:rPr lang="cs-CZ"/>
              <a:t>Součást náboženství starého Řecka</a:t>
            </a:r>
          </a:p>
          <a:p>
            <a:r>
              <a:rPr lang="cs-CZ"/>
              <a:t>Soubor příběhů, mýtu a legend, které vznikaly v rámci starověké řecké a římské kultury</a:t>
            </a:r>
          </a:p>
          <a:p>
            <a:r>
              <a:rPr lang="cs-CZ"/>
              <a:t>Příběhy se zaměřují na bohy, hrdiny a nadpřirozené bytosti, které vstupují do vztahů s lidmi a navzájem mezi sebou</a:t>
            </a:r>
          </a:p>
          <a:p>
            <a:r>
              <a:rPr lang="cs-CZ"/>
              <a:t>Mytologie se zaměřuje na tématiku vzniku světa, přírodních jevů, lidské osudy a pomáhala Řekům pochopit smysl života</a:t>
            </a:r>
          </a:p>
          <a:p>
            <a:r>
              <a:rPr lang="cs-CZ"/>
              <a:t>Příběhy sloužily k zábavě, literárnímu obohacení a měly i morální rozměr. Každý hrdina představoval různé lidské vlastnosti nebo slabosti</a:t>
            </a:r>
          </a:p>
          <a:p>
            <a:endParaRPr lang="cs-CZ"/>
          </a:p>
          <a:p>
            <a:endParaRPr lang="cs-CZ"/>
          </a:p>
        </p:txBody>
      </p:sp>
    </p:spTree>
    <p:extLst>
      <p:ext uri="{BB962C8B-B14F-4D97-AF65-F5344CB8AC3E}">
        <p14:creationId xmlns:p14="http://schemas.microsoft.com/office/powerpoint/2010/main" val="288186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65862C-85A4-BF96-AC7D-67E6E0B512EC}"/>
              </a:ext>
            </a:extLst>
          </p:cNvPr>
          <p:cNvSpPr>
            <a:spLocks noGrp="1"/>
          </p:cNvSpPr>
          <p:nvPr>
            <p:ph type="title"/>
          </p:nvPr>
        </p:nvSpPr>
        <p:spPr/>
        <p:txBody>
          <a:bodyPr/>
          <a:lstStyle/>
          <a:p>
            <a:r>
              <a:rPr lang="cs-CZ"/>
              <a:t>2. Prameny k jednotlivým příběhům</a:t>
            </a:r>
          </a:p>
        </p:txBody>
      </p:sp>
      <p:sp>
        <p:nvSpPr>
          <p:cNvPr id="3" name="Zástupný obsah 2">
            <a:extLst>
              <a:ext uri="{FF2B5EF4-FFF2-40B4-BE49-F238E27FC236}">
                <a16:creationId xmlns:a16="http://schemas.microsoft.com/office/drawing/2014/main" id="{D0E2C41D-1A9E-0CEA-22BA-A99A3FCF656B}"/>
              </a:ext>
            </a:extLst>
          </p:cNvPr>
          <p:cNvSpPr>
            <a:spLocks noGrp="1"/>
          </p:cNvSpPr>
          <p:nvPr>
            <p:ph idx="1"/>
          </p:nvPr>
        </p:nvSpPr>
        <p:spPr/>
        <p:txBody>
          <a:bodyPr vert="horz" lIns="91440" tIns="45720" rIns="91440" bIns="45720" rtlCol="0" anchor="t">
            <a:normAutofit fontScale="92500" lnSpcReduction="10000"/>
          </a:bodyPr>
          <a:lstStyle/>
          <a:p>
            <a:pPr>
              <a:buClr>
                <a:srgbClr val="8AD0D6"/>
              </a:buClr>
            </a:pPr>
            <a:r>
              <a:rPr lang="cs-CZ">
                <a:ea typeface="+mj-lt"/>
                <a:cs typeface="+mj-lt"/>
              </a:rPr>
              <a:t>Trójská válka: </a:t>
            </a:r>
            <a:r>
              <a:rPr lang="cs-CZ" err="1">
                <a:ea typeface="+mj-lt"/>
                <a:cs typeface="+mj-lt"/>
              </a:rPr>
              <a:t>Homerova</a:t>
            </a:r>
            <a:r>
              <a:rPr lang="cs-CZ">
                <a:ea typeface="+mj-lt"/>
                <a:cs typeface="+mj-lt"/>
              </a:rPr>
              <a:t> Ilias a další texty z Kyklos epikos (Epický cyklus) zaznamenávají příběhy o Trójské válce.</a:t>
            </a:r>
            <a:endParaRPr lang="cs-CZ"/>
          </a:p>
          <a:p>
            <a:pPr>
              <a:buClr>
                <a:srgbClr val="8AD0D6"/>
              </a:buClr>
            </a:pPr>
            <a:r>
              <a:rPr lang="cs-CZ">
                <a:ea typeface="+mj-lt"/>
                <a:cs typeface="+mj-lt"/>
              </a:rPr>
              <a:t>Odyssea: </a:t>
            </a:r>
            <a:r>
              <a:rPr lang="cs-CZ" err="1">
                <a:ea typeface="+mj-lt"/>
                <a:cs typeface="+mj-lt"/>
              </a:rPr>
              <a:t>Odysseia</a:t>
            </a:r>
            <a:r>
              <a:rPr lang="cs-CZ">
                <a:ea typeface="+mj-lt"/>
                <a:cs typeface="+mj-lt"/>
              </a:rPr>
              <a:t> je druhé významné dílo připisované Homérovi, které popisuje Odysseův návrat domů po Trójské válce.</a:t>
            </a:r>
            <a:endParaRPr lang="cs-CZ"/>
          </a:p>
          <a:p>
            <a:pPr>
              <a:buClr>
                <a:srgbClr val="8AD0D6"/>
              </a:buClr>
            </a:pPr>
            <a:r>
              <a:rPr lang="cs-CZ">
                <a:ea typeface="+mj-lt"/>
                <a:cs typeface="+mj-lt"/>
              </a:rPr>
              <a:t>Théseus: Záznamy o Théseovi pocházejí z různých zdrojů, především z Plútarchových Životů slavných mužů (konkrétně životopis Théseův) a částečně z Ovidiových Proměn.</a:t>
            </a:r>
            <a:endParaRPr lang="cs-CZ"/>
          </a:p>
          <a:p>
            <a:pPr>
              <a:buClr>
                <a:srgbClr val="8AD0D6"/>
              </a:buClr>
            </a:pPr>
            <a:r>
              <a:rPr lang="cs-CZ">
                <a:ea typeface="+mj-lt"/>
                <a:cs typeface="+mj-lt"/>
              </a:rPr>
              <a:t>Oidipus: Nejznámější verze příběhu Oidipa je zachycena v Sofoklově tragédii Oidipus král.</a:t>
            </a:r>
            <a:endParaRPr lang="cs-CZ"/>
          </a:p>
          <a:p>
            <a:pPr>
              <a:buClr>
                <a:srgbClr val="8AD0D6"/>
              </a:buClr>
            </a:pPr>
            <a:r>
              <a:rPr lang="cs-CZ">
                <a:ea typeface="+mj-lt"/>
                <a:cs typeface="+mj-lt"/>
              </a:rPr>
              <a:t>Perseus: Příběhy o Perseovi jsou zaznamenány v Apollodorově Bibliothece a v Ovidiových Proměnách.</a:t>
            </a:r>
            <a:endParaRPr lang="cs-CZ"/>
          </a:p>
          <a:p>
            <a:pPr>
              <a:buClr>
                <a:srgbClr val="8AD0D6"/>
              </a:buClr>
            </a:pPr>
            <a:r>
              <a:rPr lang="cs-CZ">
                <a:ea typeface="+mj-lt"/>
                <a:cs typeface="+mj-lt"/>
              </a:rPr>
              <a:t>Herakles: Herakles se objevuje v mnoha textech, z nichž jeden z nejvýznamnějších je Sofoklova tragédie Trachíňanky.</a:t>
            </a:r>
            <a:endParaRPr lang="cs-CZ"/>
          </a:p>
          <a:p>
            <a:pPr>
              <a:buClr>
                <a:srgbClr val="8AD0D6"/>
              </a:buClr>
            </a:pPr>
            <a:endParaRPr lang="cs-CZ" dirty="0"/>
          </a:p>
          <a:p>
            <a:endParaRPr lang="cs-CZ"/>
          </a:p>
        </p:txBody>
      </p:sp>
    </p:spTree>
    <p:extLst>
      <p:ext uri="{BB962C8B-B14F-4D97-AF65-F5344CB8AC3E}">
        <p14:creationId xmlns:p14="http://schemas.microsoft.com/office/powerpoint/2010/main" val="182247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8396AB-4344-D5BF-C583-3360298216F8}"/>
              </a:ext>
            </a:extLst>
          </p:cNvPr>
          <p:cNvSpPr>
            <a:spLocks noGrp="1"/>
          </p:cNvSpPr>
          <p:nvPr>
            <p:ph type="title"/>
          </p:nvPr>
        </p:nvSpPr>
        <p:spPr/>
        <p:txBody>
          <a:bodyPr/>
          <a:lstStyle/>
          <a:p>
            <a:r>
              <a:rPr lang="cs-CZ"/>
              <a:t>3. PŘEVYPRÁVĚNÍ PŘÍBĚHŮ</a:t>
            </a:r>
          </a:p>
        </p:txBody>
      </p:sp>
      <p:sp>
        <p:nvSpPr>
          <p:cNvPr id="3" name="Zástupný obsah 2">
            <a:extLst>
              <a:ext uri="{FF2B5EF4-FFF2-40B4-BE49-F238E27FC236}">
                <a16:creationId xmlns:a16="http://schemas.microsoft.com/office/drawing/2014/main" id="{E43E2C84-AF26-DF37-8D10-066B085670A8}"/>
              </a:ext>
            </a:extLst>
          </p:cNvPr>
          <p:cNvSpPr>
            <a:spLocks noGrp="1"/>
          </p:cNvSpPr>
          <p:nvPr>
            <p:ph idx="1"/>
          </p:nvPr>
        </p:nvSpPr>
        <p:spPr/>
        <p:txBody>
          <a:bodyPr vert="horz" lIns="91440" tIns="45720" rIns="91440" bIns="45720" rtlCol="0" anchor="t">
            <a:normAutofit/>
          </a:bodyPr>
          <a:lstStyle/>
          <a:p>
            <a:r>
              <a:rPr lang="cs-CZ" sz="1800" b="1"/>
              <a:t>Trojská válka</a:t>
            </a:r>
          </a:p>
          <a:p>
            <a:pPr>
              <a:buClr>
                <a:srgbClr val="8AD0D6"/>
              </a:buClr>
            </a:pPr>
            <a:r>
              <a:rPr lang="cs-CZ" sz="1800"/>
              <a:t>Příčina - </a:t>
            </a:r>
            <a:r>
              <a:rPr lang="cs-CZ" sz="1800">
                <a:ea typeface="+mj-lt"/>
                <a:cs typeface="+mj-lt"/>
              </a:rPr>
              <a:t>Trojský princ Paris unesl Helenu, manželku spartského krále </a:t>
            </a:r>
            <a:r>
              <a:rPr lang="cs-CZ" sz="1800" err="1">
                <a:ea typeface="+mj-lt"/>
                <a:cs typeface="+mj-lt"/>
              </a:rPr>
              <a:t>Menelaa</a:t>
            </a:r>
            <a:r>
              <a:rPr lang="cs-CZ" sz="1800">
                <a:ea typeface="+mj-lt"/>
                <a:cs typeface="+mj-lt"/>
              </a:rPr>
              <a:t>.</a:t>
            </a:r>
          </a:p>
          <a:p>
            <a:pPr>
              <a:buClr>
                <a:srgbClr val="8AD0D6"/>
              </a:buClr>
            </a:pPr>
            <a:r>
              <a:rPr lang="cs-CZ" sz="1800"/>
              <a:t>Doba trvání války - 10 let</a:t>
            </a:r>
          </a:p>
          <a:p>
            <a:pPr>
              <a:buClr>
                <a:srgbClr val="8AD0D6"/>
              </a:buClr>
            </a:pPr>
            <a:r>
              <a:rPr lang="cs-CZ" sz="1800"/>
              <a:t>Nejslavnější bitva - </a:t>
            </a:r>
            <a:r>
              <a:rPr lang="cs-CZ" sz="1800">
                <a:ea typeface="+mj-lt"/>
                <a:cs typeface="+mj-lt"/>
              </a:rPr>
              <a:t>Achilleus v boji zabil trojského prince Hektora jako pomstu za smrt svého přítele </a:t>
            </a:r>
            <a:r>
              <a:rPr lang="cs-CZ" sz="1800" err="1">
                <a:ea typeface="+mj-lt"/>
                <a:cs typeface="+mj-lt"/>
              </a:rPr>
              <a:t>Patrokla</a:t>
            </a:r>
            <a:r>
              <a:rPr lang="cs-CZ" sz="1800">
                <a:ea typeface="+mj-lt"/>
                <a:cs typeface="+mj-lt"/>
              </a:rPr>
              <a:t>.</a:t>
            </a:r>
          </a:p>
          <a:p>
            <a:pPr>
              <a:buClr>
                <a:srgbClr val="8AD0D6"/>
              </a:buClr>
            </a:pPr>
            <a:r>
              <a:rPr lang="cs-CZ" sz="1800">
                <a:ea typeface="+mj-lt"/>
                <a:cs typeface="+mj-lt"/>
              </a:rPr>
              <a:t>Trojský kůň: Řekové použili lest – postavili obrovského dřevěného koně, ve kterém se schovali válečníci.</a:t>
            </a:r>
            <a:endParaRPr lang="cs-CZ" sz="1800"/>
          </a:p>
          <a:p>
            <a:pPr>
              <a:buClr>
                <a:srgbClr val="8AD0D6"/>
              </a:buClr>
            </a:pPr>
            <a:r>
              <a:rPr lang="cs-CZ" sz="1800"/>
              <a:t>Konec války - </a:t>
            </a:r>
            <a:r>
              <a:rPr lang="cs-CZ" sz="1800" err="1">
                <a:ea typeface="+mj-lt"/>
                <a:cs typeface="+mj-lt"/>
              </a:rPr>
              <a:t>Trojané</a:t>
            </a:r>
            <a:r>
              <a:rPr lang="cs-CZ" sz="1800">
                <a:ea typeface="+mj-lt"/>
                <a:cs typeface="+mj-lt"/>
              </a:rPr>
              <a:t> koně vtáhli do města, v noci Řekové otevřeli brány a </a:t>
            </a:r>
            <a:r>
              <a:rPr lang="cs-CZ" sz="1800" err="1">
                <a:ea typeface="+mj-lt"/>
                <a:cs typeface="+mj-lt"/>
              </a:rPr>
              <a:t>Tróju</a:t>
            </a:r>
            <a:r>
              <a:rPr lang="cs-CZ" sz="1800">
                <a:ea typeface="+mj-lt"/>
                <a:cs typeface="+mj-lt"/>
              </a:rPr>
              <a:t> zničili. Helena se vrátila k </a:t>
            </a:r>
            <a:r>
              <a:rPr lang="cs-CZ" sz="1800" err="1">
                <a:ea typeface="+mj-lt"/>
                <a:cs typeface="+mj-lt"/>
              </a:rPr>
              <a:t>Menelaovi</a:t>
            </a:r>
            <a:r>
              <a:rPr lang="cs-CZ" sz="1800">
                <a:ea typeface="+mj-lt"/>
                <a:cs typeface="+mj-lt"/>
              </a:rPr>
              <a:t>, ale válka způsobila velké ztráty na obou stranách.</a:t>
            </a:r>
          </a:p>
          <a:p>
            <a:pPr>
              <a:buClr>
                <a:srgbClr val="8AD0D6"/>
              </a:buClr>
            </a:pPr>
            <a:endParaRPr lang="cs-CZ"/>
          </a:p>
        </p:txBody>
      </p:sp>
    </p:spTree>
    <p:extLst>
      <p:ext uri="{BB962C8B-B14F-4D97-AF65-F5344CB8AC3E}">
        <p14:creationId xmlns:p14="http://schemas.microsoft.com/office/powerpoint/2010/main" val="130974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4D280-B3E4-08E9-ECD7-ADB7FB527B5A}"/>
              </a:ext>
            </a:extLst>
          </p:cNvPr>
          <p:cNvSpPr>
            <a:spLocks noGrp="1"/>
          </p:cNvSpPr>
          <p:nvPr>
            <p:ph type="title"/>
          </p:nvPr>
        </p:nvSpPr>
        <p:spPr/>
        <p:txBody>
          <a:bodyPr/>
          <a:lstStyle/>
          <a:p>
            <a:r>
              <a:rPr lang="cs-CZ"/>
              <a:t>3. PŘEVYPRÁVĚNÍ PŘÍBĚHŮ</a:t>
            </a:r>
          </a:p>
        </p:txBody>
      </p:sp>
      <p:sp>
        <p:nvSpPr>
          <p:cNvPr id="3" name="Zástupný obsah 2">
            <a:extLst>
              <a:ext uri="{FF2B5EF4-FFF2-40B4-BE49-F238E27FC236}">
                <a16:creationId xmlns:a16="http://schemas.microsoft.com/office/drawing/2014/main" id="{9722B83B-282E-DFD7-E117-7804F1862EEC}"/>
              </a:ext>
            </a:extLst>
          </p:cNvPr>
          <p:cNvSpPr>
            <a:spLocks noGrp="1"/>
          </p:cNvSpPr>
          <p:nvPr>
            <p:ph sz="half" idx="1"/>
          </p:nvPr>
        </p:nvSpPr>
        <p:spPr/>
        <p:txBody>
          <a:bodyPr vert="horz" lIns="91440" tIns="45720" rIns="91440" bIns="45720" rtlCol="0" anchor="t">
            <a:normAutofit/>
          </a:bodyPr>
          <a:lstStyle/>
          <a:p>
            <a:r>
              <a:rPr lang="cs-CZ" b="1"/>
              <a:t>Odyssea</a:t>
            </a:r>
            <a:endParaRPr lang="cs-CZ" err="1"/>
          </a:p>
          <a:p>
            <a:pPr>
              <a:buClr>
                <a:srgbClr val="8AD0D6"/>
              </a:buClr>
            </a:pPr>
            <a:r>
              <a:rPr lang="cs-CZ"/>
              <a:t>Po Trojské válce se Odysseus vrací na Ithaku, cesta však trvá 10 let.</a:t>
            </a:r>
          </a:p>
          <a:p>
            <a:pPr>
              <a:buClr>
                <a:srgbClr val="8AD0D6"/>
              </a:buClr>
            </a:pPr>
            <a:r>
              <a:rPr lang="cs-CZ"/>
              <a:t>Po cestě ho potká mnoho překážek (</a:t>
            </a:r>
            <a:r>
              <a:rPr lang="cs-CZ" err="1">
                <a:ea typeface="+mj-lt"/>
                <a:cs typeface="+mj-lt"/>
              </a:rPr>
              <a:t>kyklop</a:t>
            </a:r>
            <a:r>
              <a:rPr lang="cs-CZ">
                <a:ea typeface="+mj-lt"/>
                <a:cs typeface="+mj-lt"/>
              </a:rPr>
              <a:t> </a:t>
            </a:r>
            <a:r>
              <a:rPr lang="cs-CZ" err="1">
                <a:ea typeface="+mj-lt"/>
                <a:cs typeface="+mj-lt"/>
              </a:rPr>
              <a:t>Polyfémos</a:t>
            </a:r>
            <a:r>
              <a:rPr lang="cs-CZ">
                <a:ea typeface="+mj-lt"/>
                <a:cs typeface="+mj-lt"/>
              </a:rPr>
              <a:t>, setkání s </a:t>
            </a:r>
            <a:r>
              <a:rPr lang="cs-CZ" err="1">
                <a:ea typeface="+mj-lt"/>
                <a:cs typeface="+mj-lt"/>
              </a:rPr>
              <a:t>čaroděnjnicí</a:t>
            </a:r>
            <a:r>
              <a:rPr lang="cs-CZ">
                <a:ea typeface="+mj-lt"/>
                <a:cs typeface="+mj-lt"/>
              </a:rPr>
              <a:t> </a:t>
            </a:r>
            <a:r>
              <a:rPr lang="cs-CZ" err="1">
                <a:ea typeface="+mj-lt"/>
                <a:cs typeface="+mj-lt"/>
              </a:rPr>
              <a:t>Kirké</a:t>
            </a:r>
            <a:r>
              <a:rPr lang="cs-CZ">
                <a:ea typeface="+mj-lt"/>
                <a:cs typeface="+mj-lt"/>
              </a:rPr>
              <a:t>, sirény a nebezpečí moře, podsvětí)</a:t>
            </a:r>
          </a:p>
          <a:p>
            <a:pPr>
              <a:buClr>
                <a:srgbClr val="8AD0D6"/>
              </a:buClr>
            </a:pPr>
            <a:r>
              <a:rPr lang="cs-CZ">
                <a:ea typeface="+mj-lt"/>
                <a:cs typeface="+mj-lt"/>
              </a:rPr>
              <a:t>Po návratu najde svůj dům plný nápadníků ucházejících se o jeho ženu Penelopu, které nakonec porazí.</a:t>
            </a:r>
            <a:endParaRPr lang="cs-CZ"/>
          </a:p>
        </p:txBody>
      </p:sp>
      <p:sp>
        <p:nvSpPr>
          <p:cNvPr id="4" name="Zástupný obsah 3">
            <a:extLst>
              <a:ext uri="{FF2B5EF4-FFF2-40B4-BE49-F238E27FC236}">
                <a16:creationId xmlns:a16="http://schemas.microsoft.com/office/drawing/2014/main" id="{3F2AB4FF-E1CE-A8FA-F3BB-69D4932582BB}"/>
              </a:ext>
            </a:extLst>
          </p:cNvPr>
          <p:cNvSpPr>
            <a:spLocks noGrp="1"/>
          </p:cNvSpPr>
          <p:nvPr>
            <p:ph sz="half" idx="2"/>
          </p:nvPr>
        </p:nvSpPr>
        <p:spPr/>
        <p:txBody>
          <a:bodyPr vert="horz" lIns="91440" tIns="45720" rIns="91440" bIns="45720" rtlCol="0" anchor="t">
            <a:normAutofit/>
          </a:bodyPr>
          <a:lstStyle/>
          <a:p>
            <a:r>
              <a:rPr lang="cs-CZ" b="1"/>
              <a:t>Théseus</a:t>
            </a:r>
          </a:p>
          <a:p>
            <a:pPr>
              <a:buClr>
                <a:srgbClr val="8AD0D6"/>
              </a:buClr>
            </a:pPr>
            <a:r>
              <a:rPr lang="cs-CZ"/>
              <a:t>Syn athénského krále </a:t>
            </a:r>
            <a:r>
              <a:rPr lang="cs-CZ" err="1"/>
              <a:t>Aigea</a:t>
            </a:r>
            <a:endParaRPr lang="cs-CZ"/>
          </a:p>
          <a:p>
            <a:pPr>
              <a:buClr>
                <a:srgbClr val="8AD0D6"/>
              </a:buClr>
            </a:pPr>
            <a:r>
              <a:rPr lang="cs-CZ"/>
              <a:t>Vydává se za otcem do Athén, po cestě získává slávu za své činy.</a:t>
            </a:r>
          </a:p>
          <a:p>
            <a:pPr>
              <a:buClr>
                <a:srgbClr val="8AD0D6"/>
              </a:buClr>
            </a:pPr>
            <a:r>
              <a:rPr lang="cs-CZ"/>
              <a:t>Nejslavnější část - zabití Minotaura za pomocí princezny Ariadny</a:t>
            </a:r>
          </a:p>
          <a:p>
            <a:pPr>
              <a:buClr>
                <a:srgbClr val="8AD0D6"/>
              </a:buClr>
            </a:pPr>
            <a:r>
              <a:rPr lang="cs-CZ"/>
              <a:t>Při návratu do Athén jeho otec </a:t>
            </a:r>
            <a:r>
              <a:rPr lang="cs-CZ" err="1"/>
              <a:t>Aigeus</a:t>
            </a:r>
            <a:r>
              <a:rPr lang="cs-CZ"/>
              <a:t> umírá.</a:t>
            </a:r>
          </a:p>
          <a:p>
            <a:pPr>
              <a:buClr>
                <a:srgbClr val="8AD0D6"/>
              </a:buClr>
            </a:pPr>
            <a:r>
              <a:rPr lang="cs-CZ">
                <a:ea typeface="+mj-lt"/>
                <a:cs typeface="+mj-lt"/>
              </a:rPr>
              <a:t>Po smrti otce se stává králem Athén a vládne spravedlivě.</a:t>
            </a:r>
            <a:endParaRPr lang="cs-CZ"/>
          </a:p>
          <a:p>
            <a:pPr>
              <a:buClr>
                <a:srgbClr val="8AD0D6"/>
              </a:buClr>
            </a:pPr>
            <a:endParaRPr lang="cs-CZ"/>
          </a:p>
        </p:txBody>
      </p:sp>
    </p:spTree>
    <p:extLst>
      <p:ext uri="{BB962C8B-B14F-4D97-AF65-F5344CB8AC3E}">
        <p14:creationId xmlns:p14="http://schemas.microsoft.com/office/powerpoint/2010/main" val="416119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985444-2534-295C-6968-01C33AF3980E}"/>
              </a:ext>
            </a:extLst>
          </p:cNvPr>
          <p:cNvSpPr>
            <a:spLocks noGrp="1"/>
          </p:cNvSpPr>
          <p:nvPr>
            <p:ph type="title"/>
          </p:nvPr>
        </p:nvSpPr>
        <p:spPr/>
        <p:txBody>
          <a:bodyPr/>
          <a:lstStyle/>
          <a:p>
            <a:r>
              <a:rPr lang="cs-CZ"/>
              <a:t>3. PŘEVYPRÁVĚNÍ PŘÍBĚHŮ</a:t>
            </a:r>
          </a:p>
        </p:txBody>
      </p:sp>
      <p:sp>
        <p:nvSpPr>
          <p:cNvPr id="3" name="Zástupný obsah 2">
            <a:extLst>
              <a:ext uri="{FF2B5EF4-FFF2-40B4-BE49-F238E27FC236}">
                <a16:creationId xmlns:a16="http://schemas.microsoft.com/office/drawing/2014/main" id="{10321B75-E4E7-2CB7-78BC-2D05FDEC272E}"/>
              </a:ext>
            </a:extLst>
          </p:cNvPr>
          <p:cNvSpPr>
            <a:spLocks noGrp="1"/>
          </p:cNvSpPr>
          <p:nvPr>
            <p:ph idx="1"/>
          </p:nvPr>
        </p:nvSpPr>
        <p:spPr/>
        <p:txBody>
          <a:bodyPr vert="horz" lIns="91440" tIns="45720" rIns="91440" bIns="45720" rtlCol="0" anchor="t">
            <a:normAutofit/>
          </a:bodyPr>
          <a:lstStyle/>
          <a:p>
            <a:r>
              <a:rPr lang="cs-CZ" sz="1800" b="1"/>
              <a:t>Oidipus</a:t>
            </a:r>
          </a:p>
          <a:p>
            <a:pPr>
              <a:buClr>
                <a:srgbClr val="8AD0D6"/>
              </a:buClr>
            </a:pPr>
            <a:r>
              <a:rPr lang="cs-CZ" sz="1800">
                <a:ea typeface="+mj-lt"/>
                <a:cs typeface="+mj-lt"/>
              </a:rPr>
              <a:t>Syn krále </a:t>
            </a:r>
            <a:r>
              <a:rPr lang="cs-CZ" sz="1800" err="1">
                <a:ea typeface="+mj-lt"/>
                <a:cs typeface="+mj-lt"/>
              </a:rPr>
              <a:t>Láia</a:t>
            </a:r>
            <a:r>
              <a:rPr lang="cs-CZ" sz="1800">
                <a:ea typeface="+mj-lt"/>
                <a:cs typeface="+mj-lt"/>
              </a:rPr>
              <a:t> a královny </a:t>
            </a:r>
            <a:r>
              <a:rPr lang="cs-CZ" sz="1800" err="1">
                <a:ea typeface="+mj-lt"/>
                <a:cs typeface="+mj-lt"/>
              </a:rPr>
              <a:t>Iokasté</a:t>
            </a:r>
            <a:endParaRPr lang="cs-CZ" sz="1800" b="1"/>
          </a:p>
          <a:p>
            <a:pPr>
              <a:buClr>
                <a:srgbClr val="8AD0D6"/>
              </a:buClr>
            </a:pPr>
            <a:r>
              <a:rPr lang="cs-CZ" sz="1800">
                <a:ea typeface="+mj-lt"/>
                <a:cs typeface="+mj-lt"/>
              </a:rPr>
              <a:t>Proroctví předpovídá, že zabije svého otce a ožení se s matkou.</a:t>
            </a:r>
            <a:endParaRPr lang="cs-CZ" sz="1800"/>
          </a:p>
          <a:p>
            <a:pPr>
              <a:buClr>
                <a:srgbClr val="8AD0D6"/>
              </a:buClr>
            </a:pPr>
            <a:r>
              <a:rPr lang="cs-CZ" sz="1800">
                <a:ea typeface="+mj-lt"/>
                <a:cs typeface="+mj-lt"/>
              </a:rPr>
              <a:t>Chlapce nevychovává jeho otec, ale král </a:t>
            </a:r>
            <a:r>
              <a:rPr lang="cs-CZ" sz="1800" err="1">
                <a:ea typeface="+mj-lt"/>
                <a:cs typeface="+mj-lt"/>
              </a:rPr>
              <a:t>Polybos</a:t>
            </a:r>
            <a:r>
              <a:rPr lang="cs-CZ" sz="1800">
                <a:ea typeface="+mj-lt"/>
                <a:cs typeface="+mj-lt"/>
              </a:rPr>
              <a:t> z </a:t>
            </a:r>
            <a:r>
              <a:rPr lang="cs-CZ" sz="1800" err="1">
                <a:ea typeface="+mj-lt"/>
                <a:cs typeface="+mj-lt"/>
              </a:rPr>
              <a:t>Korintu</a:t>
            </a:r>
            <a:r>
              <a:rPr lang="cs-CZ" sz="1800">
                <a:ea typeface="+mj-lt"/>
                <a:cs typeface="+mj-lt"/>
              </a:rPr>
              <a:t>.</a:t>
            </a:r>
          </a:p>
          <a:p>
            <a:pPr>
              <a:buClr>
                <a:srgbClr val="8AD0D6"/>
              </a:buClr>
            </a:pPr>
            <a:r>
              <a:rPr lang="cs-CZ" sz="1800">
                <a:ea typeface="+mj-lt"/>
                <a:cs typeface="+mj-lt"/>
              </a:rPr>
              <a:t>Když Oidipus vyroste, dozví se o proroctví a odejde, aby se mu vyhnul, aniž by věděl, že </a:t>
            </a:r>
            <a:r>
              <a:rPr lang="cs-CZ" sz="1800" err="1">
                <a:ea typeface="+mj-lt"/>
                <a:cs typeface="+mj-lt"/>
              </a:rPr>
              <a:t>Polybos</a:t>
            </a:r>
            <a:r>
              <a:rPr lang="cs-CZ" sz="1800">
                <a:ea typeface="+mj-lt"/>
                <a:cs typeface="+mj-lt"/>
              </a:rPr>
              <a:t> není jeho pravý otec.</a:t>
            </a:r>
          </a:p>
          <a:p>
            <a:pPr>
              <a:buClr>
                <a:srgbClr val="8AD0D6"/>
              </a:buClr>
            </a:pPr>
            <a:r>
              <a:rPr lang="cs-CZ" sz="1800">
                <a:ea typeface="+mj-lt"/>
                <a:cs typeface="+mj-lt"/>
              </a:rPr>
              <a:t>Na cestě zabije muže v boji, později zjistí, že to byl jeho pravý otec, král </a:t>
            </a:r>
            <a:r>
              <a:rPr lang="cs-CZ" sz="1800" err="1">
                <a:ea typeface="+mj-lt"/>
                <a:cs typeface="+mj-lt"/>
              </a:rPr>
              <a:t>Láios</a:t>
            </a:r>
            <a:r>
              <a:rPr lang="cs-CZ" sz="1800">
                <a:ea typeface="+mj-lt"/>
                <a:cs typeface="+mj-lt"/>
              </a:rPr>
              <a:t>.</a:t>
            </a:r>
            <a:endParaRPr lang="cs-CZ" sz="1800"/>
          </a:p>
          <a:p>
            <a:pPr>
              <a:buClr>
                <a:srgbClr val="8AD0D6"/>
              </a:buClr>
            </a:pPr>
            <a:r>
              <a:rPr lang="cs-CZ" sz="1800"/>
              <a:t>Král Théb, svatba s </a:t>
            </a:r>
            <a:r>
              <a:rPr lang="cs-CZ" sz="1800" err="1"/>
              <a:t>Iokasté</a:t>
            </a:r>
            <a:endParaRPr lang="cs-CZ" sz="1800"/>
          </a:p>
          <a:p>
            <a:pPr>
              <a:buClr>
                <a:srgbClr val="8AD0D6"/>
              </a:buClr>
            </a:pPr>
            <a:r>
              <a:rPr lang="cs-CZ" sz="1800"/>
              <a:t>Po odhalení pravdy </a:t>
            </a:r>
            <a:r>
              <a:rPr lang="cs-CZ" sz="1800" err="1">
                <a:ea typeface="+mj-lt"/>
                <a:cs typeface="+mj-lt"/>
              </a:rPr>
              <a:t>Iokasté</a:t>
            </a:r>
            <a:r>
              <a:rPr lang="cs-CZ" sz="1800">
                <a:ea typeface="+mj-lt"/>
                <a:cs typeface="+mj-lt"/>
              </a:rPr>
              <a:t> spáchá sebevraždu a Oidipus si vypíchne oči.</a:t>
            </a:r>
            <a:endParaRPr lang="cs-CZ" sz="1800"/>
          </a:p>
        </p:txBody>
      </p:sp>
    </p:spTree>
    <p:extLst>
      <p:ext uri="{BB962C8B-B14F-4D97-AF65-F5344CB8AC3E}">
        <p14:creationId xmlns:p14="http://schemas.microsoft.com/office/powerpoint/2010/main" val="152108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102ABE-D65A-EE7D-E347-F908B3ADF86A}"/>
              </a:ext>
            </a:extLst>
          </p:cNvPr>
          <p:cNvSpPr>
            <a:spLocks noGrp="1"/>
          </p:cNvSpPr>
          <p:nvPr>
            <p:ph type="title"/>
          </p:nvPr>
        </p:nvSpPr>
        <p:spPr/>
        <p:txBody>
          <a:bodyPr/>
          <a:lstStyle/>
          <a:p>
            <a:r>
              <a:rPr lang="cs-CZ"/>
              <a:t>3. PŘEVYPRÁVĚNÍ PŘÍBĚHŮ</a:t>
            </a:r>
          </a:p>
        </p:txBody>
      </p:sp>
      <p:sp>
        <p:nvSpPr>
          <p:cNvPr id="3" name="Zástupný obsah 2">
            <a:extLst>
              <a:ext uri="{FF2B5EF4-FFF2-40B4-BE49-F238E27FC236}">
                <a16:creationId xmlns:a16="http://schemas.microsoft.com/office/drawing/2014/main" id="{F391B92E-3926-89D1-FEED-9362180FAEBE}"/>
              </a:ext>
            </a:extLst>
          </p:cNvPr>
          <p:cNvSpPr>
            <a:spLocks noGrp="1"/>
          </p:cNvSpPr>
          <p:nvPr>
            <p:ph sz="half" idx="1"/>
          </p:nvPr>
        </p:nvSpPr>
        <p:spPr/>
        <p:txBody>
          <a:bodyPr vert="horz" lIns="91440" tIns="45720" rIns="91440" bIns="45720" rtlCol="0" anchor="t">
            <a:normAutofit/>
          </a:bodyPr>
          <a:lstStyle/>
          <a:p>
            <a:r>
              <a:rPr lang="cs-CZ" b="1"/>
              <a:t>Perseus</a:t>
            </a:r>
          </a:p>
          <a:p>
            <a:pPr>
              <a:buClr>
                <a:srgbClr val="8AD0D6"/>
              </a:buClr>
            </a:pPr>
            <a:r>
              <a:rPr lang="cs-CZ"/>
              <a:t>Syn </a:t>
            </a:r>
            <a:r>
              <a:rPr lang="cs-CZ">
                <a:ea typeface="+mj-lt"/>
                <a:cs typeface="+mj-lt"/>
              </a:rPr>
              <a:t>boha Dia a </a:t>
            </a:r>
            <a:r>
              <a:rPr lang="cs-CZ" err="1">
                <a:ea typeface="+mj-lt"/>
                <a:cs typeface="+mj-lt"/>
              </a:rPr>
              <a:t>Danaé,která</a:t>
            </a:r>
            <a:r>
              <a:rPr lang="cs-CZ">
                <a:ea typeface="+mj-lt"/>
                <a:cs typeface="+mj-lt"/>
              </a:rPr>
              <a:t> je hozena do moře svým otcem </a:t>
            </a:r>
            <a:r>
              <a:rPr lang="cs-CZ" err="1">
                <a:ea typeface="+mj-lt"/>
                <a:cs typeface="+mj-lt"/>
              </a:rPr>
              <a:t>Akrisiem</a:t>
            </a:r>
            <a:r>
              <a:rPr lang="cs-CZ">
                <a:ea typeface="+mj-lt"/>
                <a:cs typeface="+mj-lt"/>
              </a:rPr>
              <a:t>, obávajícím se proroctví, že ho zabije vnuk.</a:t>
            </a:r>
          </a:p>
          <a:p>
            <a:pPr>
              <a:buClr>
                <a:srgbClr val="8AD0D6"/>
              </a:buClr>
            </a:pPr>
            <a:r>
              <a:rPr lang="cs-CZ"/>
              <a:t>Král </a:t>
            </a:r>
            <a:r>
              <a:rPr lang="cs-CZ" err="1"/>
              <a:t>Polydectes</a:t>
            </a:r>
            <a:r>
              <a:rPr lang="cs-CZ"/>
              <a:t> - </a:t>
            </a:r>
            <a:r>
              <a:rPr lang="cs-CZ">
                <a:ea typeface="+mj-lt"/>
                <a:cs typeface="+mj-lt"/>
              </a:rPr>
              <a:t>Perseus slíbí, že mu přinese hlavu Gorgony Medusy</a:t>
            </a:r>
          </a:p>
          <a:p>
            <a:pPr>
              <a:buClr>
                <a:srgbClr val="8AD0D6"/>
              </a:buClr>
            </a:pPr>
            <a:r>
              <a:rPr lang="cs-CZ">
                <a:ea typeface="+mj-lt"/>
                <a:cs typeface="+mj-lt"/>
              </a:rPr>
              <a:t>Medusu zabije a použije její hlavu k záchraně princezny Andromedy</a:t>
            </a:r>
          </a:p>
          <a:p>
            <a:pPr>
              <a:buClr>
                <a:srgbClr val="8AD0D6"/>
              </a:buClr>
            </a:pPr>
            <a:r>
              <a:rPr lang="cs-CZ">
                <a:ea typeface="+mj-lt"/>
                <a:cs typeface="+mj-lt"/>
              </a:rPr>
              <a:t>Po návratu Perseus zabije krále </a:t>
            </a:r>
            <a:r>
              <a:rPr lang="cs-CZ" err="1">
                <a:ea typeface="+mj-lt"/>
                <a:cs typeface="+mj-lt"/>
              </a:rPr>
              <a:t>Polydecta</a:t>
            </a:r>
            <a:r>
              <a:rPr lang="cs-CZ">
                <a:ea typeface="+mj-lt"/>
                <a:cs typeface="+mj-lt"/>
              </a:rPr>
              <a:t> a nakonec nechtěně zabije svého dědečka </a:t>
            </a:r>
            <a:r>
              <a:rPr lang="cs-CZ" err="1">
                <a:ea typeface="+mj-lt"/>
                <a:cs typeface="+mj-lt"/>
              </a:rPr>
              <a:t>Akrisia</a:t>
            </a:r>
            <a:r>
              <a:rPr lang="cs-CZ">
                <a:ea typeface="+mj-lt"/>
                <a:cs typeface="+mj-lt"/>
              </a:rPr>
              <a:t>, čímž se naplní proroctví.</a:t>
            </a:r>
          </a:p>
        </p:txBody>
      </p:sp>
      <p:sp>
        <p:nvSpPr>
          <p:cNvPr id="4" name="Zástupný obsah 3">
            <a:extLst>
              <a:ext uri="{FF2B5EF4-FFF2-40B4-BE49-F238E27FC236}">
                <a16:creationId xmlns:a16="http://schemas.microsoft.com/office/drawing/2014/main" id="{DBF115CF-904D-5889-A320-BBAEB8E1B2CC}"/>
              </a:ext>
            </a:extLst>
          </p:cNvPr>
          <p:cNvSpPr>
            <a:spLocks noGrp="1"/>
          </p:cNvSpPr>
          <p:nvPr>
            <p:ph sz="half" idx="2"/>
          </p:nvPr>
        </p:nvSpPr>
        <p:spPr/>
        <p:txBody>
          <a:bodyPr vert="horz" lIns="91440" tIns="45720" rIns="91440" bIns="45720" rtlCol="0" anchor="t">
            <a:normAutofit/>
          </a:bodyPr>
          <a:lstStyle/>
          <a:p>
            <a:r>
              <a:rPr lang="cs-CZ" b="1" err="1"/>
              <a:t>Heracles</a:t>
            </a:r>
            <a:endParaRPr lang="cs-CZ" b="1"/>
          </a:p>
          <a:p>
            <a:pPr>
              <a:buClr>
                <a:srgbClr val="8AD0D6"/>
              </a:buClr>
            </a:pPr>
            <a:r>
              <a:rPr lang="cs-CZ" dirty="0">
                <a:ea typeface="+mj-lt"/>
                <a:cs typeface="+mj-lt"/>
              </a:rPr>
              <a:t>Syn boha Dia a smrtelné </a:t>
            </a:r>
            <a:r>
              <a:rPr lang="cs-CZ" err="1">
                <a:ea typeface="+mj-lt"/>
                <a:cs typeface="+mj-lt"/>
              </a:rPr>
              <a:t>Alkmény</a:t>
            </a:r>
            <a:endParaRPr lang="cs-CZ">
              <a:ea typeface="+mj-lt"/>
              <a:cs typeface="+mj-lt"/>
            </a:endParaRPr>
          </a:p>
          <a:p>
            <a:pPr>
              <a:buClr>
                <a:srgbClr val="8AD0D6"/>
              </a:buClr>
            </a:pPr>
            <a:r>
              <a:rPr lang="cs-CZ"/>
              <a:t>Zabil svou ženu a děti.</a:t>
            </a:r>
          </a:p>
          <a:p>
            <a:pPr>
              <a:buClr>
                <a:srgbClr val="8AD0D6"/>
              </a:buClr>
            </a:pPr>
            <a:r>
              <a:rPr lang="cs-CZ" dirty="0"/>
              <a:t>Odčinění - 12 úkolů</a:t>
            </a:r>
          </a:p>
          <a:p>
            <a:pPr>
              <a:buClr>
                <a:srgbClr val="8AD0D6"/>
              </a:buClr>
            </a:pPr>
            <a:r>
              <a:rPr lang="cs-CZ" dirty="0"/>
              <a:t>Po splnění úkolů hrdina – odvaha a nadlidská síla</a:t>
            </a:r>
          </a:p>
          <a:p>
            <a:pPr>
              <a:buClr>
                <a:srgbClr val="8AD0D6"/>
              </a:buClr>
            </a:pPr>
            <a:r>
              <a:rPr lang="cs-CZ" dirty="0"/>
              <a:t>Smrt – otrava jedem od manželky</a:t>
            </a:r>
          </a:p>
          <a:p>
            <a:pPr>
              <a:buClr>
                <a:srgbClr val="8AD0D6"/>
              </a:buClr>
            </a:pPr>
            <a:r>
              <a:rPr lang="cs-CZ" dirty="0"/>
              <a:t>Po smrti byl vzat na Olymp, kde se stal nesmrtelným bohem.</a:t>
            </a:r>
          </a:p>
        </p:txBody>
      </p:sp>
    </p:spTree>
    <p:extLst>
      <p:ext uri="{BB962C8B-B14F-4D97-AF65-F5344CB8AC3E}">
        <p14:creationId xmlns:p14="http://schemas.microsoft.com/office/powerpoint/2010/main" val="282704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Širokoúhlá obrazovka</PresentationFormat>
  <Slides>26</Slides>
  <Notes>0</Notes>
  <HiddenSlides>0</HiddenSlide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Ion</vt:lpstr>
      <vt:lpstr>Antická mytologie: Starořecké heroické příběhy</vt:lpstr>
      <vt:lpstr>Zdroje</vt:lpstr>
      <vt:lpstr>Internetové zdroje</vt:lpstr>
      <vt:lpstr>1.VÝZNAM ANTICKÉ MYTOLOGIE</vt:lpstr>
      <vt:lpstr>2. Prameny k jednotlivým příběhům</vt:lpstr>
      <vt:lpstr>3. PŘEVYPRÁVĚNÍ PŘÍBĚHŮ</vt:lpstr>
      <vt:lpstr>3. PŘEVYPRÁVĚNÍ PŘÍBĚHŮ</vt:lpstr>
      <vt:lpstr>3. PŘEVYPRÁVĚNÍ PŘÍBĚHŮ</vt:lpstr>
      <vt:lpstr>3. PŘEVYPRÁVĚNÍ PŘÍBĚHŮ</vt:lpstr>
      <vt:lpstr>4. VÝTVARNÁ ZOBRAZENÍ PŘÍBĚHŮ </vt:lpstr>
      <vt:lpstr>Trojský kůň</vt:lpstr>
      <vt:lpstr>-</vt:lpstr>
      <vt:lpstr>Prezentace aplikace PowerPoint</vt:lpstr>
      <vt:lpstr>Achilles a Hektor </vt:lpstr>
      <vt:lpstr>Prezentace aplikace PowerPoint</vt:lpstr>
      <vt:lpstr>Prezentace aplikace PowerPoint</vt:lpstr>
      <vt:lpstr>Odyssea</vt:lpstr>
      <vt:lpstr>Théseus</vt:lpstr>
      <vt:lpstr>Prezentace aplikace PowerPoint</vt:lpstr>
      <vt:lpstr>Oidipus</vt:lpstr>
      <vt:lpstr>Perseus</vt:lpstr>
      <vt:lpstr>Herakles</vt:lpstr>
      <vt:lpstr>Prezentace aplikace PowerPoint</vt:lpstr>
      <vt:lpstr>Novodobé adaptace</vt:lpstr>
      <vt:lpstr>Novodobá adaptace</vt:lpstr>
      <vt:lpstr>Seznam obrázků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Asus</dc:creator>
  <cp:revision>130</cp:revision>
  <dcterms:created xsi:type="dcterms:W3CDTF">2024-10-11T11:59:16Z</dcterms:created>
  <dcterms:modified xsi:type="dcterms:W3CDTF">2024-10-24T10:14:12Z</dcterms:modified>
</cp:coreProperties>
</file>