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2" r:id="rId7"/>
    <p:sldId id="260" r:id="rId8"/>
    <p:sldId id="266" r:id="rId9"/>
    <p:sldId id="261" r:id="rId10"/>
    <p:sldId id="263" r:id="rId11"/>
    <p:sldId id="264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1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10952-A7BB-4C86-9920-B773096885E9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20F2-6637-4989-92CF-866C98BCF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45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420F2-6637-4989-92CF-866C98BCF65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31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401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3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5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6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9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8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1" r:id="rId6"/>
    <p:sldLayoutId id="2147483827" r:id="rId7"/>
    <p:sldLayoutId id="2147483828" r:id="rId8"/>
    <p:sldLayoutId id="2147483829" r:id="rId9"/>
    <p:sldLayoutId id="2147483830" r:id="rId10"/>
    <p:sldLayoutId id="214748383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ktní červený geometrický vzorek">
            <a:extLst>
              <a:ext uri="{FF2B5EF4-FFF2-40B4-BE49-F238E27FC236}">
                <a16:creationId xmlns:a16="http://schemas.microsoft.com/office/drawing/2014/main" id="{0FDA3257-5140-38FE-FDEB-FBE3E844EE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7865" b="7865"/>
          <a:stretch/>
        </p:blipFill>
        <p:spPr>
          <a:xfrm>
            <a:off x="3" y="0"/>
            <a:ext cx="12191997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AEFF94-0E7F-40D2-BB64-2466E9D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705" y="159026"/>
            <a:ext cx="11870161" cy="6542788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DE0700-32AD-4F3D-42A5-9B77D527F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253" y="1263650"/>
            <a:ext cx="7113494" cy="1880480"/>
          </a:xfrm>
        </p:spPr>
        <p:txBody>
          <a:bodyPr>
            <a:normAutofit fontScale="90000"/>
          </a:bodyPr>
          <a:lstStyle/>
          <a:p>
            <a:r>
              <a:rPr lang="cs-CZ" dirty="0"/>
              <a:t>Náboženské rozdíly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jejich vliv na kulturní hranice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0E03D4-ED4E-1024-BEC5-E04C58360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9" y="4876803"/>
            <a:ext cx="5074022" cy="1233323"/>
          </a:xfrm>
        </p:spPr>
        <p:txBody>
          <a:bodyPr anchor="t">
            <a:normAutofit/>
          </a:bodyPr>
          <a:lstStyle/>
          <a:p>
            <a:r>
              <a:rPr lang="cs-CZ" dirty="0" err="1"/>
              <a:t>Budský&amp;Floriánová</a:t>
            </a:r>
            <a:endParaRPr lang="cs-CZ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06FD63-63B5-4FE3-A87F-05F94B21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86DBE9-D336-44D1-92FA-BA402C628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46B389-851B-469E-BEE7-92EA81669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23CA0E-FA7F-4ACA-9F3B-4FEBC353A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391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53DD2DAE-AF77-3769-B51A-99764654F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62" y="157943"/>
            <a:ext cx="9008075" cy="65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6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, atlas, snímek obrazovky&#10;&#10;Popis byl vytvořen automaticky">
            <a:extLst>
              <a:ext uri="{FF2B5EF4-FFF2-40B4-BE49-F238E27FC236}">
                <a16:creationId xmlns:a16="http://schemas.microsoft.com/office/drawing/2014/main" id="{85C99CDD-9794-42EB-879A-377DA8E6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84" y="153455"/>
            <a:ext cx="9020432" cy="65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, atlas, snímek obrazovky&#10;&#10;Popis byl vytvořen automaticky">
            <a:extLst>
              <a:ext uri="{FF2B5EF4-FFF2-40B4-BE49-F238E27FC236}">
                <a16:creationId xmlns:a16="http://schemas.microsoft.com/office/drawing/2014/main" id="{4FA553E1-C485-3AAC-B74C-768801007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30" y="158427"/>
            <a:ext cx="9028938" cy="65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9C8C6-A40B-3F6C-6F0A-ADAC47F7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03E92-9863-417C-36ED-13CAE1DC3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>
                <a:effectLst/>
              </a:rPr>
              <a:t>Eurostat</a:t>
            </a:r>
            <a:r>
              <a:rPr lang="cs-CZ" dirty="0">
                <a:effectLst/>
              </a:rPr>
              <a:t>. Online. 2024. Dostupné z: https://ec.europa.eu/</a:t>
            </a:r>
            <a:r>
              <a:rPr lang="cs-CZ" dirty="0" err="1">
                <a:effectLst/>
              </a:rPr>
              <a:t>eurostat</a:t>
            </a:r>
            <a:r>
              <a:rPr lang="cs-CZ" dirty="0">
                <a:effectLst/>
              </a:rPr>
              <a:t>. [cit. 2024-12-03].</a:t>
            </a:r>
            <a:endParaRPr lang="en-US" dirty="0">
              <a:effectLst/>
            </a:endParaRPr>
          </a:p>
          <a:p>
            <a:r>
              <a:rPr lang="it-IT" i="1" dirty="0"/>
              <a:t>Statista</a:t>
            </a:r>
            <a:r>
              <a:rPr lang="it-IT" dirty="0"/>
              <a:t>. Online. 2024. Dostupné z: https://www.statista.com/. [cit. 2024-12-03].</a:t>
            </a:r>
          </a:p>
          <a:p>
            <a:r>
              <a:rPr lang="en-US" i="1" dirty="0"/>
              <a:t>Overall religiousness of Europe</a:t>
            </a:r>
            <a:r>
              <a:rPr lang="en-US" dirty="0"/>
              <a:t>. Online. 2018. </a:t>
            </a:r>
            <a:r>
              <a:rPr lang="en-US" dirty="0" err="1"/>
              <a:t>Dostupné</a:t>
            </a:r>
            <a:r>
              <a:rPr lang="en-US" dirty="0"/>
              <a:t> z: https://www.reddit.com/r/MapPorn/comments/b6rc13/overall_religiousness_of_europe/. [cit. 2024-12-03].</a:t>
            </a:r>
          </a:p>
          <a:p>
            <a:r>
              <a:rPr lang="cs-CZ" i="1" dirty="0" err="1"/>
              <a:t>Eubarometer</a:t>
            </a:r>
            <a:r>
              <a:rPr lang="cs-CZ" dirty="0"/>
              <a:t>. Online. 2024. Dostupné z: https://europa.eu/</a:t>
            </a:r>
            <a:r>
              <a:rPr lang="cs-CZ" dirty="0" err="1"/>
              <a:t>eurobarometer</a:t>
            </a:r>
            <a:r>
              <a:rPr lang="cs-CZ" dirty="0"/>
              <a:t>/</a:t>
            </a:r>
            <a:r>
              <a:rPr lang="cs-CZ" dirty="0" err="1"/>
              <a:t>screen</a:t>
            </a:r>
            <a:r>
              <a:rPr lang="cs-CZ" dirty="0"/>
              <a:t>/</a:t>
            </a:r>
            <a:r>
              <a:rPr lang="cs-CZ" dirty="0" err="1"/>
              <a:t>home</a:t>
            </a:r>
            <a:r>
              <a:rPr lang="cs-CZ" dirty="0"/>
              <a:t>. [cit. 2024-12-03].</a:t>
            </a:r>
            <a:endParaRPr lang="en-US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it-IT" dirty="0"/>
          </a:p>
          <a:p>
            <a:endParaRPr lang="en-US" dirty="0">
              <a:effectLst/>
            </a:endParaRP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13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25A10-3816-9E4F-FE3C-81FD8EE4D3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C8DE82-BCDF-7305-AB9F-D062FB68A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Budský&amp;Floriánová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62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A790B-20AD-2A5E-B06E-DD4A6A38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Vyznání v Evropě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29A2C6-2898-128A-51CC-93C942D8F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Avenir Next LT Pro" panose="020B0504020202020204" pitchFamily="34" charset="-18"/>
                <a:cs typeface="Angsana New" panose="02020603050405020304" pitchFamily="18" charset="-34"/>
              </a:rPr>
              <a:t>křesťansťané</a:t>
            </a:r>
            <a:r>
              <a:rPr lang="cs-CZ" dirty="0">
                <a:latin typeface="Avenir Next LT Pro" panose="020B0504020202020204" pitchFamily="34" charset="-18"/>
                <a:cs typeface="Angsana New" panose="02020603050405020304" pitchFamily="18" charset="-34"/>
              </a:rPr>
              <a:t> (katolíci, protestanti, pravoslavní) a muslimové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venir Next LT Pro" panose="020B0504020202020204" pitchFamily="34" charset="-18"/>
                <a:cs typeface="Angsana New" panose="02020603050405020304" pitchFamily="18" charset="-34"/>
              </a:rPr>
              <a:t>jednotlivá vyznání nesou kulturní a sociální rozdíly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venir Next LT Pro" panose="020B0504020202020204" pitchFamily="34" charset="-18"/>
                <a:cs typeface="Angsana New" panose="02020603050405020304" pitchFamily="18" charset="-34"/>
              </a:rPr>
              <a:t>vliv v různých oblastech -&gt; neviditelné hranice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venir Next LT Pro" panose="020B0504020202020204" pitchFamily="34" charset="-18"/>
                <a:cs typeface="Angsana New" panose="02020603050405020304" pitchFamily="18" charset="-34"/>
              </a:rPr>
              <a:t>náboženství se promítá do životního stylu, pracovního života, chápání rodiny…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Avenir Next LT Pro" panose="020B0504020202020204" pitchFamily="34" charset="-18"/>
              <a:cs typeface="Angsana New" panose="02020603050405020304" pitchFamily="18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Avenir Next LT Pro" panose="020B0504020202020204" pitchFamily="34" charset="-18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605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pa, text, atlas&#10;&#10;Popis byl vytvořen automaticky">
            <a:extLst>
              <a:ext uri="{FF2B5EF4-FFF2-40B4-BE49-F238E27FC236}">
                <a16:creationId xmlns:a16="http://schemas.microsoft.com/office/drawing/2014/main" id="{F092166D-21E8-BD4E-765E-69A83CA2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74" y="166106"/>
            <a:ext cx="7921052" cy="65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6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mapa, snímek obrazovky&#10;&#10;Popis byl vytvořen automaticky">
            <a:extLst>
              <a:ext uri="{FF2B5EF4-FFF2-40B4-BE49-F238E27FC236}">
                <a16:creationId xmlns:a16="http://schemas.microsoft.com/office/drawing/2014/main" id="{C5995D98-E5F3-1E1A-A5BF-08D11F877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8" r="38953" b="15281"/>
          <a:stretch/>
        </p:blipFill>
        <p:spPr bwMode="auto">
          <a:xfrm>
            <a:off x="1893121" y="218005"/>
            <a:ext cx="8405757" cy="6421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769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oftware, Webová stránka, Webové stránky&#10;&#10;Popis byl vytvořen automaticky">
            <a:extLst>
              <a:ext uri="{FF2B5EF4-FFF2-40B4-BE49-F238E27FC236}">
                <a16:creationId xmlns:a16="http://schemas.microsoft.com/office/drawing/2014/main" id="{9A15BFC7-3324-FB81-8965-116AADACA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27244" r="34772"/>
          <a:stretch/>
        </p:blipFill>
        <p:spPr bwMode="auto">
          <a:xfrm>
            <a:off x="1646850" y="184245"/>
            <a:ext cx="8898299" cy="6489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374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Barevnost, řada/pruh&#10;&#10;Popis byl vytvořen automaticky">
            <a:extLst>
              <a:ext uri="{FF2B5EF4-FFF2-40B4-BE49-F238E27FC236}">
                <a16:creationId xmlns:a16="http://schemas.microsoft.com/office/drawing/2014/main" id="{45ADC551-95E6-15C7-C50F-320B8E14A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46" y="160858"/>
            <a:ext cx="7607508" cy="65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2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, snímek obrazovky, atlas&#10;&#10;Popis byl vytvořen automaticky">
            <a:extLst>
              <a:ext uri="{FF2B5EF4-FFF2-40B4-BE49-F238E27FC236}">
                <a16:creationId xmlns:a16="http://schemas.microsoft.com/office/drawing/2014/main" id="{63BA150B-D40E-46BC-8A53-DCBA64EBE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32" y="164893"/>
            <a:ext cx="8996514" cy="65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, snímek obrazovky, atlas&#10;&#10;Popis byl vytvořen automaticky">
            <a:extLst>
              <a:ext uri="{FF2B5EF4-FFF2-40B4-BE49-F238E27FC236}">
                <a16:creationId xmlns:a16="http://schemas.microsoft.com/office/drawing/2014/main" id="{F8C6ED24-24BC-37B9-0F19-943617846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57" y="155761"/>
            <a:ext cx="9011831" cy="65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1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, snímek obrazovky, Svět&#10;&#10;Popis byl vytvořen automaticky">
            <a:extLst>
              <a:ext uri="{FF2B5EF4-FFF2-40B4-BE49-F238E27FC236}">
                <a16:creationId xmlns:a16="http://schemas.microsoft.com/office/drawing/2014/main" id="{3F7AB35E-86B0-BAB0-30AF-11799FCE5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03" y="160296"/>
            <a:ext cx="9001594" cy="65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09873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174</Words>
  <Application>Microsoft Office PowerPoint</Application>
  <PresentationFormat>Širokoúhlá obrazovka</PresentationFormat>
  <Paragraphs>20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Aptos</vt:lpstr>
      <vt:lpstr>Arial</vt:lpstr>
      <vt:lpstr>Avenir Next LT Pro</vt:lpstr>
      <vt:lpstr>Bembo</vt:lpstr>
      <vt:lpstr>AdornVTI</vt:lpstr>
      <vt:lpstr>Náboženské rozdíly a jejich vliv na kulturní hranice</vt:lpstr>
      <vt:lpstr>Vyznání v Evropě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Budský Ondřej (S-PEF)</dc:creator>
  <cp:lastModifiedBy>Budský Ondřej (S-PEF)</cp:lastModifiedBy>
  <cp:revision>2</cp:revision>
  <dcterms:created xsi:type="dcterms:W3CDTF">2024-12-02T16:56:31Z</dcterms:created>
  <dcterms:modified xsi:type="dcterms:W3CDTF">2024-12-05T12:42:08Z</dcterms:modified>
</cp:coreProperties>
</file>