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60" r:id="rId5"/>
    <p:sldId id="259" r:id="rId6"/>
    <p:sldId id="261" r:id="rId7"/>
    <p:sldId id="265" r:id="rId8"/>
    <p:sldId id="267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97697D-F95A-4283-A0B9-98BEE09BC77B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60D0AA5-551C-4AEE-A5E4-0BF1CF4150E5}">
      <dgm:prSet/>
      <dgm:spPr/>
      <dgm:t>
        <a:bodyPr/>
        <a:lstStyle/>
        <a:p>
          <a:r>
            <a:rPr lang="en-US" dirty="0" err="1"/>
            <a:t>Studium</a:t>
          </a:r>
          <a:r>
            <a:rPr lang="en-US" dirty="0"/>
            <a:t> </a:t>
          </a:r>
          <a:r>
            <a:rPr lang="en-US" dirty="0" err="1"/>
            <a:t>náboženství</a:t>
          </a:r>
          <a:r>
            <a:rPr lang="en-US" dirty="0"/>
            <a:t> </a:t>
          </a:r>
          <a:r>
            <a:rPr lang="en-US" dirty="0" err="1"/>
            <a:t>jako</a:t>
          </a:r>
          <a:r>
            <a:rPr lang="en-US" dirty="0"/>
            <a:t> </a:t>
          </a:r>
          <a:r>
            <a:rPr lang="en-US" dirty="0" err="1"/>
            <a:t>sociokulturního</a:t>
          </a:r>
          <a:r>
            <a:rPr lang="en-US" dirty="0"/>
            <a:t> </a:t>
          </a:r>
          <a:r>
            <a:rPr lang="en-US" dirty="0" err="1"/>
            <a:t>jevu</a:t>
          </a:r>
          <a:r>
            <a:rPr lang="cs-CZ" dirty="0"/>
            <a:t> používá h</a:t>
          </a:r>
          <a:r>
            <a:rPr lang="en-US" dirty="0" err="1"/>
            <a:t>lavní</a:t>
          </a:r>
          <a:r>
            <a:rPr lang="en-US" dirty="0"/>
            <a:t> </a:t>
          </a:r>
          <a:r>
            <a:rPr lang="en-US" dirty="0" err="1"/>
            <a:t>metody</a:t>
          </a:r>
          <a:r>
            <a:rPr lang="en-US" dirty="0"/>
            <a:t>:</a:t>
          </a:r>
        </a:p>
      </dgm:t>
    </dgm:pt>
    <dgm:pt modelId="{F75E2EE0-E0A1-4F40-8AB0-3DF2A812CFFB}" type="parTrans" cxnId="{D291B4E6-92C6-4BC3-8374-C9E5F9D3C35A}">
      <dgm:prSet/>
      <dgm:spPr/>
      <dgm:t>
        <a:bodyPr/>
        <a:lstStyle/>
        <a:p>
          <a:endParaRPr lang="en-US"/>
        </a:p>
      </dgm:t>
    </dgm:pt>
    <dgm:pt modelId="{9CEED2C1-96C9-4A06-A047-9CA6AD358873}" type="sibTrans" cxnId="{D291B4E6-92C6-4BC3-8374-C9E5F9D3C35A}">
      <dgm:prSet/>
      <dgm:spPr/>
      <dgm:t>
        <a:bodyPr/>
        <a:lstStyle/>
        <a:p>
          <a:endParaRPr lang="en-US"/>
        </a:p>
      </dgm:t>
    </dgm:pt>
    <dgm:pt modelId="{1C531972-7C8D-40CE-9030-C67AAF58BE13}">
      <dgm:prSet/>
      <dgm:spPr/>
      <dgm:t>
        <a:bodyPr/>
        <a:lstStyle/>
        <a:p>
          <a:r>
            <a:rPr lang="en-US"/>
            <a:t>Etnografie: Terénní výzkum a pozorování náboženských praktik.</a:t>
          </a:r>
        </a:p>
      </dgm:t>
    </dgm:pt>
    <dgm:pt modelId="{9CBB97F7-50FC-4192-AA16-B1AAA13B9C77}" type="parTrans" cxnId="{4918893C-627D-4DA7-9256-8AE264A0818E}">
      <dgm:prSet/>
      <dgm:spPr/>
      <dgm:t>
        <a:bodyPr/>
        <a:lstStyle/>
        <a:p>
          <a:endParaRPr lang="en-US"/>
        </a:p>
      </dgm:t>
    </dgm:pt>
    <dgm:pt modelId="{A2217B13-7062-4B3C-8FE6-4D863717D938}" type="sibTrans" cxnId="{4918893C-627D-4DA7-9256-8AE264A0818E}">
      <dgm:prSet/>
      <dgm:spPr/>
      <dgm:t>
        <a:bodyPr/>
        <a:lstStyle/>
        <a:p>
          <a:endParaRPr lang="en-US"/>
        </a:p>
      </dgm:t>
    </dgm:pt>
    <dgm:pt modelId="{F45ABCC3-A6AA-458C-BD54-4AEE5DC7CFE5}">
      <dgm:prSet/>
      <dgm:spPr/>
      <dgm:t>
        <a:bodyPr/>
        <a:lstStyle/>
        <a:p>
          <a:r>
            <a:rPr lang="en-US" dirty="0" err="1"/>
            <a:t>Komparativní</a:t>
          </a:r>
          <a:r>
            <a:rPr lang="en-US" dirty="0"/>
            <a:t> </a:t>
          </a:r>
          <a:r>
            <a:rPr lang="en-US" dirty="0" err="1"/>
            <a:t>analýza</a:t>
          </a:r>
          <a:r>
            <a:rPr lang="en-US" dirty="0"/>
            <a:t>: </a:t>
          </a:r>
          <a:r>
            <a:rPr lang="en-US" dirty="0" err="1"/>
            <a:t>Srovnání</a:t>
          </a:r>
          <a:r>
            <a:rPr lang="en-US" dirty="0"/>
            <a:t> </a:t>
          </a:r>
          <a:r>
            <a:rPr lang="en-US" dirty="0" err="1"/>
            <a:t>náboženských</a:t>
          </a:r>
          <a:r>
            <a:rPr lang="en-US" dirty="0"/>
            <a:t> </a:t>
          </a:r>
          <a:r>
            <a:rPr lang="en-US" dirty="0" err="1"/>
            <a:t>tradic</a:t>
          </a:r>
          <a:r>
            <a:rPr lang="en-US" dirty="0"/>
            <a:t> </a:t>
          </a:r>
          <a:r>
            <a:rPr lang="en-US" dirty="0" err="1"/>
            <a:t>napříč</a:t>
          </a:r>
          <a:r>
            <a:rPr lang="en-US" dirty="0"/>
            <a:t> </a:t>
          </a:r>
          <a:r>
            <a:rPr lang="en-US" dirty="0" err="1"/>
            <a:t>kulturami</a:t>
          </a:r>
          <a:r>
            <a:rPr lang="en-US" dirty="0"/>
            <a:t>.</a:t>
          </a:r>
        </a:p>
      </dgm:t>
    </dgm:pt>
    <dgm:pt modelId="{A2D105EB-412F-4F12-BDAD-753BDB43CE62}" type="parTrans" cxnId="{D7A23795-69D1-4E75-9DD5-332F4ECB0953}">
      <dgm:prSet/>
      <dgm:spPr/>
      <dgm:t>
        <a:bodyPr/>
        <a:lstStyle/>
        <a:p>
          <a:endParaRPr lang="en-US"/>
        </a:p>
      </dgm:t>
    </dgm:pt>
    <dgm:pt modelId="{122C04B8-2D2B-4514-B8A0-F9BB27021BF8}" type="sibTrans" cxnId="{D7A23795-69D1-4E75-9DD5-332F4ECB0953}">
      <dgm:prSet/>
      <dgm:spPr/>
      <dgm:t>
        <a:bodyPr/>
        <a:lstStyle/>
        <a:p>
          <a:endParaRPr lang="en-US"/>
        </a:p>
      </dgm:t>
    </dgm:pt>
    <dgm:pt modelId="{C48F3885-D660-4602-AF56-70545388677F}">
      <dgm:prSet/>
      <dgm:spPr/>
      <dgm:t>
        <a:bodyPr/>
        <a:lstStyle/>
        <a:p>
          <a:r>
            <a:rPr lang="en-US"/>
            <a:t>Fenomenologický přístup: Zkoumání náboženské zkušenosti tak, jak ji prožívají věřící.</a:t>
          </a:r>
        </a:p>
      </dgm:t>
    </dgm:pt>
    <dgm:pt modelId="{E7F8A60F-6E88-4DAC-9522-68B9A0CEDECE}" type="parTrans" cxnId="{3020E5B6-782E-4481-A2BA-EE78CDF41D42}">
      <dgm:prSet/>
      <dgm:spPr/>
      <dgm:t>
        <a:bodyPr/>
        <a:lstStyle/>
        <a:p>
          <a:endParaRPr lang="en-US"/>
        </a:p>
      </dgm:t>
    </dgm:pt>
    <dgm:pt modelId="{DDAA08DD-BCD6-40A2-BB52-AA2917EB3341}" type="sibTrans" cxnId="{3020E5B6-782E-4481-A2BA-EE78CDF41D42}">
      <dgm:prSet/>
      <dgm:spPr/>
      <dgm:t>
        <a:bodyPr/>
        <a:lstStyle/>
        <a:p>
          <a:endParaRPr lang="en-US"/>
        </a:p>
      </dgm:t>
    </dgm:pt>
    <dgm:pt modelId="{410F1974-B095-4BBE-BDE2-F6E794FEB82D}" type="pres">
      <dgm:prSet presAssocID="{3597697D-F95A-4283-A0B9-98BEE09BC77B}" presName="linear" presStyleCnt="0">
        <dgm:presLayoutVars>
          <dgm:animLvl val="lvl"/>
          <dgm:resizeHandles val="exact"/>
        </dgm:presLayoutVars>
      </dgm:prSet>
      <dgm:spPr/>
    </dgm:pt>
    <dgm:pt modelId="{9540717B-CBD3-4D3E-A8B5-2F688730144F}" type="pres">
      <dgm:prSet presAssocID="{F60D0AA5-551C-4AEE-A5E4-0BF1CF4150E5}" presName="parentText" presStyleLbl="node1" presStyleIdx="0" presStyleCnt="1" custLinFactNeighborX="-1430" custLinFactNeighborY="-21475">
        <dgm:presLayoutVars>
          <dgm:chMax val="0"/>
          <dgm:bulletEnabled val="1"/>
        </dgm:presLayoutVars>
      </dgm:prSet>
      <dgm:spPr/>
    </dgm:pt>
    <dgm:pt modelId="{11D7CA98-4186-4563-822D-8C18CD16E906}" type="pres">
      <dgm:prSet presAssocID="{F60D0AA5-551C-4AEE-A5E4-0BF1CF4150E5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194CC900-5A5F-4504-B5F3-408378CF0B60}" type="presOf" srcId="{F45ABCC3-A6AA-458C-BD54-4AEE5DC7CFE5}" destId="{11D7CA98-4186-4563-822D-8C18CD16E906}" srcOrd="0" destOrd="1" presId="urn:microsoft.com/office/officeart/2005/8/layout/vList2"/>
    <dgm:cxn modelId="{E10D831A-BFE8-4795-88E5-62E3A72F79CF}" type="presOf" srcId="{C48F3885-D660-4602-AF56-70545388677F}" destId="{11D7CA98-4186-4563-822D-8C18CD16E906}" srcOrd="0" destOrd="2" presId="urn:microsoft.com/office/officeart/2005/8/layout/vList2"/>
    <dgm:cxn modelId="{4918893C-627D-4DA7-9256-8AE264A0818E}" srcId="{F60D0AA5-551C-4AEE-A5E4-0BF1CF4150E5}" destId="{1C531972-7C8D-40CE-9030-C67AAF58BE13}" srcOrd="0" destOrd="0" parTransId="{9CBB97F7-50FC-4192-AA16-B1AAA13B9C77}" sibTransId="{A2217B13-7062-4B3C-8FE6-4D863717D938}"/>
    <dgm:cxn modelId="{63DAEA50-3EDF-4E57-B9C3-21796F6F490B}" type="presOf" srcId="{3597697D-F95A-4283-A0B9-98BEE09BC77B}" destId="{410F1974-B095-4BBE-BDE2-F6E794FEB82D}" srcOrd="0" destOrd="0" presId="urn:microsoft.com/office/officeart/2005/8/layout/vList2"/>
    <dgm:cxn modelId="{87613D71-92F6-46BC-9CF0-FADA1A7B3402}" type="presOf" srcId="{1C531972-7C8D-40CE-9030-C67AAF58BE13}" destId="{11D7CA98-4186-4563-822D-8C18CD16E906}" srcOrd="0" destOrd="0" presId="urn:microsoft.com/office/officeart/2005/8/layout/vList2"/>
    <dgm:cxn modelId="{86565C8C-1197-4768-9758-D4B9EA299530}" type="presOf" srcId="{F60D0AA5-551C-4AEE-A5E4-0BF1CF4150E5}" destId="{9540717B-CBD3-4D3E-A8B5-2F688730144F}" srcOrd="0" destOrd="0" presId="urn:microsoft.com/office/officeart/2005/8/layout/vList2"/>
    <dgm:cxn modelId="{D7A23795-69D1-4E75-9DD5-332F4ECB0953}" srcId="{F60D0AA5-551C-4AEE-A5E4-0BF1CF4150E5}" destId="{F45ABCC3-A6AA-458C-BD54-4AEE5DC7CFE5}" srcOrd="1" destOrd="0" parTransId="{A2D105EB-412F-4F12-BDAD-753BDB43CE62}" sibTransId="{122C04B8-2D2B-4514-B8A0-F9BB27021BF8}"/>
    <dgm:cxn modelId="{3020E5B6-782E-4481-A2BA-EE78CDF41D42}" srcId="{F60D0AA5-551C-4AEE-A5E4-0BF1CF4150E5}" destId="{C48F3885-D660-4602-AF56-70545388677F}" srcOrd="2" destOrd="0" parTransId="{E7F8A60F-6E88-4DAC-9522-68B9A0CEDECE}" sibTransId="{DDAA08DD-BCD6-40A2-BB52-AA2917EB3341}"/>
    <dgm:cxn modelId="{D291B4E6-92C6-4BC3-8374-C9E5F9D3C35A}" srcId="{3597697D-F95A-4283-A0B9-98BEE09BC77B}" destId="{F60D0AA5-551C-4AEE-A5E4-0BF1CF4150E5}" srcOrd="0" destOrd="0" parTransId="{F75E2EE0-E0A1-4F40-8AB0-3DF2A812CFFB}" sibTransId="{9CEED2C1-96C9-4A06-A047-9CA6AD358873}"/>
    <dgm:cxn modelId="{605B2F90-263C-42AA-9265-7FDA1B0B969A}" type="presParOf" srcId="{410F1974-B095-4BBE-BDE2-F6E794FEB82D}" destId="{9540717B-CBD3-4D3E-A8B5-2F688730144F}" srcOrd="0" destOrd="0" presId="urn:microsoft.com/office/officeart/2005/8/layout/vList2"/>
    <dgm:cxn modelId="{FC6CF0D1-C003-473B-B931-08CA0BA02020}" type="presParOf" srcId="{410F1974-B095-4BBE-BDE2-F6E794FEB82D}" destId="{11D7CA98-4186-4563-822D-8C18CD16E906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40717B-CBD3-4D3E-A8B5-2F688730144F}">
      <dsp:nvSpPr>
        <dsp:cNvPr id="0" name=""/>
        <dsp:cNvSpPr/>
      </dsp:nvSpPr>
      <dsp:spPr>
        <a:xfrm>
          <a:off x="0" y="0"/>
          <a:ext cx="8195871" cy="14320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 err="1"/>
            <a:t>Studium</a:t>
          </a:r>
          <a:r>
            <a:rPr lang="en-US" sz="3600" kern="1200" dirty="0"/>
            <a:t> </a:t>
          </a:r>
          <a:r>
            <a:rPr lang="en-US" sz="3600" kern="1200" dirty="0" err="1"/>
            <a:t>náboženství</a:t>
          </a:r>
          <a:r>
            <a:rPr lang="en-US" sz="3600" kern="1200" dirty="0"/>
            <a:t> </a:t>
          </a:r>
          <a:r>
            <a:rPr lang="en-US" sz="3600" kern="1200" dirty="0" err="1"/>
            <a:t>jako</a:t>
          </a:r>
          <a:r>
            <a:rPr lang="en-US" sz="3600" kern="1200" dirty="0"/>
            <a:t> </a:t>
          </a:r>
          <a:r>
            <a:rPr lang="en-US" sz="3600" kern="1200" dirty="0" err="1"/>
            <a:t>sociokulturního</a:t>
          </a:r>
          <a:r>
            <a:rPr lang="en-US" sz="3600" kern="1200" dirty="0"/>
            <a:t> </a:t>
          </a:r>
          <a:r>
            <a:rPr lang="en-US" sz="3600" kern="1200" dirty="0" err="1"/>
            <a:t>jevu</a:t>
          </a:r>
          <a:r>
            <a:rPr lang="cs-CZ" sz="3600" kern="1200" dirty="0"/>
            <a:t> používá h</a:t>
          </a:r>
          <a:r>
            <a:rPr lang="en-US" sz="3600" kern="1200" dirty="0" err="1"/>
            <a:t>lavní</a:t>
          </a:r>
          <a:r>
            <a:rPr lang="en-US" sz="3600" kern="1200" dirty="0"/>
            <a:t> </a:t>
          </a:r>
          <a:r>
            <a:rPr lang="en-US" sz="3600" kern="1200" dirty="0" err="1"/>
            <a:t>metody</a:t>
          </a:r>
          <a:r>
            <a:rPr lang="en-US" sz="3600" kern="1200" dirty="0"/>
            <a:t>:</a:t>
          </a:r>
        </a:p>
      </dsp:txBody>
      <dsp:txXfrm>
        <a:off x="69908" y="69908"/>
        <a:ext cx="8056055" cy="1292264"/>
      </dsp:txXfrm>
    </dsp:sp>
    <dsp:sp modelId="{11D7CA98-4186-4563-822D-8C18CD16E906}">
      <dsp:nvSpPr>
        <dsp:cNvPr id="0" name=""/>
        <dsp:cNvSpPr/>
      </dsp:nvSpPr>
      <dsp:spPr>
        <a:xfrm>
          <a:off x="0" y="1739149"/>
          <a:ext cx="8195871" cy="2682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0219" tIns="45720" rIns="256032" bIns="4572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800" kern="1200"/>
            <a:t>Etnografie: Terénní výzkum a pozorování náboženských praktik.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800" kern="1200" dirty="0" err="1"/>
            <a:t>Komparativní</a:t>
          </a:r>
          <a:r>
            <a:rPr lang="en-US" sz="2800" kern="1200" dirty="0"/>
            <a:t> </a:t>
          </a:r>
          <a:r>
            <a:rPr lang="en-US" sz="2800" kern="1200" dirty="0" err="1"/>
            <a:t>analýza</a:t>
          </a:r>
          <a:r>
            <a:rPr lang="en-US" sz="2800" kern="1200" dirty="0"/>
            <a:t>: </a:t>
          </a:r>
          <a:r>
            <a:rPr lang="en-US" sz="2800" kern="1200" dirty="0" err="1"/>
            <a:t>Srovnání</a:t>
          </a:r>
          <a:r>
            <a:rPr lang="en-US" sz="2800" kern="1200" dirty="0"/>
            <a:t> </a:t>
          </a:r>
          <a:r>
            <a:rPr lang="en-US" sz="2800" kern="1200" dirty="0" err="1"/>
            <a:t>náboženských</a:t>
          </a:r>
          <a:r>
            <a:rPr lang="en-US" sz="2800" kern="1200" dirty="0"/>
            <a:t> </a:t>
          </a:r>
          <a:r>
            <a:rPr lang="en-US" sz="2800" kern="1200" dirty="0" err="1"/>
            <a:t>tradic</a:t>
          </a:r>
          <a:r>
            <a:rPr lang="en-US" sz="2800" kern="1200" dirty="0"/>
            <a:t> </a:t>
          </a:r>
          <a:r>
            <a:rPr lang="en-US" sz="2800" kern="1200" dirty="0" err="1"/>
            <a:t>napříč</a:t>
          </a:r>
          <a:r>
            <a:rPr lang="en-US" sz="2800" kern="1200" dirty="0"/>
            <a:t> </a:t>
          </a:r>
          <a:r>
            <a:rPr lang="en-US" sz="2800" kern="1200" dirty="0" err="1"/>
            <a:t>kulturami</a:t>
          </a:r>
          <a:r>
            <a:rPr lang="en-US" sz="2800" kern="1200" dirty="0"/>
            <a:t>.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800" kern="1200"/>
            <a:t>Fenomenologický přístup: Zkoumání náboženské zkušenosti tak, jak ji prožívají věřící.</a:t>
          </a:r>
        </a:p>
      </dsp:txBody>
      <dsp:txXfrm>
        <a:off x="0" y="1739149"/>
        <a:ext cx="8195871" cy="26827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696877-C920-481C-A2D5-01879BD45515}" type="datetimeFigureOut">
              <a:rPr lang="cs-CZ" smtClean="0"/>
              <a:t>30.09.2024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C46949-435F-4D46-A066-8C3D555EC1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8478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C46949-435F-4D46-A066-8C3D555EC1F8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0725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-22693"/>
            <a:ext cx="9143998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384720" y="-2407841"/>
            <a:ext cx="4374557" cy="9144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55756" y="-2236808"/>
            <a:ext cx="4374128" cy="880235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" y="-22690"/>
            <a:ext cx="6406863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4459073" y="-1032053"/>
            <a:ext cx="3742610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6118" y="735106"/>
            <a:ext cx="7540322" cy="2928470"/>
          </a:xfrm>
        </p:spPr>
        <p:txBody>
          <a:bodyPr anchor="b">
            <a:normAutofit/>
          </a:bodyPr>
          <a:lstStyle/>
          <a:p>
            <a:pPr algn="l"/>
            <a:r>
              <a:rPr lang="cs-CZ" sz="4200">
                <a:solidFill>
                  <a:srgbClr val="FFFFFF"/>
                </a:solidFill>
              </a:rPr>
              <a:t>Obecný úvod k problematice spolehlivosti lidského poznání a specifikace tématu jeho aplikací na náboženskou sféru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3011" y="4870824"/>
            <a:ext cx="7504463" cy="1458258"/>
          </a:xfrm>
        </p:spPr>
        <p:txBody>
          <a:bodyPr anchor="ctr">
            <a:normAutofit/>
          </a:bodyPr>
          <a:lstStyle/>
          <a:p>
            <a:pPr marL="514350" indent="-514350" algn="l">
              <a:lnSpc>
                <a:spcPct val="90000"/>
              </a:lnSpc>
              <a:buAutoNum type="arabicPeriod"/>
            </a:pPr>
            <a:r>
              <a:rPr lang="cs-CZ" sz="2700" dirty="0"/>
              <a:t>přednáška</a:t>
            </a:r>
          </a:p>
          <a:p>
            <a:pPr algn="l">
              <a:lnSpc>
                <a:spcPct val="90000"/>
              </a:lnSpc>
            </a:pPr>
            <a:r>
              <a:rPr lang="cs-CZ" sz="2700" dirty="0"/>
              <a:t>Petr Kokaisl</a:t>
            </a:r>
          </a:p>
          <a:p>
            <a:pPr algn="l">
              <a:lnSpc>
                <a:spcPct val="90000"/>
              </a:lnSpc>
            </a:pPr>
            <a:r>
              <a:rPr lang="cs-CZ" sz="2700" dirty="0"/>
              <a:t>1. 10. 2024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200">
                <a:solidFill>
                  <a:srgbClr val="FFFFFF"/>
                </a:solidFill>
              </a:rPr>
              <a:t>Příklady významu náboženství v různých kulturách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699" y="2318197"/>
            <a:ext cx="7293023" cy="3683358"/>
          </a:xfrm>
        </p:spPr>
        <p:txBody>
          <a:bodyPr anchor="ctr">
            <a:normAutofit/>
          </a:bodyPr>
          <a:lstStyle/>
          <a:p>
            <a:r>
              <a:rPr lang="cs-CZ" sz="3600" dirty="0"/>
              <a:t>Hinduismus: Role kasty v indické společnosti.</a:t>
            </a:r>
          </a:p>
          <a:p>
            <a:r>
              <a:rPr lang="cs-CZ" sz="3600" dirty="0"/>
              <a:t>Islám: Vliv na právo a každodenní život v islámských zemích.</a:t>
            </a:r>
          </a:p>
          <a:p>
            <a:r>
              <a:rPr lang="cs-CZ" sz="3600" dirty="0"/>
              <a:t>Křesťanství: Vliv na evropské hodnoty a etiku.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20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22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336136" y="1336710"/>
            <a:ext cx="6858000" cy="418458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24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88181" y="1092216"/>
            <a:ext cx="6346209" cy="418206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26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833933" y="3515977"/>
            <a:ext cx="2501979" cy="418206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28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176002" y="1496845"/>
            <a:ext cx="6858001" cy="386430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74277" y="1668285"/>
            <a:ext cx="4318303" cy="3238727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797" y="586855"/>
            <a:ext cx="3172575" cy="3387497"/>
          </a:xfrm>
        </p:spPr>
        <p:txBody>
          <a:bodyPr anchor="b">
            <a:normAutofit/>
          </a:bodyPr>
          <a:lstStyle/>
          <a:p>
            <a:pPr algn="r"/>
            <a:r>
              <a:rPr lang="cs-CZ" sz="3500">
                <a:solidFill>
                  <a:srgbClr val="FFFFFF"/>
                </a:solidFill>
              </a:rPr>
              <a:t>Závěrečné shrnutí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95C5D279-B0AD-DF77-1B7F-D0915C37F01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185154" y="254524"/>
            <a:ext cx="4958272" cy="660347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anchor="ctr" anchorCtr="0" compatLnSpc="1">
            <a:prstTxWarp prst="textNoShape">
              <a:avLst/>
            </a:prstTxWarp>
            <a:normAutofit lnSpcReduction="10000"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cs-CZ" altLang="cs-CZ" sz="20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Klíčové body k zapamatování:</a:t>
            </a:r>
            <a:endParaRPr kumimoji="0" lang="cs-CZ" altLang="cs-CZ" sz="20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20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Náboženství jako zdroj poznání: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Jak náboženství přispívá k pochopení světa, zejména otázkami smyslu, původu a morálních hodnot.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20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Vztah mezi vědou a náboženstvím: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Spolupráce a konflikt, ale i možnost vzájemného obohacení; věda a náboženství se mohou překrývat, ale mají odlišné funkce.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20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Různé role konečné autority: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Jak změna konečné autority (např. Bible, empirická věda, evoluce) ovlivňuje chápání světa.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cs-CZ" altLang="cs-CZ" sz="20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Otázky pro další zamyšlení:</a:t>
            </a:r>
            <a:endParaRPr kumimoji="0" lang="cs-CZ" altLang="cs-CZ" sz="20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Jaké jsou hranice vědy a náboženství v procesu poznání?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Jak se může hlubší pochopení náboženství obohatit o vědecké poznatky a naopak?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cs-CZ" altLang="cs-CZ" sz="20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Definice lidského poznání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FFA2C4B-ED08-C22B-B14A-0C43C485A37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0" y="1597432"/>
            <a:ext cx="9143997" cy="526056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24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Poznání: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Proces, kterým lidé vnímají, interpretují a chápou svět kolem sebe.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24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Epistemologie </a:t>
            </a:r>
            <a:r>
              <a:rPr lang="cs-CZ" altLang="cs-CZ" sz="2400" dirty="0">
                <a:latin typeface="Arial" panose="020B0604020202020204" pitchFamily="34" charset="0"/>
              </a:rPr>
              <a:t>(</a:t>
            </a:r>
            <a:r>
              <a:rPr lang="pl-PL" sz="2400" dirty="0">
                <a:latin typeface="Arial" panose="020B0604020202020204" pitchFamily="34" charset="0"/>
              </a:rPr>
              <a:t>co a jak můžeme vědět)</a:t>
            </a:r>
            <a:r>
              <a:rPr kumimoji="0" lang="cs-CZ" altLang="cs-CZ" sz="24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/ noetika </a:t>
            </a:r>
            <a:r>
              <a:rPr kumimoji="0" lang="cs-CZ" altLang="cs-CZ" sz="240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(jak funguje samotný proces poznání v naší mysli)</a:t>
            </a:r>
            <a:r>
              <a:rPr kumimoji="0" lang="cs-CZ" altLang="cs-CZ" sz="24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: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Studuje povahu a hranice poznání.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cs-CZ" altLang="cs-CZ" sz="24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Příklad:</a:t>
            </a:r>
            <a:endParaRPr kumimoji="0" lang="cs-CZ" altLang="cs-CZ" sz="24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24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Stvoření světa: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Různé přístupy k otázce, jak svět vznikl – „vědecké“ teorie (např. Velký třesk) vs. doslovné náboženské výklady (biblické stvoření světa za 6 dní).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cs-CZ" altLang="cs-CZ" sz="2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Oba přístupy mohou někdy hledat společné prvky a být interpretovány jako vzájemně se doplňující.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cs-CZ" altLang="cs-CZ" sz="24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Spolehlivost lidského poznání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699" y="2410997"/>
            <a:ext cx="7421963" cy="4282033"/>
          </a:xfrm>
        </p:spPr>
        <p:txBody>
          <a:bodyPr anchor="ctr">
            <a:noAutofit/>
          </a:bodyPr>
          <a:lstStyle/>
          <a:p>
            <a:r>
              <a:rPr lang="cs-CZ" sz="2800" dirty="0"/>
              <a:t>- Subjektivita: Každý člověk vnímá svět jinak.</a:t>
            </a:r>
          </a:p>
          <a:p>
            <a:r>
              <a:rPr lang="cs-CZ" sz="2800" dirty="0"/>
              <a:t>- Kulturní vlivy: Naše poznání je ovlivněno kulturním zázemím.</a:t>
            </a:r>
          </a:p>
          <a:p>
            <a:r>
              <a:rPr lang="cs-CZ" sz="2800" dirty="0"/>
              <a:t>- Fenomén "</a:t>
            </a:r>
            <a:r>
              <a:rPr lang="cs-CZ" sz="2800" dirty="0" err="1"/>
              <a:t>confirmation</a:t>
            </a:r>
            <a:r>
              <a:rPr lang="cs-CZ" sz="2800" dirty="0"/>
              <a:t> </a:t>
            </a:r>
            <a:r>
              <a:rPr lang="cs-CZ" sz="2800" dirty="0" err="1"/>
              <a:t>bias</a:t>
            </a:r>
            <a:r>
              <a:rPr lang="cs-CZ" sz="2800" dirty="0"/>
              <a:t>": Tendence vyhledávat informace, které potvrzují naše přesvědčení.</a:t>
            </a:r>
          </a:p>
          <a:p>
            <a:pPr lvl="1"/>
            <a:r>
              <a:rPr lang="cs-CZ" sz="1800" dirty="0"/>
              <a:t> (potvrzovací zkreslení) je kognitivní chyba, kdy lidé upřednostňují informace, které potvrzují jejich stávající přesvědčení nebo názory, a ignorují nebo podceňují informace, které jim odporují. To znamená, že člověk vyhledává, interpretuje a pamatuje si informace tak, aby odpovídaly tomu, čemu už věří, a tím si své přesvědčení upevňuje, i když by mohly být důkazy opačné.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cs-CZ" sz="3200">
                <a:solidFill>
                  <a:srgbClr val="FFFFFF"/>
                </a:solidFill>
              </a:rPr>
              <a:t>Antropologie náboženství jako vědecký obor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D38C014-837D-13FF-2150-0437CB3520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180487"/>
              </p:ext>
            </p:extLst>
          </p:nvPr>
        </p:nvGraphicFramePr>
        <p:xfrm>
          <a:off x="483042" y="1576447"/>
          <a:ext cx="8195871" cy="4728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Role náboženství v lidském poznání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060" y="1590742"/>
            <a:ext cx="8356427" cy="5267258"/>
          </a:xfrm>
        </p:spPr>
        <p:txBody>
          <a:bodyPr anchor="ctr"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Konečná autorita v poznání:</a:t>
            </a: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b="1" dirty="0"/>
              <a:t>Biblický pohled:</a:t>
            </a:r>
            <a:r>
              <a:rPr lang="cs-CZ" dirty="0"/>
              <a:t> V minulosti byla Bible často vnímána jako konečný zdroj poznání o světě, což mělo dopad na oblasti jako biologie (např. stvoření světa za 6 dní).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b="1" dirty="0"/>
              <a:t>Pozitivisté:</a:t>
            </a:r>
            <a:r>
              <a:rPr lang="cs-CZ" dirty="0"/>
              <a:t> Postavili na piedestal smysly jako hlavní zdroj poznání, což vedlo k posunu od náboženského k empirickému chápání světa.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b="1" dirty="0"/>
              <a:t>Evolucionisté:</a:t>
            </a:r>
            <a:r>
              <a:rPr lang="cs-CZ" dirty="0"/>
              <a:t> Evoluce byla vnímána jako síla, která řídí svět, což přineslo nové vysvětlení vzniku a vývoje života.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Důsledky změn autority:</a:t>
            </a: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Změny v tom, co bylo považováno za „pravdu“.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Vliv na vzdělávání, vědu a společenské normy.</a:t>
            </a:r>
          </a:p>
          <a:p>
            <a:pPr marL="0" indent="0">
              <a:buNone/>
            </a:pPr>
            <a:r>
              <a:rPr lang="cs-CZ" dirty="0"/>
              <a:t>Změny v konečné autoritě ovlivňují lidské chápání světa, náboženství sehrálo (a stále hraje) v tomto procesu klíčovou roli.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Náboženství vs. věda v procesu poznání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" y="1590740"/>
            <a:ext cx="9219415" cy="526725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2800" dirty="0"/>
              <a:t>Věda a náboženství mají různé funkce, ačkoliv mohou pokrývat některé stejné oblasti lidského poznání.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b="1" dirty="0"/>
              <a:t>Překrývání, ale odlišné funkce:</a:t>
            </a:r>
          </a:p>
          <a:p>
            <a:pPr marL="0" indent="0">
              <a:buNone/>
            </a:pPr>
            <a:r>
              <a:rPr lang="cs-CZ" sz="2800" dirty="0"/>
              <a:t>"Životní prostor" vědy a náboženství se může překrývat, ale každá oblast slouží jinému účelu: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b="1" dirty="0"/>
              <a:t>Věda:</a:t>
            </a:r>
            <a:r>
              <a:rPr lang="cs-CZ" dirty="0"/>
              <a:t> Vysvětluje „jak“ věci fungují (mechanismy přírodních jevů, struktury vesmíru).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b="1" dirty="0"/>
              <a:t>Náboženství:</a:t>
            </a:r>
            <a:r>
              <a:rPr lang="cs-CZ" dirty="0"/>
              <a:t> Odpovídá na otázky „proč“ (smysl života, morální hodnoty, existence Boha).</a:t>
            </a:r>
          </a:p>
          <a:p>
            <a:pPr marL="0" indent="0">
              <a:buNone/>
            </a:pPr>
            <a:endParaRPr lang="cs-CZ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F3E271B-2EB5-2904-D6BB-C6604657A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Náboženství vs. věda v procesu poznání</a:t>
            </a:r>
          </a:p>
        </p:txBody>
      </p:sp>
      <p:sp>
        <p:nvSpPr>
          <p:cNvPr id="18" name="Rectangle 1">
            <a:extLst>
              <a:ext uri="{FF2B5EF4-FFF2-40B4-BE49-F238E27FC236}">
                <a16:creationId xmlns:a16="http://schemas.microsoft.com/office/drawing/2014/main" id="{00DCBA4A-400A-E741-DAC0-D39111528D3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0" y="1597432"/>
            <a:ext cx="9143999" cy="526056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cs-CZ" altLang="cs-CZ" sz="24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Spolupráce a inspirace: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endParaRPr kumimoji="0" lang="cs-CZ" altLang="cs-CZ" sz="24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24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Věřící vědci jako průkopníci: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Mnoho významných vědců bylo věřícími (např. Isaac Newton, Johann Gregor Mendel, Georges 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Lemaître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).</a:t>
            </a: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ts val="600"/>
              </a:spcAft>
              <a:buFontTx/>
              <a:buChar char="•"/>
            </a:pPr>
            <a:r>
              <a:rPr kumimoji="0" lang="cs-CZ" altLang="cs-CZ" sz="24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Georges </a:t>
            </a:r>
            <a:r>
              <a:rPr kumimoji="0" lang="cs-CZ" altLang="cs-CZ" sz="2400" b="1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Lemaître</a:t>
            </a:r>
            <a:r>
              <a:rPr kumimoji="0" lang="cs-CZ" altLang="cs-CZ" sz="24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: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Katolický kněz, který přišel s teorií Velkého třesku a viděl v ní propojení s biblickým stvořením.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24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Empirické vs. transcendentní poznání: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Zatímco věda hledá poznání skrze empirické metody a ověřitelná fakta, náboženství nabízí poznání transcendentních a metafyzických aspektů reality, které často přesahují smyslovou zkušenost.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endParaRPr kumimoji="0" lang="cs-CZ" altLang="cs-CZ" sz="17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530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F3E271B-2EB5-2904-D6BB-C6604657A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Náboženství vs. věda v procesu poznání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0DCBA4A-400A-E741-DAC0-D39111528D3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-1" y="1597432"/>
            <a:ext cx="9144002" cy="526056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cs-CZ" sz="2300" b="1" dirty="0"/>
              <a:t>Případy vzájemné ideologické nenávisti: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b="1" dirty="0"/>
              <a:t>Střet Galilea s církevními autoritami:</a:t>
            </a:r>
            <a:r>
              <a:rPr lang="cs-CZ" sz="2000" dirty="0"/>
              <a:t> Galileo, který sám byl věřícím a vysoce postaveným členem církve, se dostal do konfliktu kvůli podpoře heliocentrismu. Problém nebyl jen ve vědeckém tvrzení, ale také v jeho interpretaci Bible a politickém kontextu tehdejší doby. Některé církevní autority viděly v jeho názorech ohrožení svého postavení.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b="1" dirty="0"/>
              <a:t>Vědecký ateismus v Sovětském svazu:</a:t>
            </a:r>
            <a:r>
              <a:rPr lang="cs-CZ" sz="2000" dirty="0"/>
              <a:t> Komunistický režim potlačoval náboženství ve jménu vědy a materialismu, což vedlo k pronásledování věřících.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sz="2000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b="1" dirty="0"/>
              <a:t>Překrývání, ale odlišné funkce: </a:t>
            </a:r>
            <a:r>
              <a:rPr lang="cs-CZ" sz="2000" dirty="0"/>
              <a:t>"Životní prostor" vědy a náboženství se může překrývat, ale každá oblast slouží jinému účelu:</a:t>
            </a:r>
          </a:p>
          <a:p>
            <a:pPr marL="742950" lvl="1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b="1" dirty="0"/>
              <a:t>Věda:</a:t>
            </a:r>
            <a:r>
              <a:rPr lang="cs-CZ" sz="2000" dirty="0"/>
              <a:t> Vysvětluje „jak“ věci fungují (mechanismy přírodních jevů, struktury vesmíru).</a:t>
            </a:r>
          </a:p>
          <a:p>
            <a:pPr marL="742950" lvl="1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b="1" dirty="0"/>
              <a:t>Náboženství:</a:t>
            </a:r>
            <a:r>
              <a:rPr lang="cs-CZ" sz="2000" dirty="0"/>
              <a:t> Odpovídá na otázky „proč“ (smysl života, morální hodnoty, existence Boha).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575579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200">
                <a:solidFill>
                  <a:srgbClr val="FFFFFF"/>
                </a:solidFill>
              </a:rPr>
              <a:t>Proč je náboženství důležité pro pochopení lidské společnosti?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699" y="2318197"/>
            <a:ext cx="7293023" cy="3683358"/>
          </a:xfrm>
        </p:spPr>
        <p:txBody>
          <a:bodyPr anchor="ctr">
            <a:noAutofit/>
          </a:bodyPr>
          <a:lstStyle/>
          <a:p>
            <a:r>
              <a:rPr lang="cs-CZ" sz="3600" dirty="0"/>
              <a:t>Náboženství jako sociální fenomén: Poskytuje hodnoty, normy, identitu.</a:t>
            </a:r>
          </a:p>
          <a:p>
            <a:r>
              <a:rPr lang="cs-CZ" sz="3600" dirty="0"/>
              <a:t>Rituály a tradice: Spojují komunity, udržují společenský řád.</a:t>
            </a:r>
          </a:p>
          <a:p>
            <a:pPr lvl="1"/>
            <a:r>
              <a:rPr lang="cs-CZ" sz="3200" dirty="0"/>
              <a:t>Příklad: Vánoce jako náboženský i kulturní fenomén v západní společnosti.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906</Words>
  <Application>Microsoft Office PowerPoint</Application>
  <PresentationFormat>Předvádění na obrazovce (4:3)</PresentationFormat>
  <Paragraphs>66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Obecný úvod k problematice spolehlivosti lidského poznání a specifikace tématu jeho aplikací na náboženskou sféru</vt:lpstr>
      <vt:lpstr>Definice lidského poznání</vt:lpstr>
      <vt:lpstr>Spolehlivost lidského poznání</vt:lpstr>
      <vt:lpstr>Antropologie náboženství jako vědecký obor</vt:lpstr>
      <vt:lpstr>Role náboženství v lidském poznání</vt:lpstr>
      <vt:lpstr>Náboženství vs. věda v procesu poznání</vt:lpstr>
      <vt:lpstr>Náboženství vs. věda v procesu poznání</vt:lpstr>
      <vt:lpstr>Náboženství vs. věda v procesu poznání</vt:lpstr>
      <vt:lpstr>Proč je náboženství důležité pro pochopení lidské společnosti?</vt:lpstr>
      <vt:lpstr>Příklady významu náboženství v různých kulturách</vt:lpstr>
      <vt:lpstr>Závěrečné shrnutí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Obecný úvod k problematice spolehlivosti lidského poznání a specifikace tématu jeho aplikací na náboženskou sféru</dc:title>
  <dc:subject/>
  <dc:creator/>
  <cp:keywords/>
  <dc:description>generated using python-pptx</dc:description>
  <cp:lastModifiedBy>Kokaisl Petr</cp:lastModifiedBy>
  <cp:revision>2</cp:revision>
  <dcterms:created xsi:type="dcterms:W3CDTF">2013-01-27T09:14:16Z</dcterms:created>
  <dcterms:modified xsi:type="dcterms:W3CDTF">2024-09-30T17:53:03Z</dcterms:modified>
  <cp:category/>
</cp:coreProperties>
</file>