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72" r:id="rId5"/>
    <p:sldId id="265" r:id="rId6"/>
    <p:sldId id="312" r:id="rId7"/>
    <p:sldId id="267" r:id="rId8"/>
    <p:sldId id="281" r:id="rId9"/>
    <p:sldId id="273" r:id="rId10"/>
    <p:sldId id="259" r:id="rId11"/>
    <p:sldId id="270" r:id="rId12"/>
    <p:sldId id="269" r:id="rId13"/>
    <p:sldId id="268" r:id="rId14"/>
    <p:sldId id="262" r:id="rId15"/>
    <p:sldId id="274" r:id="rId16"/>
    <p:sldId id="275" r:id="rId17"/>
    <p:sldId id="311" r:id="rId18"/>
    <p:sldId id="263" r:id="rId19"/>
    <p:sldId id="276" r:id="rId20"/>
    <p:sldId id="277" r:id="rId21"/>
    <p:sldId id="278" r:id="rId22"/>
    <p:sldId id="313" r:id="rId23"/>
    <p:sldId id="286" r:id="rId24"/>
    <p:sldId id="310" r:id="rId25"/>
    <p:sldId id="288" r:id="rId26"/>
    <p:sldId id="309" r:id="rId27"/>
    <p:sldId id="289" r:id="rId28"/>
    <p:sldId id="282" r:id="rId29"/>
    <p:sldId id="284" r:id="rId30"/>
    <p:sldId id="315" r:id="rId31"/>
    <p:sldId id="287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14" r:id="rId47"/>
    <p:sldId id="304" r:id="rId48"/>
    <p:sldId id="305" r:id="rId49"/>
    <p:sldId id="316" r:id="rId50"/>
    <p:sldId id="306" r:id="rId51"/>
    <p:sldId id="307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AB2B9F-02C9-A88A-203A-D7F4382D49EB}" v="840" dt="2024-11-05T16:17:16.454"/>
    <p1510:client id="{17404336-5607-D0BE-F975-FE7AF87F8847}" v="475" dt="2024-11-04T14:23:27.204"/>
    <p1510:client id="{1F27B73A-DAB6-E987-CDBE-202968D2273B}" v="565" dt="2024-11-05T22:59:56.238"/>
    <p1510:client id="{5BA2B8C5-4804-A384-9D3C-447DBA27BD17}" v="288" dt="2024-11-05T23:53:11.519"/>
    <p1510:client id="{8AEEDAC1-8F0F-E9DE-57A1-206022A56BBC}" v="2842" dt="2024-11-05T19:06:11.051"/>
    <p1510:client id="{BC6BC251-C33C-B278-E9D9-672D7DB00296}" v="1068" dt="2024-11-05T22:31:30.942"/>
    <p1510:client id="{CC32561B-E6A8-AEE2-551E-7B4D02BF511A}" v="375" dt="2024-11-04T17:30:19.483"/>
    <p1510:client id="{CF804E00-64D7-E3D4-BE74-9F8CE9F50E12}" v="31" dt="2024-11-06T00:22:46.773"/>
    <p1510:client id="{DCB55752-E3E3-2072-37A2-7EF71ABE6F18}" v="39" dt="2024-11-05T23:38:37.821"/>
    <p1510:client id="{EA42F75C-FE93-DA2A-E18B-A249679356ED}" v="43" dt="2024-11-04T11:58:12.705"/>
    <p1510:client id="{F0E4AAD7-201E-5C6B-85D5-B420A7775996}" v="384" dt="2024-11-05T23:46:53.722"/>
    <p1510:client id="{F1B5BFEB-C193-BDDC-5286-2C9AFCB41B17}" v="4" dt="2024-11-04T22:41:28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24.11.2024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enet.cz/b/Gen/1" TargetMode="External"/><Relationship Id="rId2" Type="http://schemas.openxmlformats.org/officeDocument/2006/relationships/hyperlink" Target="https://bible.liturgie.cz/#page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sfd.cz/" TargetMode="External"/><Relationship Id="rId5" Type="http://schemas.openxmlformats.org/officeDocument/2006/relationships/hyperlink" Target="https://en.wikipedia.org/" TargetMode="External"/><Relationship Id="rId4" Type="http://schemas.openxmlformats.org/officeDocument/2006/relationships/hyperlink" Target="https://www.worldhistory.org/article/1607/michelangelos-sistine-chapel-ceiling/#google_vignette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fd.cz/" TargetMode="External"/><Relationship Id="rId7" Type="http://schemas.openxmlformats.org/officeDocument/2006/relationships/hyperlink" Target="https://recherche.smb.museum/detail/871387/moses-mit-den-gesetzestafeln" TargetMode="External"/><Relationship Id="rId2" Type="http://schemas.openxmlformats.org/officeDocument/2006/relationships/hyperlink" Target="http://www.biblenet.cz/b/Exod/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topic/golden-calf" TargetMode="External"/><Relationship Id="rId5" Type="http://schemas.openxmlformats.org/officeDocument/2006/relationships/hyperlink" Target="https://melbourneartnetwork.com.au/what-are-you-looking-at-mark-shepheard-nicolas-poussin-the-crossing-of-the-red-sea/" TargetMode="External"/><Relationship Id="rId4" Type="http://schemas.openxmlformats.org/officeDocument/2006/relationships/hyperlink" Target="https://www.mfab.hu/artworks/10092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66544" y="1911096"/>
            <a:ext cx="8055864" cy="2076651"/>
          </a:xfrm>
        </p:spPr>
        <p:txBody>
          <a:bodyPr anchor="b">
            <a:normAutofit/>
          </a:bodyPr>
          <a:lstStyle/>
          <a:p>
            <a:r>
              <a:rPr lang="cs-CZ" sz="6600">
                <a:solidFill>
                  <a:srgbClr val="FFFFFF"/>
                </a:solidFill>
              </a:rPr>
              <a:t>Genesis a Exodus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27832" y="4353507"/>
            <a:ext cx="5733288" cy="9326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Roháčková, Novotný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067904-805D-A8E7-D112-320103C45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8794" y="5990672"/>
            <a:ext cx="5222789" cy="56341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2400"/>
              <a:t>Adam a Eva, </a:t>
            </a:r>
            <a:r>
              <a:rPr lang="cs-CZ" sz="2400" err="1"/>
              <a:t>Titian</a:t>
            </a:r>
            <a:r>
              <a:rPr lang="cs-CZ" sz="2400"/>
              <a:t> </a:t>
            </a:r>
            <a:r>
              <a:rPr lang="cs-CZ" sz="2400" err="1"/>
              <a:t>Tiziano</a:t>
            </a:r>
            <a:r>
              <a:rPr lang="cs-CZ" sz="2400"/>
              <a:t> </a:t>
            </a:r>
            <a:r>
              <a:rPr lang="cs-CZ" sz="2400" err="1"/>
              <a:t>Vecelli</a:t>
            </a:r>
            <a:r>
              <a:rPr lang="cs-CZ" sz="2400"/>
              <a:t> (1550)</a:t>
            </a: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58E53C43-1A15-0CF5-77D2-735D643CE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4985" y="5990672"/>
            <a:ext cx="5222787" cy="87203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2400"/>
              <a:t>Adam a Eva, Albrecht </a:t>
            </a:r>
            <a:r>
              <a:rPr lang="cs-CZ" sz="2400" err="1"/>
              <a:t>Durer</a:t>
            </a:r>
            <a:r>
              <a:rPr lang="cs-CZ" sz="2400"/>
              <a:t> (1507), </a:t>
            </a:r>
            <a:r>
              <a:rPr lang="cs-CZ" sz="2400" err="1"/>
              <a:t>Museo</a:t>
            </a:r>
            <a:r>
              <a:rPr lang="cs-CZ" sz="2400"/>
              <a:t> </a:t>
            </a:r>
            <a:r>
              <a:rPr lang="cs-CZ" sz="2400" err="1"/>
              <a:t>del</a:t>
            </a:r>
            <a:r>
              <a:rPr lang="cs-CZ" sz="2400"/>
              <a:t> Prado</a:t>
            </a:r>
          </a:p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F29CCEF-1C0D-4C59-9FF2-A6A232CE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13" y="564441"/>
            <a:ext cx="4212770" cy="528511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5D8B9DF-5442-CA0E-63D4-23EA747DC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32" y="564954"/>
            <a:ext cx="4085433" cy="5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8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F8700B-F7BF-F4E6-8EB6-7130CBB77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897" y="6021216"/>
            <a:ext cx="5909489" cy="58034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2400"/>
              <a:t>Vyhnání z ráje, Peter Paul </a:t>
            </a:r>
            <a:r>
              <a:rPr lang="cs-CZ" sz="2400" err="1"/>
              <a:t>Rubens</a:t>
            </a:r>
            <a:r>
              <a:rPr lang="cs-CZ" sz="2400"/>
              <a:t> (1602), NGP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4F875A3-2CFF-DE30-C70B-125DE047F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DF22F1-A0BC-4DD5-0C04-44C100A5C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28255" y="6024778"/>
            <a:ext cx="5461214" cy="566479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2400"/>
              <a:t>Vyhnání z ráje, </a:t>
            </a:r>
            <a:r>
              <a:rPr lang="cs-CZ" sz="2400" err="1"/>
              <a:t>Masaccio</a:t>
            </a:r>
            <a:r>
              <a:rPr lang="cs-CZ" sz="2400"/>
              <a:t> (1425)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29D5415-F798-7E70-2C21-7134E47B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52" y="470715"/>
            <a:ext cx="6888891" cy="536514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6FD3E3-DD88-5381-7CCA-BD38E7481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087" y="462199"/>
            <a:ext cx="2649516" cy="53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71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9E5EA2-D3E9-D632-5371-7D6C7AB38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Kain a Ábel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A71F6D-4EEC-0260-42D9-4848E7944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Ábel se stal pastýřem, Kain zemědělcem</a:t>
            </a:r>
          </a:p>
          <a:p>
            <a:r>
              <a:rPr lang="en-US" sz="2200"/>
              <a:t>Ábel Hospodinovi obětoval jehňata, Kain vypěstované plodiny</a:t>
            </a:r>
          </a:p>
          <a:p>
            <a:r>
              <a:rPr lang="en-US" sz="2200"/>
              <a:t>Hospodin shlédl Ábelovu oběť, Kainovu neshlédl</a:t>
            </a:r>
          </a:p>
          <a:p>
            <a:r>
              <a:rPr lang="en-US" sz="2200"/>
              <a:t>Kain zabil Ábela</a:t>
            </a:r>
          </a:p>
          <a:p>
            <a:r>
              <a:rPr lang="en-US" sz="2200"/>
              <a:t>Bůh jej proklel a odvrhl od země</a:t>
            </a:r>
          </a:p>
          <a:p>
            <a:r>
              <a:rPr lang="en-US" sz="2200"/>
              <a:t>Kain žádal, aby ho mohl kdokoli jej najde zabít, Bůh odmítl – kdokoli by Kaina zabil, byl by postižen pomstou</a:t>
            </a:r>
          </a:p>
        </p:txBody>
      </p:sp>
    </p:spTree>
    <p:extLst>
      <p:ext uri="{BB962C8B-B14F-4D97-AF65-F5344CB8AC3E}">
        <p14:creationId xmlns:p14="http://schemas.microsoft.com/office/powerpoint/2010/main" val="2975404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6B2F58-572D-8BB4-D019-B02389E48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866755"/>
            <a:ext cx="5157787" cy="8171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Kain zabíjí Ábela, Peter Paul </a:t>
            </a:r>
            <a:r>
              <a:rPr lang="cs-CZ" sz="2400" err="1"/>
              <a:t>Rubens</a:t>
            </a:r>
            <a:r>
              <a:rPr lang="cs-CZ" sz="2400"/>
              <a:t> (1608–1609)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103C52-ED09-A537-932A-924D77F31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0120" y="5867183"/>
            <a:ext cx="5255268" cy="8167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Kain vedoucí Ábela na smrt, James </a:t>
            </a:r>
            <a:r>
              <a:rPr lang="cs-CZ" sz="2400" err="1"/>
              <a:t>Tissot</a:t>
            </a:r>
            <a:r>
              <a:rPr lang="cs-CZ" sz="2400"/>
              <a:t> (1896-1902)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6F5F224-27C9-43AB-98B4-8FDC7189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672" y="504950"/>
            <a:ext cx="3769911" cy="518461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62C4410-B81C-0567-8295-57D1F742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931" y="504950"/>
            <a:ext cx="4048214" cy="51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30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41BCCE-F334-1D51-284C-2E64697C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O potopě světa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BAB79-CC50-7B80-9F2B-13A336ED9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/>
              <a:t>lidé na zemi přibývali, spolu s tím se rozmnožila i zlovůle a násilí</a:t>
            </a:r>
          </a:p>
          <a:p>
            <a:r>
              <a:rPr lang="cs-CZ" sz="2200"/>
              <a:t>Bůh litoval, že člověka stvořil – rozhodl se člověka i zvěř smést z povrchu země</a:t>
            </a:r>
          </a:p>
          <a:p>
            <a:r>
              <a:rPr lang="cs-CZ" sz="2200"/>
              <a:t>Noe (byl spravedlivý, chodil za Bohem) u něj našel milost – Bůh mu přikázal, aby si postavil archu, vzít do ní svou rodinu a pár se všeho tvorstva a přečkat tam potopu, kterou na zemi uvede</a:t>
            </a:r>
          </a:p>
          <a:p>
            <a:r>
              <a:rPr lang="cs-CZ" sz="2200"/>
              <a:t>seslal déšť trvající 40 dní a 40 nocí</a:t>
            </a:r>
          </a:p>
          <a:p>
            <a:r>
              <a:rPr lang="cs-CZ" sz="2200"/>
              <a:t>archa spočinula na pohoří Araratu</a:t>
            </a:r>
          </a:p>
          <a:p>
            <a:r>
              <a:rPr lang="cs-CZ" sz="2200"/>
              <a:t>Noe vypouštěl holubici - když se vrátila se s olivovým listem, poznal, že vody ustupují</a:t>
            </a:r>
          </a:p>
          <a:p>
            <a:r>
              <a:rPr lang="cs-CZ" sz="2200"/>
              <a:t>Bůh přikázal Noemu aby vyšel z archy a všechny vyvedl</a:t>
            </a:r>
          </a:p>
          <a:p>
            <a:r>
              <a:rPr lang="cs-CZ" sz="2200"/>
              <a:t>Bůh přislíbil, že už nikdy nezničí, co stvořil – na důkaz této smlouvy vytvořil duhu</a:t>
            </a:r>
          </a:p>
          <a:p>
            <a:endParaRPr lang="cs-CZ" sz="2200"/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3151313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E62C6-FD6A-DFEA-24D9-10D30C56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570761-0B87-29AA-027C-43D5DA473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76" y="5033907"/>
            <a:ext cx="4872681" cy="7723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/>
              <a:t>7. </a:t>
            </a:r>
            <a:r>
              <a:rPr lang="cs-CZ" sz="2400" err="1"/>
              <a:t>Noemova</a:t>
            </a:r>
            <a:r>
              <a:rPr lang="cs-CZ" sz="2400"/>
              <a:t> oběť</a:t>
            </a:r>
          </a:p>
          <a:p>
            <a:pPr marL="0" indent="0">
              <a:buNone/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0EB783-CF76-E173-7799-08042A94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8" y="1238784"/>
            <a:ext cx="5317044" cy="35269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54473E5-0AF5-33EB-14F3-FF9C84C31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92" t="17279" r="15745" b="12736"/>
          <a:stretch/>
        </p:blipFill>
        <p:spPr>
          <a:xfrm>
            <a:off x="5624364" y="1238784"/>
            <a:ext cx="6418298" cy="35269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29B3441-41E7-D838-C931-71C446A09664}"/>
              </a:ext>
            </a:extLst>
          </p:cNvPr>
          <p:cNvSpPr txBox="1"/>
          <p:nvPr/>
        </p:nvSpPr>
        <p:spPr>
          <a:xfrm>
            <a:off x="5635363" y="4955977"/>
            <a:ext cx="57228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/>
              <a:t>8. Potopa</a:t>
            </a:r>
          </a:p>
        </p:txBody>
      </p:sp>
    </p:spTree>
    <p:extLst>
      <p:ext uri="{BB962C8B-B14F-4D97-AF65-F5344CB8AC3E}">
        <p14:creationId xmlns:p14="http://schemas.microsoft.com/office/powerpoint/2010/main" val="83638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CD716E-62EC-038B-6A80-C7F30A4B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16C663-3A13-1A03-8E90-2D4AA3F78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118" y="6141603"/>
            <a:ext cx="9825682" cy="5193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/>
              <a:t>9. Opilství Noema</a:t>
            </a:r>
          </a:p>
        </p:txBody>
      </p:sp>
      <p:pic>
        <p:nvPicPr>
          <p:cNvPr id="2050" name="Picture 2" descr="Drunkenness of Noah, by Michelangelo">
            <a:extLst>
              <a:ext uri="{FF2B5EF4-FFF2-40B4-BE49-F238E27FC236}">
                <a16:creationId xmlns:a16="http://schemas.microsoft.com/office/drawing/2014/main" id="{1AD208A4-2A95-03E6-0C04-2B8D35F17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14" y="370023"/>
            <a:ext cx="9092439" cy="576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340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997B02-87B1-E943-B0CB-159C44D7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99E413-538F-B3AF-C959-2320208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584" y="2052156"/>
            <a:ext cx="5990493" cy="4124807"/>
          </a:xfrm>
        </p:spPr>
        <p:txBody>
          <a:bodyPr/>
          <a:lstStyle/>
          <a:p>
            <a:r>
              <a:rPr lang="cs-CZ"/>
              <a:t>Noe, 2014, </a:t>
            </a:r>
            <a:r>
              <a:rPr lang="cs-CZ" err="1"/>
              <a:t>Darren</a:t>
            </a:r>
            <a:r>
              <a:rPr lang="cs-CZ"/>
              <a:t> </a:t>
            </a:r>
            <a:r>
              <a:rPr lang="cs-CZ" err="1"/>
              <a:t>Aronofsky</a:t>
            </a: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0441AF-3D89-91FB-2BBE-097935F9F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" y="-3844"/>
            <a:ext cx="4602853" cy="68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32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B57296-433C-B762-C3BC-A9B31CAE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Babylonská věž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46AF6A-BF55-02A6-2665-BEEA81AB6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cs-CZ" sz="2200"/>
              <a:t>země byla jednotná v řeči i v činech</a:t>
            </a:r>
          </a:p>
          <a:p>
            <a:r>
              <a:rPr lang="cs-CZ" sz="2200"/>
              <a:t>lidé se rozhodli vybudovat město a věž</a:t>
            </a:r>
          </a:p>
          <a:p>
            <a:r>
              <a:rPr lang="cs-CZ" sz="2200"/>
              <a:t>Hospodin si uvědomil, že lidé nebudou chtít ustoupit od ničeho, co si usmyslí provést – zmate jim řeč</a:t>
            </a:r>
          </a:p>
          <a:p>
            <a:r>
              <a:rPr lang="cs-CZ" sz="2200"/>
              <a:t>město se jmenuje Bábel = zmatek</a:t>
            </a:r>
          </a:p>
        </p:txBody>
      </p:sp>
    </p:spTree>
    <p:extLst>
      <p:ext uri="{BB962C8B-B14F-4D97-AF65-F5344CB8AC3E}">
        <p14:creationId xmlns:p14="http://schemas.microsoft.com/office/powerpoint/2010/main" val="3110168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2D6AC7-C256-73E9-DD3A-08E0F566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A45E5F-652A-6FCF-78D9-FCF7DFB22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8334" y="6173375"/>
            <a:ext cx="9125466" cy="569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Babylónská věž, </a:t>
            </a:r>
            <a:r>
              <a:rPr lang="cs-CZ" sz="2400" err="1"/>
              <a:t>Pieter</a:t>
            </a:r>
            <a:r>
              <a:rPr lang="cs-CZ" sz="2400"/>
              <a:t> Bruegel (1563)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C1D4EC-7523-D53C-8419-7FC1ADCE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173" y="395147"/>
            <a:ext cx="7727901" cy="57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6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B7D2E7-AD6F-00DC-425C-B3E9C1B00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Genesis</a:t>
            </a:r>
          </a:p>
        </p:txBody>
      </p:sp>
      <p:pic>
        <p:nvPicPr>
          <p:cNvPr id="3" name="Obrázek 2" descr="1,034 Bible Genesis Stock Photos - Free &amp; Royalty-Free Stock Photos from  Dreamstime">
            <a:extLst>
              <a:ext uri="{FF2B5EF4-FFF2-40B4-BE49-F238E27FC236}">
                <a16:creationId xmlns:a16="http://schemas.microsoft.com/office/drawing/2014/main" id="{781FEAED-DE6F-95A5-E558-CF5CFB07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0" r="15350" b="-3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10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EF47865-04E9-B48F-4E5F-7220E830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Abraham a Sára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BC698D-1BAB-B9F5-E276-059A0EEC8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Abramova žena Sáraj byla neplodná</a:t>
            </a:r>
          </a:p>
          <a:p>
            <a:r>
              <a:rPr lang="cs-CZ" sz="2200"/>
              <a:t>promluvil k němu Hospodin – má se ženou a synovcem Lotem odejít do země, kterou mu ukáže, požehná mu a učiní ho velkým národem</a:t>
            </a:r>
          </a:p>
          <a:p>
            <a:r>
              <a:rPr lang="cs-CZ" sz="2200"/>
              <a:t>se služebnicí Hagar měl syna Izmaela, se Sárou Izáka</a:t>
            </a:r>
          </a:p>
          <a:p>
            <a:r>
              <a:rPr lang="cs-CZ" sz="2200"/>
              <a:t>jako zkoušku Abrahamovy víry mu poručil obětovat syna Izáka</a:t>
            </a:r>
          </a:p>
          <a:p>
            <a:r>
              <a:rPr lang="cs-CZ" sz="2200"/>
              <a:t>Abraham uspěl, místo syna obětoval berana</a:t>
            </a:r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211830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E9788-AAAB-A922-795F-99584B3B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A6ED94-83DE-FBBA-F60F-7AD56DB69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68" y="5780314"/>
            <a:ext cx="6787978" cy="9229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>
                <a:ea typeface="+mn-lt"/>
                <a:cs typeface="+mn-lt"/>
              </a:rPr>
              <a:t>Obětování Izáka, </a:t>
            </a:r>
            <a:r>
              <a:rPr lang="cs-CZ" sz="2400" err="1">
                <a:ea typeface="+mn-lt"/>
                <a:cs typeface="+mn-lt"/>
              </a:rPr>
              <a:t>Caravaggio</a:t>
            </a:r>
            <a:r>
              <a:rPr lang="cs-CZ" sz="2400"/>
              <a:t> (1602)</a:t>
            </a:r>
          </a:p>
          <a:p>
            <a:r>
              <a:rPr lang="cs-CZ" sz="2400"/>
              <a:t>Obětování Izáka, </a:t>
            </a:r>
            <a:r>
              <a:rPr lang="cs-CZ" sz="2400" err="1"/>
              <a:t>Donatelo</a:t>
            </a:r>
            <a:r>
              <a:rPr lang="cs-CZ" sz="2400"/>
              <a:t> (1421)</a:t>
            </a:r>
            <a:endParaRPr lang="cs-CZ"/>
          </a:p>
          <a:p>
            <a:endParaRPr lang="cs-CZ" sz="2400"/>
          </a:p>
          <a:p>
            <a:pPr marL="0" indent="0">
              <a:buNone/>
            </a:pPr>
            <a:endParaRPr lang="cs-CZ"/>
          </a:p>
        </p:txBody>
      </p:sp>
      <p:pic>
        <p:nvPicPr>
          <p:cNvPr id="4098" name="Picture 2" descr="Sacrifice of Isaac, 1602 | Caravaggio, Baroque painting, Michelangelo ...">
            <a:extLst>
              <a:ext uri="{FF2B5EF4-FFF2-40B4-BE49-F238E27FC236}">
                <a16:creationId xmlns:a16="http://schemas.microsoft.com/office/drawing/2014/main" id="{54CD0C1C-4781-C11C-86F4-24A476EAD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2" y="365189"/>
            <a:ext cx="7833007" cy="52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A85FF52-6DA6-4F22-2016-561F677632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91" r="12659"/>
          <a:stretch/>
        </p:blipFill>
        <p:spPr>
          <a:xfrm>
            <a:off x="8684447" y="370039"/>
            <a:ext cx="2957678" cy="52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55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DBBD8-613C-E260-C709-0C6D4CE8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0BB6C8-C49D-85DB-196C-49C607A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047" y="1492533"/>
            <a:ext cx="6236676" cy="4684430"/>
          </a:xfrm>
        </p:spPr>
        <p:txBody>
          <a:bodyPr/>
          <a:lstStyle/>
          <a:p>
            <a:r>
              <a:rPr lang="cs-CZ"/>
              <a:t>Biblické příběhy: Abrahám, 1993, Joseph </a:t>
            </a:r>
            <a:r>
              <a:rPr lang="cs-CZ" err="1"/>
              <a:t>Sargent</a:t>
            </a: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E37E35-3E1D-D173-AF00-E6F94C86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" y="2757"/>
            <a:ext cx="4529645" cy="684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7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0C28C4-5A9B-A307-0072-360143BF0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Jákob a Ezau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826FE8-0831-FFF3-4058-92DAC12A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Rebeka (Izákova žena) porodila dvojčata</a:t>
            </a:r>
          </a:p>
          <a:p>
            <a:r>
              <a:rPr lang="cs-CZ" sz="2200"/>
              <a:t>Ezau byl zrzavý, zarostlý, stal se silným lovcem; Jákob držel Ezaua za patu, bezúhonný, poklidný</a:t>
            </a:r>
          </a:p>
          <a:p>
            <a:r>
              <a:rPr lang="cs-CZ" sz="2200"/>
              <a:t>Ezau Jákobovi prodal své prvorozenectví za misku čočky</a:t>
            </a:r>
          </a:p>
          <a:p>
            <a:r>
              <a:rPr lang="cs-CZ" sz="2200"/>
              <a:t>když Izák umíral, oslepl - Jákob se vydával za Ezaua a dostal od otce požehnání</a:t>
            </a:r>
          </a:p>
          <a:p>
            <a:r>
              <a:rPr lang="cs-CZ" sz="2200"/>
              <a:t>utekl před Ezauem za matčiným bratrem Lábanem</a:t>
            </a:r>
          </a:p>
          <a:p>
            <a:r>
              <a:rPr lang="cs-CZ" sz="2200"/>
              <a:t>na cestě se mu zdálo o žebříku, který stoupal až do nebes, promlouval k němu Bůh</a:t>
            </a:r>
          </a:p>
        </p:txBody>
      </p:sp>
    </p:spTree>
    <p:extLst>
      <p:ext uri="{BB962C8B-B14F-4D97-AF65-F5344CB8AC3E}">
        <p14:creationId xmlns:p14="http://schemas.microsoft.com/office/powerpoint/2010/main" val="27579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45B23-BB33-F187-FD93-28579FD3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DF71E-1C68-27B6-1B67-3049DB702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41" y="5409684"/>
            <a:ext cx="11051059" cy="7672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Izák a Jakub, </a:t>
            </a:r>
            <a:r>
              <a:rPr lang="cs-CZ" sz="2400" err="1"/>
              <a:t>Jusepe</a:t>
            </a:r>
            <a:r>
              <a:rPr lang="cs-CZ" sz="2400"/>
              <a:t> de </a:t>
            </a:r>
            <a:r>
              <a:rPr lang="cs-CZ" sz="2400" err="1"/>
              <a:t>Ribera</a:t>
            </a:r>
            <a:r>
              <a:rPr lang="cs-CZ" sz="2400"/>
              <a:t> (1637), </a:t>
            </a:r>
            <a:r>
              <a:rPr lang="cs-CZ" sz="2400" err="1"/>
              <a:t>Museo</a:t>
            </a:r>
            <a:r>
              <a:rPr lang="cs-CZ" sz="2400"/>
              <a:t> </a:t>
            </a:r>
            <a:r>
              <a:rPr lang="cs-CZ" sz="2400" err="1"/>
              <a:t>del</a:t>
            </a:r>
            <a:r>
              <a:rPr lang="cs-CZ" sz="2400"/>
              <a:t> Prado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FA3872-927B-25F8-FA48-79524BB92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20" y="772886"/>
            <a:ext cx="11512015" cy="438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39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E47B82-25E1-3CE2-B11E-93609DEE3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Jákob a Ráchel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062592-966F-91E2-8A2A-8F5D612E9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Jákob byl uvítán u Lábana</a:t>
            </a:r>
          </a:p>
          <a:p>
            <a:r>
              <a:rPr lang="cs-CZ" sz="2200"/>
              <a:t>bude mu sloužit 7 let za mladší dceru Ráchel</a:t>
            </a:r>
          </a:p>
          <a:p>
            <a:r>
              <a:rPr lang="cs-CZ" sz="2200"/>
              <a:t>po 7 letech mu Lában dal starší dceru Leu, pro Ráchel sloužil dalších 7 let, poté dalších 6 pro stádo</a:t>
            </a:r>
          </a:p>
          <a:p>
            <a:r>
              <a:rPr lang="cs-CZ" sz="2200"/>
              <a:t>Jákob měl s Ráchel, Leou a jejich služebnicemi dohromady 12 synů</a:t>
            </a:r>
          </a:p>
          <a:p>
            <a:r>
              <a:rPr lang="cs-CZ" sz="2200"/>
              <a:t>Lában k Jákobvi ztrácel náklonost</a:t>
            </a:r>
          </a:p>
          <a:p>
            <a:r>
              <a:rPr lang="cs-CZ" sz="2200"/>
              <a:t>k Jákobovi ve snu promluvil Bůh -  má se vrátit do svého rodiště</a:t>
            </a:r>
          </a:p>
          <a:p>
            <a:r>
              <a:rPr lang="cs-CZ" sz="2200"/>
              <a:t>na cestě se setkal s Ezauem - usmířili se</a:t>
            </a:r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1624142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A0054-FD4B-7163-5C71-6856CF7D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64960F-E808-819F-9069-8FAAF2A32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57326"/>
            <a:ext cx="10515600" cy="1080931"/>
          </a:xfrm>
        </p:spPr>
        <p:txBody>
          <a:bodyPr>
            <a:normAutofit fontScale="92500"/>
          </a:bodyPr>
          <a:lstStyle/>
          <a:p>
            <a:r>
              <a:rPr lang="cs-CZ" b="0" i="0" u="none" strike="noStrike">
                <a:solidFill>
                  <a:srgbClr val="000000"/>
                </a:solidFill>
                <a:effectLst/>
              </a:rPr>
              <a:t>Jákob zápasí s andělem, Rembrandt (1659), </a:t>
            </a:r>
            <a:r>
              <a:rPr lang="cs-CZ" b="0" i="0" u="none" strike="noStrike" err="1">
                <a:solidFill>
                  <a:srgbClr val="000000"/>
                </a:solidFill>
                <a:effectLst/>
              </a:rPr>
              <a:t>Rijksmuseum</a:t>
            </a:r>
            <a:endParaRPr lang="cs-CZ" b="0" i="0" u="none" strike="noStrike">
              <a:solidFill>
                <a:srgbClr val="000000"/>
              </a:solidFill>
              <a:effectLst/>
            </a:endParaRPr>
          </a:p>
          <a:p>
            <a:r>
              <a:rPr lang="cs-CZ"/>
              <a:t>Smíření Ezaua a Jákoba, </a:t>
            </a:r>
            <a:r>
              <a:rPr lang="cs-CZ" err="1"/>
              <a:t>Rubens</a:t>
            </a:r>
            <a:r>
              <a:rPr lang="cs-CZ"/>
              <a:t> (1624), </a:t>
            </a:r>
            <a:r>
              <a:rPr lang="cs-CZ" err="1"/>
              <a:t>Staatsgalerie</a:t>
            </a:r>
            <a:r>
              <a:rPr lang="cs-CZ"/>
              <a:t> Schleissheim</a:t>
            </a: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00B7E4-E0F8-3F93-88B9-D8E04939C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681" y="369514"/>
            <a:ext cx="4385738" cy="51280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A84CCAC-843C-86A4-5524-AC73D2B1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138" y="369514"/>
            <a:ext cx="4374016" cy="51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45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A95068-DEA2-61C3-FFBA-735859A94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Josef a jeho bratři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313076-905B-F166-8F86-C650E8962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/>
              <a:t>Josef byl jedenáctým synem Jákoba</a:t>
            </a:r>
          </a:p>
          <a:p>
            <a:r>
              <a:rPr lang="cs-CZ" sz="2000"/>
              <a:t>Jákob jej měl v oblibě, věnoval mu plášť</a:t>
            </a:r>
          </a:p>
          <a:p>
            <a:r>
              <a:rPr lang="cs-CZ" sz="2000"/>
              <a:t>Josef měl sny, předpovídající, že se mu jeho bratři budou klanět</a:t>
            </a:r>
          </a:p>
          <a:p>
            <a:r>
              <a:rPr lang="cs-CZ" sz="2000"/>
              <a:t>chtěli jej zabít - Ruben je zastavil; prodali ho Išmaelitům a jeho plášť namočený v krvi kozla předložili otci</a:t>
            </a:r>
          </a:p>
          <a:p>
            <a:r>
              <a:rPr lang="cs-CZ" sz="2000"/>
              <a:t>Josef byl v Egyptě prodán Potifarovi - úředník faraona</a:t>
            </a:r>
          </a:p>
          <a:p>
            <a:r>
              <a:rPr lang="cs-CZ" sz="2000"/>
              <a:t>Potifarova žena jej obvinila ze znásilnění a byl zatčen</a:t>
            </a:r>
          </a:p>
          <a:p>
            <a:r>
              <a:rPr lang="cs-CZ" sz="2000"/>
              <a:t>předpověděl budoucnost pekaře a číšníka</a:t>
            </a:r>
          </a:p>
          <a:p>
            <a:r>
              <a:rPr lang="cs-CZ" sz="2000"/>
              <a:t>z výkladu snů faraona zemi předpověděl 7 let hojnosti a 7 let hladomoru  - byl jmenován správcem Egypta</a:t>
            </a:r>
          </a:p>
          <a:p>
            <a:r>
              <a:rPr lang="cs-CZ" sz="2000"/>
              <a:t>během hladomoru přišli jeho bratři do Egypta, setkali se s Josefem, smířili se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18727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4F9BDD-B6D6-0A26-FC21-170213B14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Exodus</a:t>
            </a:r>
          </a:p>
        </p:txBody>
      </p:sp>
      <p:pic>
        <p:nvPicPr>
          <p:cNvPr id="5" name="Obrázek 4" descr="Jesus in Exodus Bible Study">
            <a:extLst>
              <a:ext uri="{FF2B5EF4-FFF2-40B4-BE49-F238E27FC236}">
                <a16:creationId xmlns:a16="http://schemas.microsoft.com/office/drawing/2014/main" id="{49BB3F05-3FCB-4D76-4002-F0E6E6A90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80" b="1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37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96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5F837E-FC29-C4D4-0311-9394BC334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Obecné informace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6A6E7B-8158-B235-1558-B4CE3941F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2. kniha Mojžíšova</a:t>
            </a:r>
          </a:p>
          <a:p>
            <a:r>
              <a:rPr lang="cs-CZ" sz="2200"/>
              <a:t>Autorem je údajně Mojžíš</a:t>
            </a:r>
          </a:p>
          <a:p>
            <a:r>
              <a:rPr lang="cs-CZ" sz="2200"/>
              <a:t>Exodus </a:t>
            </a:r>
          </a:p>
          <a:p>
            <a:pPr lvl="1"/>
            <a:r>
              <a:rPr lang="cs-CZ" sz="2200"/>
              <a:t>z řeckého exodos (vyjít, východ)</a:t>
            </a:r>
          </a:p>
          <a:p>
            <a:pPr lvl="1"/>
            <a:r>
              <a:rPr lang="cs-CZ" sz="2200"/>
              <a:t>hebrejský název Šemot [shmot] (Jména)</a:t>
            </a:r>
          </a:p>
          <a:p>
            <a:pPr marL="457200" indent="-457200"/>
            <a:r>
              <a:rPr lang="cs-CZ" sz="2200"/>
              <a:t>40 kapitol - 1 až 13 – Egypt a vysvobození z otroctví</a:t>
            </a:r>
          </a:p>
          <a:p>
            <a:pPr marL="0" indent="0">
              <a:buNone/>
            </a:pPr>
            <a:r>
              <a:rPr lang="cs-CZ" sz="2200"/>
              <a:t>                            - 13-18 – Odchod z Egypta a putování do Země zaslíbené</a:t>
            </a:r>
          </a:p>
          <a:p>
            <a:pPr marL="0" indent="0">
              <a:buNone/>
            </a:pPr>
            <a:r>
              <a:rPr lang="cs-CZ" sz="2200"/>
              <a:t>                            -19-40 – Desatero a táboření u hory Sinaj </a:t>
            </a:r>
          </a:p>
        </p:txBody>
      </p:sp>
    </p:spTree>
    <p:extLst>
      <p:ext uri="{BB962C8B-B14F-4D97-AF65-F5344CB8AC3E}">
        <p14:creationId xmlns:p14="http://schemas.microsoft.com/office/powerpoint/2010/main" val="191036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EAE5B2-E23F-BD25-2CEA-0365FFAC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O stvoření světa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CD4ECC-2538-E031-9A37-14E93660C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200">
                <a:latin typeface="Arial"/>
                <a:cs typeface="Arial"/>
              </a:rPr>
              <a:t>• </a:t>
            </a:r>
            <a:r>
              <a:rPr lang="cs-CZ" sz="2200"/>
              <a:t>první den Bůh stvořil nebe a zemi, světlo a tmu</a:t>
            </a:r>
            <a:endParaRPr lang="cs-CZ"/>
          </a:p>
          <a:p>
            <a:pPr marL="0" indent="0">
              <a:buNone/>
            </a:pPr>
            <a:r>
              <a:rPr lang="cs-CZ" sz="2200">
                <a:latin typeface="Arial"/>
                <a:cs typeface="Arial"/>
              </a:rPr>
              <a:t>• </a:t>
            </a:r>
            <a:r>
              <a:rPr lang="cs-CZ" sz="2200"/>
              <a:t>druhý den oblohu</a:t>
            </a:r>
          </a:p>
          <a:p>
            <a:pPr marL="0" indent="0">
              <a:buNone/>
            </a:pPr>
            <a:r>
              <a:rPr lang="cs-CZ" sz="2200">
                <a:latin typeface="Arial"/>
                <a:cs typeface="Arial"/>
              </a:rPr>
              <a:t>• </a:t>
            </a:r>
            <a:r>
              <a:rPr lang="cs-CZ" sz="2200"/>
              <a:t>třetí den oddělil souš a moře, nechal vykvést rostliny</a:t>
            </a:r>
          </a:p>
          <a:p>
            <a:pPr marL="0" indent="0">
              <a:buNone/>
            </a:pPr>
            <a:r>
              <a:rPr lang="cs-CZ" sz="2200">
                <a:latin typeface="Arial"/>
                <a:cs typeface="Arial"/>
              </a:rPr>
              <a:t>• </a:t>
            </a:r>
            <a:r>
              <a:rPr lang="cs-CZ" sz="2200"/>
              <a:t>čtvrtý den vytvořil Slunce, měsíc a hvězdy</a:t>
            </a:r>
          </a:p>
          <a:p>
            <a:pPr marL="0" indent="0">
              <a:buNone/>
            </a:pPr>
            <a:r>
              <a:rPr lang="cs-CZ" sz="2200">
                <a:latin typeface="Arial"/>
                <a:cs typeface="Arial"/>
              </a:rPr>
              <a:t>• </a:t>
            </a:r>
            <a:r>
              <a:rPr lang="cs-CZ" sz="2200"/>
              <a:t>pátý den ryby a ptactvo</a:t>
            </a:r>
          </a:p>
          <a:p>
            <a:pPr marL="0" indent="0">
              <a:buNone/>
            </a:pPr>
            <a:r>
              <a:rPr lang="cs-CZ" sz="2200">
                <a:latin typeface="Arial"/>
                <a:cs typeface="Arial"/>
              </a:rPr>
              <a:t>• </a:t>
            </a:r>
            <a:r>
              <a:rPr lang="cs-CZ" sz="2200"/>
              <a:t>šestý den zemskou zvěř a člověka</a:t>
            </a:r>
          </a:p>
          <a:p>
            <a:pPr marL="0" indent="0">
              <a:buNone/>
            </a:pPr>
            <a:r>
              <a:rPr lang="cs-CZ" sz="2200">
                <a:latin typeface="Arial"/>
                <a:cs typeface="Arial"/>
              </a:rPr>
              <a:t>• </a:t>
            </a:r>
            <a:r>
              <a:rPr lang="cs-CZ" sz="2200"/>
              <a:t>sedmý den požehnal a posvětil, dokončil své dílo</a:t>
            </a:r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1557300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2AD68E-26C0-0F59-A6C5-F474C7C2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Egypt a vysvobození z otroctví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29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6B2AF7-A53C-EB25-54CC-E5B8014C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Kapitola 1.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719077-D885-326E-CFBB-A0E4D6EF6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Nástup nového faraona</a:t>
            </a:r>
            <a:endParaRPr lang="en-US" sz="2200"/>
          </a:p>
          <a:p>
            <a:r>
              <a:rPr lang="cs-CZ" sz="2200"/>
              <a:t>Zotročení Hebrejců</a:t>
            </a:r>
          </a:p>
          <a:p>
            <a:r>
              <a:rPr lang="cs-CZ" sz="2200"/>
              <a:t>Nařízení usmrcovat novorozené chlapce (dívky ušetřeny)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Nejprve porodní báby - odmítly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Vhazování do Nilu</a:t>
            </a:r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808178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636461-8982-A51F-B8E6-C94A1997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Kapitola 2.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E2CD80-69DD-24D1-9E56-AC4B3A6F7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Mojžíš po narození zatajen a ukrýván</a:t>
            </a:r>
          </a:p>
          <a:p>
            <a:r>
              <a:rPr lang="cs-CZ" sz="2200"/>
              <a:t>Poslán v ošatce po Nilu</a:t>
            </a:r>
          </a:p>
          <a:p>
            <a:r>
              <a:rPr lang="cs-CZ" sz="2200"/>
              <a:t>Vytáhla jej faraonova dcera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Mojžíš odkojen vlastní matkou a poté odveden na faraonův dvůr</a:t>
            </a:r>
          </a:p>
          <a:p>
            <a:r>
              <a:rPr lang="cs-CZ" sz="2200"/>
              <a:t>Od faraonovi dcery dostal jméno Mojžíš (Vytahující)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Vychován na faraonově dvoře</a:t>
            </a:r>
          </a:p>
          <a:p>
            <a:r>
              <a:rPr lang="cs-CZ" sz="2200"/>
              <a:t>Jako dospělý bránil Izraelce (zabil při tom Egypťana)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Faraon chtěl Mojžíše popravit</a:t>
            </a:r>
          </a:p>
          <a:p>
            <a:r>
              <a:rPr lang="cs-CZ" sz="2200"/>
              <a:t>Mojžíš uprchl do Midjánu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Zde se oženil a narodil se mu syn</a:t>
            </a:r>
          </a:p>
        </p:txBody>
      </p:sp>
    </p:spTree>
    <p:extLst>
      <p:ext uri="{BB962C8B-B14F-4D97-AF65-F5344CB8AC3E}">
        <p14:creationId xmlns:p14="http://schemas.microsoft.com/office/powerpoint/2010/main" val="1476800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FA6A42-0B35-E423-6B0C-E6D18E98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cs-CZ" sz="5400"/>
              <a:t>Kapitola 3-4</a:t>
            </a:r>
          </a:p>
        </p:txBody>
      </p:sp>
      <p:pic>
        <p:nvPicPr>
          <p:cNvPr id="4" name="Obrázek 3" descr="Kép nagyítása">
            <a:extLst>
              <a:ext uri="{FF2B5EF4-FFF2-40B4-BE49-F238E27FC236}">
                <a16:creationId xmlns:a16="http://schemas.microsoft.com/office/drawing/2014/main" id="{6950896F-FE52-0508-2CC4-B17B657BC8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41" b="7731"/>
          <a:stretch/>
        </p:blipFill>
        <p:spPr>
          <a:xfrm>
            <a:off x="630936" y="1493180"/>
            <a:ext cx="5458968" cy="3871640"/>
          </a:xfrm>
          <a:prstGeom prst="rect">
            <a:avLst/>
          </a:prstGeom>
        </p:spPr>
      </p:pic>
      <p:sp>
        <p:nvSpPr>
          <p:cNvPr id="27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C29D6D-C434-890C-8DDE-37DA22C67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200"/>
              <a:t>Hořící keř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200"/>
              <a:t>Bůh promlouvá poprvé k Mojžíšovi</a:t>
            </a:r>
          </a:p>
          <a:p>
            <a:r>
              <a:rPr lang="cs-CZ" sz="1200"/>
              <a:t>Bůh zjevuje své jméno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200">
                <a:latin typeface="Aptos"/>
                <a:cs typeface="Calibri"/>
              </a:rPr>
              <a:t>Bůh řekl Mojžíšovi: „JSEM, KTERÝ JSEM.“ A pokračoval: „Řekni Izraelcům toto: JSEM posílá mě k vám.“</a:t>
            </a:r>
          </a:p>
          <a:p>
            <a:r>
              <a:rPr lang="cs-CZ" sz="1200">
                <a:latin typeface="Aptos"/>
                <a:cs typeface="Calibri"/>
              </a:rPr>
              <a:t>Poslání vysvobodit izraelský lid z Egypta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200">
                <a:latin typeface="Aptos"/>
                <a:cs typeface="Calibri"/>
              </a:rPr>
              <a:t>Mojžíš několikrát odmítá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200">
                <a:latin typeface="Aptos"/>
                <a:cs typeface="Calibri"/>
              </a:rPr>
              <a:t>Bůh pověřuje Mojžíšova bratra Árona Mojžíšovým mluvčím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200">
                <a:latin typeface="Aptos"/>
                <a:cs typeface="Calibri"/>
              </a:rPr>
              <a:t>3 znamení pro Hebrejce :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cs-CZ" sz="1200">
                <a:latin typeface="Aptos"/>
                <a:cs typeface="Calibri"/>
              </a:rPr>
              <a:t>Hůl se promění v hada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cs-CZ" sz="1200">
                <a:latin typeface="Aptos"/>
                <a:cs typeface="Calibri"/>
              </a:rPr>
              <a:t>Ruka se promění v malomocnou</a:t>
            </a:r>
            <a:endParaRPr lang="cs-CZ" sz="1200"/>
          </a:p>
          <a:p>
            <a:pPr lvl="2">
              <a:buFont typeface="Wingdings" panose="020B0604020202020204" pitchFamily="34" charset="0"/>
              <a:buChar char="§"/>
            </a:pPr>
            <a:r>
              <a:rPr lang="cs-CZ" sz="1200">
                <a:cs typeface="Calibri"/>
              </a:rPr>
              <a:t>Voda se promění v krev</a:t>
            </a:r>
          </a:p>
          <a:p>
            <a:r>
              <a:rPr lang="cs-CZ" sz="1200">
                <a:cs typeface="Calibri"/>
              </a:rPr>
              <a:t>Návrat do Egypta</a:t>
            </a:r>
          </a:p>
          <a:p>
            <a:pPr marL="0" indent="0">
              <a:buNone/>
            </a:pPr>
            <a:r>
              <a:rPr lang="cs-CZ" sz="1200">
                <a:cs typeface="Calibri"/>
              </a:rPr>
              <a:t>Obraz: Mojžíš před hořícím keřem, 18. století, Norbert Grund</a:t>
            </a:r>
          </a:p>
          <a:p>
            <a:pPr marL="0" indent="0">
              <a:buNone/>
            </a:pPr>
            <a:endParaRPr lang="cs-CZ" sz="1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55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0984A0-D027-2A73-4BDB-AA49273A4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Kapitola 5-6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35724B-6667-4365-08E5-22C58D748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Mojžíš s Áronem předstupují před faraona a žádají, aby propustil izraelský lid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Faraon hebrejského boha nezná a odmíta</a:t>
            </a:r>
          </a:p>
          <a:p>
            <a:r>
              <a:rPr lang="cs-CZ" sz="2200"/>
              <a:t>Hebrejskému lidu se v Egyptě žije hůře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Žádné suroviny a více práce</a:t>
            </a:r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3684880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34C739-6F95-8E3D-48E4-38034B12B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Kapitola 7-10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EECA36-4288-627D-9658-E54840AE8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/>
              <a:t>Bůh sesílá na Egypt pohromy, ale faraon zůstává zatvrzelý</a:t>
            </a:r>
          </a:p>
          <a:p>
            <a:r>
              <a:rPr lang="cs-CZ" sz="2000"/>
              <a:t>10 ran na Egypt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Krev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Žáby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Komáři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Mouchy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Mor na dobytek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Vředy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Krupobití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Kobylky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Temnota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latin typeface="Aptos"/>
                <a:cs typeface="Arial"/>
              </a:rPr>
              <a:t>Poslední rána (Kapitola 11-12)</a:t>
            </a:r>
          </a:p>
        </p:txBody>
      </p:sp>
    </p:spTree>
    <p:extLst>
      <p:ext uri="{BB962C8B-B14F-4D97-AF65-F5344CB8AC3E}">
        <p14:creationId xmlns:p14="http://schemas.microsoft.com/office/powerpoint/2010/main" val="433374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8CA2C0-85C3-FC87-6C1B-F8F8FB3A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Kapitola 11-13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FD5530-B3CF-66E0-2C58-BBDCCF563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Beránek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Krev na dveře jako znamení</a:t>
            </a:r>
          </a:p>
          <a:p>
            <a:r>
              <a:rPr lang="cs-CZ" sz="2200"/>
              <a:t>Nekvašené jídlo - Pesach</a:t>
            </a:r>
          </a:p>
          <a:p>
            <a:r>
              <a:rPr lang="cs-CZ" sz="2200"/>
              <a:t>Poslední rána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Pobytí všech prvorozených</a:t>
            </a:r>
          </a:p>
          <a:p>
            <a:r>
              <a:rPr lang="cs-CZ" sz="2200"/>
              <a:t>Hospodin vyvedl Izraelce z egyptské země</a:t>
            </a:r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2575160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F4F3EB-E797-C4C7-17AF-F37E06A9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Odchod z Egypta a putování do Země zaslíbené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3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8B5B8-AE81-9B6C-7FD4-ACD2A46B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Kapitola 13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BD7DCD-2D8E-9408-4980-DFBEA32E1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Připomínání svátku Pesach</a:t>
            </a:r>
          </a:p>
          <a:p>
            <a:r>
              <a:rPr lang="cs-CZ"/>
              <a:t>Bůh vede lid ve dne i v noci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Ohnivý sloup – Noc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Oblakový sloup – Den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570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raz, Výtvarné umění, mytologie, kresba&#10;&#10;Popis se vygeneroval automaticky.">
            <a:extLst>
              <a:ext uri="{FF2B5EF4-FFF2-40B4-BE49-F238E27FC236}">
                <a16:creationId xmlns:a16="http://schemas.microsoft.com/office/drawing/2014/main" id="{5E005D8B-F27F-A7A7-A585-22DF6CA0D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7AAC3A-3A98-1C8D-D0E4-71529C77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Kapitola 14-15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ED824-9AD0-72FF-4BD9-187375575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6838873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/>
              <a:t>Faraon začal pronásledovat Izraelce</a:t>
            </a:r>
          </a:p>
          <a:p>
            <a:r>
              <a:rPr lang="cs-CZ" sz="2000"/>
              <a:t>Bůh otevírá Izraelcům cestu skrz Rudé moře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/>
              <a:t>Izraelci přešli suchou nohou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/>
              <a:t>Egypťané se utopili </a:t>
            </a:r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r>
              <a:rPr lang="cs-CZ" sz="2000"/>
              <a:t>Obraz: </a:t>
            </a:r>
            <a:r>
              <a:rPr lang="cs-CZ" sz="2000" i="1">
                <a:solidFill>
                  <a:srgbClr val="202122"/>
                </a:solidFill>
                <a:ea typeface="+mn-lt"/>
                <a:cs typeface="+mn-lt"/>
              </a:rPr>
              <a:t>Přechod přes Rudé moře</a:t>
            </a:r>
            <a:r>
              <a:rPr lang="cs-CZ" sz="2000">
                <a:solidFill>
                  <a:srgbClr val="202122"/>
                </a:solidFill>
                <a:ea typeface="+mn-lt"/>
                <a:cs typeface="+mn-lt"/>
              </a:rPr>
              <a:t>, 1633–1634, Nicolas </a:t>
            </a:r>
            <a:r>
              <a:rPr lang="cs-CZ" sz="2000" err="1">
                <a:solidFill>
                  <a:srgbClr val="202122"/>
                </a:solidFill>
                <a:ea typeface="+mn-lt"/>
                <a:cs typeface="+mn-lt"/>
              </a:rPr>
              <a:t>Poussin</a:t>
            </a:r>
            <a:endParaRPr lang="cs-CZ" sz="2000">
              <a:solidFill>
                <a:srgbClr val="202122"/>
              </a:solidFill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75763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3247F-E3BF-231D-A19D-7CC6F98EA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8" y="1192426"/>
            <a:ext cx="11206132" cy="5157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Michelangelo </a:t>
            </a:r>
            <a:r>
              <a:rPr lang="cs-CZ" sz="2400" err="1"/>
              <a:t>Buonarroti</a:t>
            </a:r>
            <a:r>
              <a:rPr lang="cs-CZ" sz="2400"/>
              <a:t> (1508 –1512), Sixtinská kaple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933C50-C6A5-8842-0D14-4082DB73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402" y="1828574"/>
            <a:ext cx="3885272" cy="294345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2281A9A-0D10-80CE-3321-548E4A842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74" y="1828574"/>
            <a:ext cx="3882147" cy="293749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1E8C7F-98A1-9807-4FF3-B74FED085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67" y="1831559"/>
            <a:ext cx="4060032" cy="293749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E553104-21D3-DD9B-34CA-606D6D41EAE6}"/>
              </a:ext>
            </a:extLst>
          </p:cNvPr>
          <p:cNvSpPr txBox="1"/>
          <p:nvPr/>
        </p:nvSpPr>
        <p:spPr>
          <a:xfrm>
            <a:off x="147669" y="4938348"/>
            <a:ext cx="1033181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14350" indent="-514350">
              <a:buAutoNum type="arabicPeriod"/>
            </a:pPr>
            <a:r>
              <a:rPr lang="en-US" sz="2400" err="1">
                <a:solidFill>
                  <a:srgbClr val="202122"/>
                </a:solidFill>
                <a:latin typeface="Aptos"/>
              </a:rPr>
              <a:t>Oddělení</a:t>
            </a:r>
            <a:r>
              <a:rPr lang="en-US" sz="2400">
                <a:solidFill>
                  <a:srgbClr val="202122"/>
                </a:solidFill>
                <a:latin typeface="Aptos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Aptos"/>
              </a:rPr>
              <a:t>světla</a:t>
            </a:r>
            <a:r>
              <a:rPr lang="en-US" sz="2400">
                <a:solidFill>
                  <a:srgbClr val="202122"/>
                </a:solidFill>
                <a:latin typeface="Aptos"/>
              </a:rPr>
              <a:t> od </a:t>
            </a:r>
            <a:r>
              <a:rPr lang="en-US" sz="2400" err="1">
                <a:solidFill>
                  <a:srgbClr val="202122"/>
                </a:solidFill>
                <a:latin typeface="Aptos"/>
              </a:rPr>
              <a:t>temnoty</a:t>
            </a:r>
            <a:endParaRPr lang="cs-CZ" sz="2400">
              <a:solidFill>
                <a:srgbClr val="000000"/>
              </a:solidFill>
              <a:latin typeface="Aptos"/>
            </a:endParaRPr>
          </a:p>
          <a:p>
            <a:pPr marL="514350" indent="-514350">
              <a:buAutoNum type="arabicPeriod"/>
            </a:pPr>
            <a:r>
              <a:rPr lang="en-US" sz="2400" err="1">
                <a:solidFill>
                  <a:srgbClr val="202122"/>
                </a:solidFill>
                <a:latin typeface="Aptos"/>
              </a:rPr>
              <a:t>Stvoření</a:t>
            </a:r>
            <a:r>
              <a:rPr lang="en-US" sz="2400">
                <a:solidFill>
                  <a:srgbClr val="202122"/>
                </a:solidFill>
                <a:latin typeface="Aptos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Aptos"/>
              </a:rPr>
              <a:t>Slunce</a:t>
            </a:r>
            <a:r>
              <a:rPr lang="en-US" sz="2400">
                <a:solidFill>
                  <a:srgbClr val="202122"/>
                </a:solidFill>
                <a:latin typeface="Aptos"/>
              </a:rPr>
              <a:t>, </a:t>
            </a:r>
            <a:r>
              <a:rPr lang="en-US" sz="2400" err="1">
                <a:solidFill>
                  <a:srgbClr val="202122"/>
                </a:solidFill>
                <a:latin typeface="Aptos"/>
              </a:rPr>
              <a:t>Měsíce</a:t>
            </a:r>
            <a:r>
              <a:rPr lang="en-US" sz="2400">
                <a:solidFill>
                  <a:srgbClr val="202122"/>
                </a:solidFill>
                <a:latin typeface="Aptos"/>
              </a:rPr>
              <a:t> a </a:t>
            </a:r>
            <a:r>
              <a:rPr lang="en-US" sz="2400" err="1">
                <a:solidFill>
                  <a:srgbClr val="202122"/>
                </a:solidFill>
                <a:latin typeface="Aptos"/>
              </a:rPr>
              <a:t>rostlin</a:t>
            </a:r>
            <a:endParaRPr lang="en-US" sz="2400" b="0">
              <a:solidFill>
                <a:srgbClr val="202122"/>
              </a:solidFill>
              <a:effectLst/>
              <a:latin typeface="Aptos"/>
            </a:endParaRPr>
          </a:p>
          <a:p>
            <a:pPr marL="514350" indent="-514350">
              <a:buAutoNum type="arabicPeriod"/>
            </a:pPr>
            <a:r>
              <a:rPr lang="en-US" sz="2400" err="1">
                <a:solidFill>
                  <a:srgbClr val="202122"/>
                </a:solidFill>
                <a:latin typeface="Aptos"/>
              </a:rPr>
              <a:t>Oddělení</a:t>
            </a:r>
            <a:r>
              <a:rPr lang="en-US" sz="2400">
                <a:solidFill>
                  <a:srgbClr val="202122"/>
                </a:solidFill>
                <a:latin typeface="Aptos"/>
              </a:rPr>
              <a:t> </a:t>
            </a:r>
            <a:r>
              <a:rPr lang="en-US" sz="2400" err="1">
                <a:solidFill>
                  <a:srgbClr val="202122"/>
                </a:solidFill>
                <a:latin typeface="Aptos"/>
              </a:rPr>
              <a:t>země</a:t>
            </a:r>
            <a:r>
              <a:rPr lang="en-US" sz="2400">
                <a:solidFill>
                  <a:srgbClr val="202122"/>
                </a:solidFill>
                <a:latin typeface="Aptos"/>
              </a:rPr>
              <a:t> od </a:t>
            </a:r>
            <a:r>
              <a:rPr lang="en-US" sz="2400" err="1">
                <a:solidFill>
                  <a:srgbClr val="202122"/>
                </a:solidFill>
                <a:latin typeface="Aptos"/>
              </a:rPr>
              <a:t>vod</a:t>
            </a:r>
            <a:endParaRPr lang="en-US" sz="2400" b="0">
              <a:solidFill>
                <a:srgbClr val="202122"/>
              </a:solidFill>
              <a:effectLst/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2767632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253AE-0DA6-52E8-ED91-38A7EA58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Kapitola 16-17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7E50E2-53D4-7069-B13B-00DC1C7C6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Putování pouští</a:t>
            </a:r>
          </a:p>
          <a:p>
            <a:r>
              <a:rPr lang="cs-CZ"/>
              <a:t>Ztrácení víry v Boha</a:t>
            </a:r>
          </a:p>
          <a:p>
            <a:r>
              <a:rPr lang="cs-CZ"/>
              <a:t>Hlad a žízeň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Bůh seslal svému lidu jídlo a vodu z nebes (mana)</a:t>
            </a:r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endParaRPr lang="cs-CZ"/>
          </a:p>
          <a:p>
            <a:pPr marL="0" indent="0">
              <a:buNone/>
            </a:pPr>
            <a:r>
              <a:rPr lang="cs-CZ"/>
              <a:t>Obraz: Sbírání many, 1465, </a:t>
            </a:r>
            <a:r>
              <a:rPr lang="cs-CZ" err="1"/>
              <a:t>Dirk</a:t>
            </a:r>
            <a:r>
              <a:rPr lang="cs-CZ"/>
              <a:t> </a:t>
            </a:r>
            <a:r>
              <a:rPr lang="cs-CZ" err="1"/>
              <a:t>Bouts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cs-CZ"/>
          </a:p>
        </p:txBody>
      </p:sp>
      <p:pic>
        <p:nvPicPr>
          <p:cNvPr id="4" name="Obrázek 3" descr="The Gathering of the Manna, c.1465 - Dirk Bouts">
            <a:extLst>
              <a:ext uri="{FF2B5EF4-FFF2-40B4-BE49-F238E27FC236}">
                <a16:creationId xmlns:a16="http://schemas.microsoft.com/office/drawing/2014/main" id="{F189472B-ACB3-950B-BA19-89C2986D4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537" y="1714155"/>
            <a:ext cx="3453008" cy="43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7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66150-E1B8-D339-FD5B-8C25846AB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Kapitola 18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290047-724E-6177-3646-64FBD8D21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Mojžíš se znovu setkal se svou rodinou</a:t>
            </a:r>
          </a:p>
          <a:p>
            <a:r>
              <a:rPr lang="cs-CZ"/>
              <a:t>Rozsuzování lidí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/>
              <a:t>Mojžíš to dělal sám</a:t>
            </a:r>
          </a:p>
          <a:p>
            <a:r>
              <a:rPr lang="cs-CZ"/>
              <a:t>Na radu svého tchána vybírá další muže co mu pomohou vést</a:t>
            </a:r>
          </a:p>
        </p:txBody>
      </p:sp>
    </p:spTree>
    <p:extLst>
      <p:ext uri="{BB962C8B-B14F-4D97-AF65-F5344CB8AC3E}">
        <p14:creationId xmlns:p14="http://schemas.microsoft.com/office/powerpoint/2010/main" val="1630463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A02C0C-10B0-A1F5-8BB1-43F3F368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err="1">
                <a:latin typeface="+mj-lt"/>
                <a:ea typeface="+mj-ea"/>
                <a:cs typeface="+mj-cs"/>
              </a:rPr>
              <a:t>Desatero</a:t>
            </a:r>
            <a:r>
              <a:rPr lang="en-US" sz="6600" kern="1200">
                <a:latin typeface="+mj-lt"/>
                <a:ea typeface="+mj-ea"/>
                <a:cs typeface="+mj-cs"/>
              </a:rPr>
              <a:t> a </a:t>
            </a:r>
            <a:r>
              <a:rPr lang="en-US" sz="6600" kern="1200" err="1">
                <a:latin typeface="+mj-lt"/>
                <a:ea typeface="+mj-ea"/>
                <a:cs typeface="+mj-cs"/>
              </a:rPr>
              <a:t>táboření</a:t>
            </a:r>
            <a:r>
              <a:rPr lang="en-US" sz="6600" kern="1200">
                <a:latin typeface="+mj-lt"/>
                <a:ea typeface="+mj-ea"/>
                <a:cs typeface="+mj-cs"/>
              </a:rPr>
              <a:t> u </a:t>
            </a:r>
            <a:r>
              <a:rPr lang="en-US" sz="6600" kern="1200" err="1">
                <a:latin typeface="+mj-lt"/>
                <a:ea typeface="+mj-ea"/>
                <a:cs typeface="+mj-cs"/>
              </a:rPr>
              <a:t>hory</a:t>
            </a:r>
            <a:r>
              <a:rPr lang="en-US" sz="6600" kern="1200">
                <a:latin typeface="+mj-lt"/>
                <a:ea typeface="+mj-ea"/>
                <a:cs typeface="+mj-cs"/>
              </a:rPr>
              <a:t> </a:t>
            </a:r>
            <a:r>
              <a:rPr lang="en-US" sz="6600"/>
              <a:t>Sinaj </a:t>
            </a:r>
            <a:endParaRPr lang="en-US" sz="6600" kern="1200">
              <a:latin typeface="+mj-lt"/>
              <a:ea typeface="+mj-ea"/>
              <a:cs typeface="+mj-cs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0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EFD645-FA1C-CC7C-AEC6-67581CC4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Kapitoly 19-24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18B605-1F64-C605-0E80-E1702EFF1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Izraelité se utábořili pod horou Sinaj</a:t>
            </a:r>
          </a:p>
          <a:p>
            <a:r>
              <a:rPr lang="cs-CZ" sz="2200"/>
              <a:t>Na horu sestupuje bůh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Nesmí na ní nikdo krom Mojžíše</a:t>
            </a:r>
          </a:p>
          <a:p>
            <a:r>
              <a:rPr lang="cs-CZ" sz="2200"/>
              <a:t>Bůh sděluje Mojžíšovi své zákony, morální a rituální předpisy, desatero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Mojžíš vše sděluje lidu a zapisuje</a:t>
            </a:r>
          </a:p>
          <a:p>
            <a:r>
              <a:rPr lang="cs-CZ" sz="2200"/>
              <a:t>Uzavření smlouvy s bohem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Krev obětovaných zvířat</a:t>
            </a:r>
          </a:p>
        </p:txBody>
      </p:sp>
    </p:spTree>
    <p:extLst>
      <p:ext uri="{BB962C8B-B14F-4D97-AF65-F5344CB8AC3E}">
        <p14:creationId xmlns:p14="http://schemas.microsoft.com/office/powerpoint/2010/main" val="1100670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4ADA51-1512-1169-2952-03D10F179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cs-CZ" sz="5400"/>
              <a:t>Kapitola 25-31</a:t>
            </a:r>
          </a:p>
        </p:txBody>
      </p:sp>
      <p:pic>
        <p:nvPicPr>
          <p:cNvPr id="4" name="Obrázek 3" descr="Obsah obrázku obraz, umění, osoba&#10;&#10;Popis se vygeneroval automaticky.">
            <a:extLst>
              <a:ext uri="{FF2B5EF4-FFF2-40B4-BE49-F238E27FC236}">
                <a16:creationId xmlns:a16="http://schemas.microsoft.com/office/drawing/2014/main" id="{B61E0103-DF62-CBC4-37B4-FB1B79434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70" y="640080"/>
            <a:ext cx="4242300" cy="5577840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5ACC8A-2623-B0F6-A866-B55FC9B53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500">
                <a:ea typeface="+mn-lt"/>
                <a:cs typeface="+mn-lt"/>
              </a:rPr>
              <a:t>Mojžíš trávil s Bohem 40 dní a 40 nocí</a:t>
            </a:r>
          </a:p>
          <a:p>
            <a:r>
              <a:rPr lang="cs-CZ" sz="1500">
                <a:ea typeface="+mn-lt"/>
                <a:cs typeface="+mn-lt"/>
              </a:rPr>
              <a:t>Podle Božích pokynů měli Izraelci postavit stan setkávání</a:t>
            </a:r>
            <a:endParaRPr lang="cs-CZ" sz="1500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500"/>
              <a:t>Přenosný svatostánek určený k setkávání s Hospodinem</a:t>
            </a:r>
          </a:p>
          <a:p>
            <a:r>
              <a:rPr lang="cs-CZ" sz="1500"/>
              <a:t>Na konci Bůh předává Mojžíšovi kamenné desky s desaterem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500"/>
              <a:t>Desatero psané Božím prstem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cs-CZ" sz="1500"/>
          </a:p>
          <a:p>
            <a:pPr lvl="1">
              <a:buFont typeface="Courier New" panose="020B0604020202020204" pitchFamily="34" charset="0"/>
              <a:buChar char="o"/>
            </a:pPr>
            <a:endParaRPr lang="cs-CZ" sz="1500"/>
          </a:p>
          <a:p>
            <a:pPr lvl="1">
              <a:buFont typeface="Courier New" panose="020B0604020202020204" pitchFamily="34" charset="0"/>
              <a:buChar char="o"/>
            </a:pPr>
            <a:endParaRPr lang="cs-CZ" sz="1500"/>
          </a:p>
          <a:p>
            <a:pPr lvl="1">
              <a:buFont typeface="Courier New" panose="020B0604020202020204" pitchFamily="34" charset="0"/>
              <a:buChar char="o"/>
            </a:pPr>
            <a:endParaRPr lang="cs-CZ" sz="1500"/>
          </a:p>
          <a:p>
            <a:pPr marL="0" indent="0">
              <a:buNone/>
            </a:pPr>
            <a:r>
              <a:rPr lang="cs-CZ" sz="1500"/>
              <a:t>Obraz: Mojžíš rozbíjí desky zákona, 1659, Rembrandt</a:t>
            </a:r>
          </a:p>
        </p:txBody>
      </p:sp>
    </p:spTree>
    <p:extLst>
      <p:ext uri="{BB962C8B-B14F-4D97-AF65-F5344CB8AC3E}">
        <p14:creationId xmlns:p14="http://schemas.microsoft.com/office/powerpoint/2010/main" val="4244889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D3DA1E-B842-680E-FAC2-BEEEA57C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cs-CZ" sz="5400"/>
              <a:t>Kapitola 32-34</a:t>
            </a:r>
          </a:p>
        </p:txBody>
      </p:sp>
      <p:pic>
        <p:nvPicPr>
          <p:cNvPr id="4" name="Obrázek 3" descr="Golden calf | Idolatry, Exodus, Israelites | Britannica">
            <a:extLst>
              <a:ext uri="{FF2B5EF4-FFF2-40B4-BE49-F238E27FC236}">
                <a16:creationId xmlns:a16="http://schemas.microsoft.com/office/drawing/2014/main" id="{B5BA95B9-90AA-5EE5-56A7-DD0C72579A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"/>
          <a:stretch/>
        </p:blipFill>
        <p:spPr>
          <a:xfrm>
            <a:off x="630936" y="1493177"/>
            <a:ext cx="5458968" cy="3871646"/>
          </a:xfrm>
          <a:prstGeom prst="rect">
            <a:avLst/>
          </a:pr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FDF0-82A0-EB7C-CAB2-B99309C35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500"/>
              <a:t>Lid šel v době Mojžíšovi nepřítomnosti za Áronem, aby jim vytvořil Boha, který je povede</a:t>
            </a:r>
          </a:p>
          <a:p>
            <a:r>
              <a:rPr lang="cs-CZ" sz="1500"/>
              <a:t>Zlatý býček</a:t>
            </a:r>
          </a:p>
          <a:p>
            <a:r>
              <a:rPr lang="cs-CZ" sz="1500"/>
              <a:t>Mojžíš se vrací a ničí zlostí desky, které dostal od Boha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500"/>
              <a:t>Věřící zabíjí nevěřící</a:t>
            </a:r>
          </a:p>
          <a:p>
            <a:r>
              <a:rPr lang="cs-CZ" sz="1500"/>
              <a:t>Mojžíš prosí Boha o slitování</a:t>
            </a:r>
          </a:p>
          <a:p>
            <a:r>
              <a:rPr lang="cs-CZ" sz="1500"/>
              <a:t>Bůh se nad Izraelci slitoval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500"/>
              <a:t>Předal nové desatero</a:t>
            </a:r>
          </a:p>
          <a:p>
            <a:r>
              <a:rPr lang="cs-CZ" sz="1500"/>
              <a:t>Obnovení smlouvy</a:t>
            </a:r>
          </a:p>
          <a:p>
            <a:pPr marL="0" indent="0">
              <a:buNone/>
            </a:pPr>
            <a:r>
              <a:rPr lang="cs-CZ" sz="1500"/>
              <a:t>Obraz: Klanění se zlatému teleti, 1634, Nicolas Poussin</a:t>
            </a:r>
          </a:p>
        </p:txBody>
      </p:sp>
    </p:spTree>
    <p:extLst>
      <p:ext uri="{BB962C8B-B14F-4D97-AF65-F5344CB8AC3E}">
        <p14:creationId xmlns:p14="http://schemas.microsoft.com/office/powerpoint/2010/main" val="20267841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450C90-33F6-9E81-435C-52BA66E8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5400"/>
              <a:t>Desatero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26AD81-DF12-6FF5-33C1-CBCF360A0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200">
                <a:latin typeface="Aptos"/>
              </a:rPr>
              <a:t>V jednoho Boha věřiti budeš.</a:t>
            </a:r>
          </a:p>
          <a:p>
            <a:r>
              <a:rPr lang="cs-CZ" sz="2200">
                <a:latin typeface="Aptos"/>
              </a:rPr>
              <a:t>Nevezmeš jména Božího nadarmo.</a:t>
            </a:r>
          </a:p>
          <a:p>
            <a:r>
              <a:rPr lang="cs-CZ" sz="2200">
                <a:latin typeface="Aptos"/>
              </a:rPr>
              <a:t>Pomni, abys den sváteční světil.</a:t>
            </a:r>
          </a:p>
          <a:p>
            <a:r>
              <a:rPr lang="cs-CZ" sz="2200">
                <a:latin typeface="Aptos"/>
              </a:rPr>
              <a:t>Cti otce svého i matku svou, abys dlouho živ byl a dobře ti bylo na zemi.</a:t>
            </a:r>
          </a:p>
          <a:p>
            <a:r>
              <a:rPr lang="cs-CZ" sz="2200">
                <a:latin typeface="Aptos"/>
              </a:rPr>
              <a:t>Nezabiješ.</a:t>
            </a:r>
          </a:p>
          <a:p>
            <a:r>
              <a:rPr lang="cs-CZ" sz="2200">
                <a:latin typeface="Aptos"/>
              </a:rPr>
              <a:t>Nesesmilníš.</a:t>
            </a:r>
          </a:p>
          <a:p>
            <a:r>
              <a:rPr lang="cs-CZ" sz="2200">
                <a:latin typeface="Aptos"/>
              </a:rPr>
              <a:t>Nepokradeš.</a:t>
            </a:r>
          </a:p>
          <a:p>
            <a:r>
              <a:rPr lang="cs-CZ" sz="2200">
                <a:latin typeface="Aptos"/>
              </a:rPr>
              <a:t>Nepromluvíš křivého svědectví proti bližnímu svému.</a:t>
            </a:r>
          </a:p>
          <a:p>
            <a:r>
              <a:rPr lang="cs-CZ" sz="2200">
                <a:latin typeface="Aptos"/>
              </a:rPr>
              <a:t>Nepožádáš manželky bližního svého.</a:t>
            </a:r>
          </a:p>
          <a:p>
            <a:r>
              <a:rPr lang="cs-CZ" sz="2200">
                <a:latin typeface="Aptos"/>
              </a:rPr>
              <a:t>Nepožádáš statku bližního svého.</a:t>
            </a:r>
          </a:p>
        </p:txBody>
      </p:sp>
    </p:spTree>
    <p:extLst>
      <p:ext uri="{BB962C8B-B14F-4D97-AF65-F5344CB8AC3E}">
        <p14:creationId xmlns:p14="http://schemas.microsoft.com/office/powerpoint/2010/main" val="2670891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15660A-BCE7-7B2B-AF56-4E43EE51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Kapitola 35-39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729FAA-7BBD-23CC-0F9E-A7E743411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/>
              <a:t>Stavba stanu setkávání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1800"/>
              <a:t>Podle přesných pokynů</a:t>
            </a:r>
          </a:p>
        </p:txBody>
      </p:sp>
    </p:spTree>
    <p:extLst>
      <p:ext uri="{BB962C8B-B14F-4D97-AF65-F5344CB8AC3E}">
        <p14:creationId xmlns:p14="http://schemas.microsoft.com/office/powerpoint/2010/main" val="1816298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B435301-06F5-289A-06D4-D911025A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Kapitola 40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A85CEA-D04F-50CE-1AB7-79E5B7870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Dokončení stanu setkávání</a:t>
            </a:r>
          </a:p>
          <a:p>
            <a:r>
              <a:rPr lang="cs-CZ" sz="2200"/>
              <a:t>Áron a jeho synové se stávají kněžími</a:t>
            </a:r>
          </a:p>
          <a:p>
            <a:r>
              <a:rPr lang="cs-CZ" sz="2200"/>
              <a:t>Nad stanem planul přes noc oheň a přes den nad ním byl oblak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/>
              <a:t>Připomínka Boží přítomnosti</a:t>
            </a:r>
          </a:p>
        </p:txBody>
      </p:sp>
    </p:spTree>
    <p:extLst>
      <p:ext uri="{BB962C8B-B14F-4D97-AF65-F5344CB8AC3E}">
        <p14:creationId xmlns:p14="http://schemas.microsoft.com/office/powerpoint/2010/main" val="26681744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49CF66-8422-6E59-0334-A4AB7E23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Filmové adaptace</a:t>
            </a:r>
          </a:p>
        </p:txBody>
      </p:sp>
      <p:pic>
        <p:nvPicPr>
          <p:cNvPr id="4" name="Zástupný obsah 3" descr="Desatero přikázání (1956) | Galerie - Plakáty | ČSFD.cz">
            <a:extLst>
              <a:ext uri="{FF2B5EF4-FFF2-40B4-BE49-F238E27FC236}">
                <a16:creationId xmlns:a16="http://schemas.microsoft.com/office/drawing/2014/main" id="{BB2575C4-B9B5-B16E-E490-5E04A615C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353" r="-1" b="1723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6" name="Obrázek 5" descr="Princ Egyptský (1998) | ČSFD.cz">
            <a:extLst>
              <a:ext uri="{FF2B5EF4-FFF2-40B4-BE49-F238E27FC236}">
                <a16:creationId xmlns:a16="http://schemas.microsoft.com/office/drawing/2014/main" id="{7606F3BD-AEC0-EFF6-D2E9-B7918A4C2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95" r="1" b="19462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Obrázek 4" descr="EXODUS: Bohové a králové (2014) | ČSFD.cz">
            <a:extLst>
              <a:ext uri="{FF2B5EF4-FFF2-40B4-BE49-F238E27FC236}">
                <a16:creationId xmlns:a16="http://schemas.microsoft.com/office/drawing/2014/main" id="{E4A12D82-6341-FA79-C7F8-9B564247F2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477" r="2" b="5757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8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171CC6-6D73-D481-EFD4-7F62A8ABA9B0}"/>
              </a:ext>
            </a:extLst>
          </p:cNvPr>
          <p:cNvSpPr txBox="1"/>
          <p:nvPr/>
        </p:nvSpPr>
        <p:spPr>
          <a:xfrm>
            <a:off x="4413582" y="4544570"/>
            <a:ext cx="7147481" cy="17038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Princ egyptský, 1998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Desatero přikázání, 1956, Cecil B. DeMille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EXODUS: Bohové a králové, 2014, Ridley Scott</a:t>
            </a:r>
          </a:p>
        </p:txBody>
      </p:sp>
    </p:spTree>
    <p:extLst>
      <p:ext uri="{BB962C8B-B14F-4D97-AF65-F5344CB8AC3E}">
        <p14:creationId xmlns:p14="http://schemas.microsoft.com/office/powerpoint/2010/main" val="347721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EC8027-E6BD-0CEF-A3AD-6FDEA0697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362" y="6127480"/>
            <a:ext cx="10978978" cy="50074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cs-CZ" sz="2400"/>
              <a:t>Zahrada pozemských rozkoší, Hieronymus Bosch (1490-1510), </a:t>
            </a:r>
            <a:r>
              <a:rPr lang="cs-CZ" sz="2400" err="1"/>
              <a:t>Museo</a:t>
            </a:r>
            <a:r>
              <a:rPr lang="cs-CZ" sz="2400"/>
              <a:t> </a:t>
            </a:r>
            <a:r>
              <a:rPr lang="cs-CZ" sz="2400" err="1"/>
              <a:t>del</a:t>
            </a:r>
            <a:r>
              <a:rPr lang="cs-CZ" sz="2400"/>
              <a:t> Prado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CFCE8B-8E3B-3D95-3399-FA965D1B7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60" y="299124"/>
            <a:ext cx="9973079" cy="57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713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E27DFB-3B56-2293-F0A5-3547647C0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Odkazy Genesis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97597A-3CF6-28BA-8C4E-588208A36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>
                <a:ea typeface="+mn-lt"/>
                <a:cs typeface="+mn-lt"/>
                <a:hlinkClick r:id="rId2"/>
              </a:rPr>
              <a:t>| Bible, ČLP</a:t>
            </a:r>
          </a:p>
          <a:p>
            <a:r>
              <a:rPr lang="cs-CZ" sz="2200">
                <a:ea typeface="+mn-lt"/>
                <a:cs typeface="+mn-lt"/>
              </a:rPr>
              <a:t>Genesis. Biblenet.cz. [online]. [cit. 2023-11-06]. Dostupné z: </a:t>
            </a:r>
            <a:r>
              <a:rPr lang="cs-CZ" sz="2200">
                <a:ea typeface="+mn-lt"/>
                <a:cs typeface="+mn-lt"/>
                <a:hlinkClick r:id="rId3"/>
              </a:rPr>
              <a:t>http://www.biblenet.cz/b/Gen/1</a:t>
            </a:r>
          </a:p>
          <a:p>
            <a:r>
              <a:rPr lang="cs-CZ" sz="2200"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Michelangelo's Sistine Chapel Ceiling - World History Encyclopedia</a:t>
            </a:r>
            <a:endParaRPr lang="cs-CZ" sz="2200">
              <a:ea typeface="+mn-lt"/>
              <a:cs typeface="+mn-lt"/>
            </a:endParaRPr>
          </a:p>
          <a:p>
            <a:r>
              <a:rPr lang="cs-CZ" sz="2200">
                <a:ea typeface="+mn-lt"/>
                <a:cs typeface="+mn-lt"/>
                <a:hlinkClick r:id="rId5"/>
              </a:rPr>
              <a:t>https://en.wikipedia.org/</a:t>
            </a:r>
          </a:p>
          <a:p>
            <a:r>
              <a:rPr lang="cs-CZ" sz="2200">
                <a:ea typeface="+mn-lt"/>
                <a:cs typeface="+mn-lt"/>
                <a:hlinkClick r:id="rId6"/>
              </a:rPr>
              <a:t>https://www.csfd.cz/</a:t>
            </a:r>
          </a:p>
          <a:p>
            <a:endParaRPr lang="cs-CZ" sz="2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3482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971D4C-F43C-EB8F-8C4D-D61B898A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Odkazy Exodus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616326-F94E-E68F-AA69-BEBD4ADFE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sz="2200">
                <a:ea typeface="+mn-lt"/>
                <a:cs typeface="+mn-lt"/>
              </a:rPr>
              <a:t>Exodus. Biblenet.cz. [online]. [cit. 2023-11-06]. Dostupné z: </a:t>
            </a:r>
            <a:r>
              <a:rPr lang="cs-CZ" sz="2200">
                <a:ea typeface="+mn-lt"/>
                <a:cs typeface="+mn-lt"/>
                <a:hlinkClick r:id="rId2"/>
              </a:rPr>
              <a:t>http://www.biblenet.cz/b/Exod/1</a:t>
            </a:r>
            <a:endParaRPr lang="cs-CZ" sz="2200">
              <a:ea typeface="+mn-lt"/>
              <a:cs typeface="+mn-lt"/>
            </a:endParaRPr>
          </a:p>
          <a:p>
            <a:r>
              <a:rPr lang="cs-CZ" sz="2400">
                <a:ea typeface="+mn-lt"/>
                <a:cs typeface="+mn-lt"/>
                <a:hlinkClick r:id="rId3"/>
              </a:rPr>
              <a:t>https://www.csfd.cz/</a:t>
            </a:r>
            <a:endParaRPr lang="cs-CZ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200">
                <a:ea typeface="+mn-lt"/>
                <a:cs typeface="+mn-lt"/>
              </a:rPr>
              <a:t>Obrazy:</a:t>
            </a:r>
            <a:endParaRPr lang="cs-CZ"/>
          </a:p>
          <a:p>
            <a:r>
              <a:rPr lang="cs-CZ" sz="2200">
                <a:ea typeface="+mn-lt"/>
                <a:cs typeface="+mn-lt"/>
              </a:rPr>
              <a:t>Mojžíš před hořícím keřem: </a:t>
            </a:r>
            <a:r>
              <a:rPr lang="cs-CZ" sz="2200">
                <a:ea typeface="+mn-lt"/>
                <a:cs typeface="+mn-lt"/>
                <a:hlinkClick r:id="rId4"/>
              </a:rPr>
              <a:t>https://www.mfab.hu/artworks/10092/</a:t>
            </a:r>
            <a:endParaRPr lang="cs-CZ" sz="2200">
              <a:ea typeface="+mn-lt"/>
              <a:cs typeface="+mn-lt"/>
            </a:endParaRPr>
          </a:p>
          <a:p>
            <a:r>
              <a:rPr lang="cs-CZ" sz="2200">
                <a:ea typeface="+mn-lt"/>
                <a:cs typeface="+mn-lt"/>
              </a:rPr>
              <a:t>Přechod přes Rudé moře: </a:t>
            </a:r>
            <a:r>
              <a:rPr lang="cs-CZ" sz="2200">
                <a:ea typeface="+mn-lt"/>
                <a:cs typeface="+mn-lt"/>
                <a:hlinkClick r:id="rId5"/>
              </a:rPr>
              <a:t>https://melbourneartnetwork.com.au/what-are-you-looking-at-mark-shepheard-nicolas-poussin-the-crossing-of-the-red-sea/</a:t>
            </a:r>
            <a:endParaRPr lang="cs-CZ" sz="2200">
              <a:ea typeface="+mn-lt"/>
              <a:cs typeface="+mn-lt"/>
            </a:endParaRPr>
          </a:p>
          <a:p>
            <a:r>
              <a:rPr lang="cs-CZ" sz="2200"/>
              <a:t>Sbírání many: </a:t>
            </a:r>
            <a:r>
              <a:rPr lang="cs-CZ" sz="2200">
                <a:ea typeface="+mn-lt"/>
                <a:cs typeface="+mn-lt"/>
              </a:rPr>
              <a:t>https://www.wikiart.org/en/dirk-bouts/the-gathering-of-the-manna</a:t>
            </a:r>
            <a:endParaRPr lang="cs-CZ" sz="2200"/>
          </a:p>
          <a:p>
            <a:r>
              <a:rPr lang="cs-CZ" sz="2200"/>
              <a:t>Klanění se zlatému teleti: </a:t>
            </a:r>
            <a:r>
              <a:rPr lang="cs-CZ" sz="2200">
                <a:ea typeface="+mn-lt"/>
                <a:cs typeface="+mn-lt"/>
                <a:hlinkClick r:id="rId6"/>
              </a:rPr>
              <a:t>https://www.britannica.com/topic/golden-calf</a:t>
            </a:r>
            <a:endParaRPr lang="cs-CZ" sz="2200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200" err="1"/>
              <a:t>Britannica</a:t>
            </a:r>
            <a:r>
              <a:rPr lang="cs-CZ" sz="2200"/>
              <a:t> - společnost, která vydává přes 250 let encyklopedie</a:t>
            </a:r>
          </a:p>
          <a:p>
            <a:r>
              <a:rPr lang="cs-CZ" sz="2200"/>
              <a:t>Mojžíš rozbíjí desky zákona: </a:t>
            </a:r>
            <a:r>
              <a:rPr lang="cs-CZ" sz="2200">
                <a:ea typeface="+mn-lt"/>
                <a:cs typeface="+mn-lt"/>
                <a:hlinkClick r:id="rId7"/>
              </a:rPr>
              <a:t>https://recherche.smb.museum/detail/871387/moses-mit-den-gesetzestafeln</a:t>
            </a:r>
            <a:endParaRPr lang="cs-CZ" sz="2200"/>
          </a:p>
          <a:p>
            <a:endParaRPr lang="cs-CZ" sz="2200"/>
          </a:p>
          <a:p>
            <a:endParaRPr lang="cs-CZ" sz="2200"/>
          </a:p>
          <a:p>
            <a:endParaRPr lang="cs-CZ" sz="2200"/>
          </a:p>
          <a:p>
            <a:endParaRPr lang="cs-CZ" sz="2200"/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107635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AEB02-E707-A432-B193-FC1143844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48ED26-0979-701F-4799-540F3FA10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444" y="1872606"/>
            <a:ext cx="7216171" cy="658479"/>
          </a:xfrm>
        </p:spPr>
        <p:txBody>
          <a:bodyPr/>
          <a:lstStyle/>
          <a:p>
            <a:r>
              <a:rPr lang="cs-CZ"/>
              <a:t>Genesis: </a:t>
            </a:r>
            <a:r>
              <a:rPr lang="cs-CZ" err="1"/>
              <a:t>Paradise</a:t>
            </a:r>
            <a:r>
              <a:rPr lang="cs-CZ"/>
              <a:t> </a:t>
            </a:r>
            <a:r>
              <a:rPr lang="cs-CZ" err="1"/>
              <a:t>Lost</a:t>
            </a:r>
            <a:r>
              <a:rPr lang="cs-CZ"/>
              <a:t>, 2017, Ralph </a:t>
            </a:r>
            <a:r>
              <a:rPr lang="cs-CZ" err="1"/>
              <a:t>Strean</a:t>
            </a: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DBF1A3-9426-7F5B-5A8D-BB6F565D1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" y="1100"/>
            <a:ext cx="4726093" cy="68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4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9367DE-5CD8-B537-656F-C39BAF55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Adam a Eva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E869E3-13F6-1C5D-E843-648893A6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/>
              <a:t>Hospodin vdechl člověku život</a:t>
            </a:r>
          </a:p>
          <a:p>
            <a:r>
              <a:rPr lang="cs-CZ" sz="2200"/>
              <a:t>vytvořil pro něj zahradu v Edenu, doprostřed umístil strom života a strom poznání dobrého a zlého – zakázal mu z něj jíst</a:t>
            </a:r>
          </a:p>
          <a:p>
            <a:r>
              <a:rPr lang="cs-CZ" sz="2200"/>
              <a:t>z jeho žebra mu stvořil ženu</a:t>
            </a:r>
          </a:p>
          <a:p>
            <a:r>
              <a:rPr lang="cs-CZ" sz="2200"/>
              <a:t>had přesvědčil ženu, aby pozřela plod ze stromu poznání dobrého a zlého – poznali že jsou nazí; dopustili se tak prvotního hříchu</a:t>
            </a:r>
          </a:p>
          <a:p>
            <a:r>
              <a:rPr lang="cs-CZ" sz="2200"/>
              <a:t>Bůh je vyhnal z Edenu</a:t>
            </a:r>
          </a:p>
          <a:p>
            <a:endParaRPr lang="cs-CZ" sz="2200"/>
          </a:p>
          <a:p>
            <a:endParaRPr lang="cs-CZ" sz="2200"/>
          </a:p>
          <a:p>
            <a:endParaRPr lang="cs-CZ" sz="2200"/>
          </a:p>
        </p:txBody>
      </p:sp>
    </p:spTree>
    <p:extLst>
      <p:ext uri="{BB962C8B-B14F-4D97-AF65-F5344CB8AC3E}">
        <p14:creationId xmlns:p14="http://schemas.microsoft.com/office/powerpoint/2010/main" val="2275156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3D419-02F3-3EC5-4444-6BA8CFD0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59302D-0226-542C-7731-B574D1CD3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323" y="6162152"/>
            <a:ext cx="10339754" cy="58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4. Stvoření Adama</a:t>
            </a:r>
            <a:endParaRPr lang="cs-CZ" sz="36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C9820F-1635-BCF3-7CB3-A8B75A9DF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439" y="365370"/>
            <a:ext cx="10344636" cy="57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52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1A95DF-DF7E-FB5B-4538-36085F01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496C3C-457E-130F-3F93-027937CC3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660" y="5194840"/>
            <a:ext cx="5150708" cy="6423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cs-CZ" sz="2400"/>
              <a:t>5. Stvoření Evy</a:t>
            </a:r>
          </a:p>
          <a:p>
            <a:pPr marL="0" indent="0">
              <a:buNone/>
            </a:pPr>
            <a:endParaRPr lang="cs-CZ" sz="2400"/>
          </a:p>
        </p:txBody>
      </p:sp>
      <p:sp>
        <p:nvSpPr>
          <p:cNvPr id="4" name="AutoShape 2" descr="'Sistine Chapel Ceiling: Creation of Eve, with Four Ignudi, 1510 ...">
            <a:extLst>
              <a:ext uri="{FF2B5EF4-FFF2-40B4-BE49-F238E27FC236}">
                <a16:creationId xmlns:a16="http://schemas.microsoft.com/office/drawing/2014/main" id="{2D6DDBD5-A494-5518-6243-1C6DCCBB7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CA6A11-3BD0-66BD-9E01-D83C2BEB6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3" y="900303"/>
            <a:ext cx="5424101" cy="40676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7F77BD9-25B7-CEF2-A264-E9390E5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95" t="24857" r="11714" b="25238"/>
          <a:stretch/>
        </p:blipFill>
        <p:spPr>
          <a:xfrm>
            <a:off x="5801077" y="900303"/>
            <a:ext cx="6150002" cy="406768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2EFEAA0-6693-ACD9-11DD-3D8F07420034}"/>
              </a:ext>
            </a:extLst>
          </p:cNvPr>
          <p:cNvSpPr txBox="1"/>
          <p:nvPr/>
        </p:nvSpPr>
        <p:spPr>
          <a:xfrm>
            <a:off x="5800132" y="5192788"/>
            <a:ext cx="47141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/>
              <a:t>6. Prvotní hřích a vyhnání z ráje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7934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51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Motiv systému Office</vt:lpstr>
      <vt:lpstr>Genesis a Exodus</vt:lpstr>
      <vt:lpstr>Genesis</vt:lpstr>
      <vt:lpstr>O stvoření světa</vt:lpstr>
      <vt:lpstr>Prezentace aplikace PowerPoint</vt:lpstr>
      <vt:lpstr>Prezentace aplikace PowerPoint</vt:lpstr>
      <vt:lpstr>Prezentace aplikace PowerPoint</vt:lpstr>
      <vt:lpstr>Adam a Eva</vt:lpstr>
      <vt:lpstr>Prezentace aplikace PowerPoint</vt:lpstr>
      <vt:lpstr>Prezentace aplikace PowerPoint</vt:lpstr>
      <vt:lpstr>Prezentace aplikace PowerPoint</vt:lpstr>
      <vt:lpstr>Prezentace aplikace PowerPoint</vt:lpstr>
      <vt:lpstr>Kain a Ábel</vt:lpstr>
      <vt:lpstr>Prezentace aplikace PowerPoint</vt:lpstr>
      <vt:lpstr>O potopě světa</vt:lpstr>
      <vt:lpstr>Prezentace aplikace PowerPoint</vt:lpstr>
      <vt:lpstr>Prezentace aplikace PowerPoint</vt:lpstr>
      <vt:lpstr>Prezentace aplikace PowerPoint</vt:lpstr>
      <vt:lpstr>Babylonská věž</vt:lpstr>
      <vt:lpstr>Prezentace aplikace PowerPoint</vt:lpstr>
      <vt:lpstr>Abraham a Sára</vt:lpstr>
      <vt:lpstr>Prezentace aplikace PowerPoint</vt:lpstr>
      <vt:lpstr>Prezentace aplikace PowerPoint</vt:lpstr>
      <vt:lpstr>Jákob a Ezau</vt:lpstr>
      <vt:lpstr>Prezentace aplikace PowerPoint</vt:lpstr>
      <vt:lpstr>Jákob a Ráchel</vt:lpstr>
      <vt:lpstr>Prezentace aplikace PowerPoint</vt:lpstr>
      <vt:lpstr>Josef a jeho bratři</vt:lpstr>
      <vt:lpstr>Exodus</vt:lpstr>
      <vt:lpstr>Obecné informace</vt:lpstr>
      <vt:lpstr>Egypt a vysvobození z otroctví</vt:lpstr>
      <vt:lpstr>Kapitola 1.</vt:lpstr>
      <vt:lpstr>Kapitola 2.</vt:lpstr>
      <vt:lpstr>Kapitola 3-4</vt:lpstr>
      <vt:lpstr>Kapitola 5-6</vt:lpstr>
      <vt:lpstr>Kapitola 7-10</vt:lpstr>
      <vt:lpstr>Kapitola 11-13</vt:lpstr>
      <vt:lpstr>Odchod z Egypta a putování do Země zaslíbené</vt:lpstr>
      <vt:lpstr>Kapitola 13</vt:lpstr>
      <vt:lpstr>Kapitola 14-15</vt:lpstr>
      <vt:lpstr>Kapitola 16-17</vt:lpstr>
      <vt:lpstr>Kapitola 18</vt:lpstr>
      <vt:lpstr>Desatero a táboření u hory Sinaj </vt:lpstr>
      <vt:lpstr>Kapitoly 19-24</vt:lpstr>
      <vt:lpstr>Kapitola 25-31</vt:lpstr>
      <vt:lpstr>Kapitola 32-34</vt:lpstr>
      <vt:lpstr>Desatero</vt:lpstr>
      <vt:lpstr>Kapitola 35-39</vt:lpstr>
      <vt:lpstr>Kapitola 40</vt:lpstr>
      <vt:lpstr>Filmové adaptace</vt:lpstr>
      <vt:lpstr>Odkazy Genesis</vt:lpstr>
      <vt:lpstr>Odkazy Exodus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2024-11-04T11:49:41Z</dcterms:created>
  <dcterms:modified xsi:type="dcterms:W3CDTF">2024-11-24T14:06:52Z</dcterms:modified>
</cp:coreProperties>
</file>