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7C499-2FAB-824E-8B95-519C39C1F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48AB3A-9F2D-8F4A-91C7-ED1BCFAEC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8E070-52C9-DC48-B819-21CF6941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97AC54-D6E9-B447-9D51-EC8A8EA1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C67B68-C633-2F43-9FD4-F2EDB42E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74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FEC40-5ACA-BF4A-B9E0-ACABBFCE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71E69A-AEF6-E84B-9C1E-3B66E1426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BB9810-5B31-9A4E-98C0-3346DF2F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003771-7D04-EB46-BCFA-DE3797E3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43733F-3709-1142-8A9D-215385BD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2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10693F-AB7E-7B43-993B-3EF32F2C1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5CF05C-63C5-1348-8857-7F4146BE1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31C9F0-6673-264A-A374-E925EC90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023054-DD80-CC48-BAB8-AA27E1BC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988FE-F12F-CB4E-AEAD-F8CF152D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5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F9548-B0B8-B24B-BBC4-BF198D08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09556-C211-C042-8355-A5988D40E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D07F96-A4DF-3747-A59A-0C81EB80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94D9E8-888A-F342-A961-B952FA0D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4E6E7B-E34A-2241-95D9-3044F219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9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8447D-7BC5-954C-B1F3-A7899AFE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72CA9F-56A1-D446-BD42-20874619E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D7A7CB-8263-C34B-8A36-9D9F2B04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7B22C3-90C2-B548-96D0-8F8E512E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195FBF-9307-2B44-AAA5-17597C09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40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297AB-B285-C44F-B866-D435B57A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A9603-2215-9D4C-8864-58B26C635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DBD173-F476-6D4D-AA02-B263D61C9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781F64-DAD5-F047-B2F3-67CAAD1A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47D22C-7417-FE43-B3BE-BAABD977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9F0E7A-9BA4-A24A-9E1E-E15D2237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04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9A913-81EF-FE41-B093-9CA2F42F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AF333C-0580-E64B-AB4D-E62FC584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CE6AA8-ADF3-C240-B1EF-15ED04DB0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E6F5A3-76CC-BD4E-B9D4-F3A1BD292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7CC456-647C-9448-B34C-B9D7E630D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9B5AD9-10C3-2348-8816-5C00616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5F120E-BDF4-6745-95BE-B4885DE4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04F5D8-67B4-254C-828E-C2A3C391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0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0E4D6-FF12-4442-AD38-C32392C2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3C4ADA-6680-8549-BE27-4CC728DC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942D15-061F-3148-8F74-315A7F44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8E88E8-1726-3644-966F-363B53F2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1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8C9FEA-A9B4-6249-8D82-A347F376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649898-23DD-A241-B74F-9C66097D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C8244-B827-4944-B26C-D6C354F6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8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07F1F-A0D7-7F4F-B8C6-6D79B9CB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3F186-A260-E14C-8D9C-537A7A27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B971F9-581E-0A44-AB96-55DACC7A6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1167C2-8D93-884E-B7BA-0EEACEB5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F7C348-578F-EE49-8ED3-506715D6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D0E5CD-83EA-154B-8CFB-BDD12690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7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94C42-2E23-284C-A90C-C7425C47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572665-D7EE-E245-B5D5-FFE7F3153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613DC1-5BD4-BD43-A6F6-955781392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2A4FB1-0CF9-DA47-8040-B0958213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677EE-8DE3-9B4D-A3BB-0637B312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CCA305-720D-E845-8D17-238FAD1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55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BE4FC8-D4F9-D142-9090-5057C34D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B03793-F0F6-2340-90B0-37E8DF216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04CDE1-CD83-6749-AE61-7F616CB87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9D1E-D9BF-544B-BBE0-0463B2FFBB54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67D38-8726-D04D-9144-7B5F1AD92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E70722-3B31-D049-B4B6-0009153DE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68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.liturgie.cz/" TargetMode="External"/><Relationship Id="rId2" Type="http://schemas.openxmlformats.org/officeDocument/2006/relationships/hyperlink" Target="http://www.biblene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w.org/c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hodiny, interiér, světlo&#10;&#10;Popis se vygeneroval automaticky.">
            <a:extLst>
              <a:ext uri="{FF2B5EF4-FFF2-40B4-BE49-F238E27FC236}">
                <a16:creationId xmlns:a16="http://schemas.microsoft.com/office/drawing/2014/main" id="{241B0E40-A8E9-B542-ABF2-764C42837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0583" b="140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0C4527-9D02-D743-AE51-ABB50CF3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Calibri Light"/>
                <a:cs typeface="Calibri Light"/>
              </a:rPr>
              <a:t>Starý zákon II: Kniha Jozue, Kniha soudců, Knihy Samuelovy a královské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1ACA8D-07D6-394C-8350-1A5C2F557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Malínková, Skrbková</a:t>
            </a:r>
          </a:p>
        </p:txBody>
      </p:sp>
    </p:spTree>
    <p:extLst>
      <p:ext uri="{BB962C8B-B14F-4D97-AF65-F5344CB8AC3E}">
        <p14:creationId xmlns:p14="http://schemas.microsoft.com/office/powerpoint/2010/main" val="347991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74503-F1DB-E3CD-71A4-4E22D99F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Scény a motivy – Kniha soudců</a:t>
            </a:r>
          </a:p>
        </p:txBody>
      </p:sp>
      <p:pic>
        <p:nvPicPr>
          <p:cNvPr id="4" name="Zástupný obsah 3" descr="undefined">
            <a:extLst>
              <a:ext uri="{FF2B5EF4-FFF2-40B4-BE49-F238E27FC236}">
                <a16:creationId xmlns:a16="http://schemas.microsoft.com/office/drawing/2014/main" id="{87A7FEFD-93D0-51C9-57A4-1560CC2D3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742" y="1279286"/>
            <a:ext cx="4288894" cy="5213979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ACCAA29-6D2C-BF02-F2F8-4B500AEF9D9B}"/>
              </a:ext>
            </a:extLst>
          </p:cNvPr>
          <p:cNvSpPr txBox="1"/>
          <p:nvPr/>
        </p:nvSpPr>
        <p:spPr>
          <a:xfrm>
            <a:off x="8919815" y="4911053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02122"/>
                </a:solidFill>
                <a:ea typeface="+mn-lt"/>
                <a:cs typeface="+mn-lt"/>
              </a:rPr>
              <a:t>Jefta se </a:t>
            </a:r>
            <a:r>
              <a:rPr lang="en-US" sz="2400" b="1" err="1">
                <a:solidFill>
                  <a:srgbClr val="202122"/>
                </a:solidFill>
                <a:ea typeface="+mn-lt"/>
                <a:cs typeface="+mn-lt"/>
              </a:rPr>
              <a:t>vrací</a:t>
            </a:r>
            <a:r>
              <a:rPr lang="en-US" sz="2400" b="1">
                <a:solidFill>
                  <a:srgbClr val="202122"/>
                </a:solidFill>
                <a:ea typeface="+mn-lt"/>
                <a:cs typeface="+mn-lt"/>
              </a:rPr>
              <a:t> z </a:t>
            </a:r>
            <a:r>
              <a:rPr lang="en-US" sz="2400" b="1" err="1">
                <a:solidFill>
                  <a:srgbClr val="202122"/>
                </a:solidFill>
                <a:ea typeface="+mn-lt"/>
                <a:cs typeface="+mn-lt"/>
              </a:rPr>
              <a:t>bitvy</a:t>
            </a:r>
            <a:r>
              <a:rPr lang="en-US" sz="2400" b="1">
                <a:solidFill>
                  <a:srgbClr val="202122"/>
                </a:solidFill>
                <a:ea typeface="+mn-lt"/>
                <a:cs typeface="+mn-lt"/>
              </a:rPr>
              <a:t> a je </a:t>
            </a:r>
            <a:r>
              <a:rPr lang="en-US" sz="2400" b="1" err="1">
                <a:solidFill>
                  <a:srgbClr val="202122"/>
                </a:solidFill>
                <a:ea typeface="+mn-lt"/>
                <a:cs typeface="+mn-lt"/>
              </a:rPr>
              <a:t>vítán</a:t>
            </a:r>
            <a:r>
              <a:rPr lang="en-US" sz="2400" b="1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202122"/>
                </a:solidFill>
                <a:ea typeface="+mn-lt"/>
                <a:cs typeface="+mn-lt"/>
              </a:rPr>
              <a:t>svou</a:t>
            </a:r>
            <a:r>
              <a:rPr lang="en-US" sz="2400" b="1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202122"/>
                </a:solidFill>
                <a:ea typeface="+mn-lt"/>
                <a:cs typeface="+mn-lt"/>
              </a:rPr>
              <a:t>dcerou</a:t>
            </a:r>
            <a:r>
              <a:rPr lang="en-US" sz="2400" b="1">
                <a:solidFill>
                  <a:srgbClr val="202122"/>
                </a:solidFill>
                <a:ea typeface="+mn-lt"/>
                <a:cs typeface="+mn-lt"/>
              </a:rPr>
              <a:t> - </a:t>
            </a:r>
            <a:r>
              <a:rPr lang="en-US" sz="2400">
                <a:solidFill>
                  <a:srgbClr val="202122"/>
                </a:solidFill>
                <a:latin typeface="Calibri"/>
                <a:ea typeface="+mn-lt"/>
                <a:cs typeface="Arial"/>
              </a:rPr>
              <a:t>Giovanni</a:t>
            </a:r>
            <a:r>
              <a:rPr lang="en-US" sz="2400">
                <a:solidFill>
                  <a:srgbClr val="202122"/>
                </a:solidFill>
                <a:latin typeface="Calibri"/>
                <a:ea typeface="Calibri"/>
                <a:cs typeface="Arial"/>
              </a:rPr>
              <a:t> Antonio Pellegrini</a:t>
            </a:r>
            <a:endParaRPr lang="en-US" sz="2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99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0F118-C6CC-3E8E-6C02-267C76E7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Scény a motivy – Knihy Samuelovy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07B446-4B7F-5B38-C5EF-8146FFDDA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427" y="1375090"/>
            <a:ext cx="4115573" cy="4982534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EF3766A-71C4-27F8-6728-675B4B83B43F}"/>
              </a:ext>
            </a:extLst>
          </p:cNvPr>
          <p:cNvSpPr txBox="1"/>
          <p:nvPr/>
        </p:nvSpPr>
        <p:spPr>
          <a:xfrm>
            <a:off x="6708614" y="3100826"/>
            <a:ext cx="3502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/>
              <a:t>David a Goliáš</a:t>
            </a:r>
            <a:r>
              <a:rPr lang="cs-CZ" dirty="0"/>
              <a:t> 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Michelangelo </a:t>
            </a:r>
            <a:r>
              <a:rPr lang="cs-CZ" dirty="0" err="1"/>
              <a:t>Merisi</a:t>
            </a:r>
            <a:r>
              <a:rPr lang="cs-CZ" dirty="0"/>
              <a:t> Caravaggio</a:t>
            </a:r>
          </a:p>
        </p:txBody>
      </p:sp>
    </p:spTree>
    <p:extLst>
      <p:ext uri="{BB962C8B-B14F-4D97-AF65-F5344CB8AC3E}">
        <p14:creationId xmlns:p14="http://schemas.microsoft.com/office/powerpoint/2010/main" val="217536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C1D8-8206-6D49-0DB7-58140B47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Scény a motivy – Knihy královské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9216FAE-A759-AD3D-01CF-EAEBF534E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269"/>
            <a:ext cx="6527007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32597B1-E36A-6AF8-090C-2BB81285DC26}"/>
              </a:ext>
            </a:extLst>
          </p:cNvPr>
          <p:cNvSpPr txBox="1"/>
          <p:nvPr/>
        </p:nvSpPr>
        <p:spPr>
          <a:xfrm>
            <a:off x="5188057" y="251890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DC7DE3-06F4-49AD-30B9-7B67CC5ABF4A}"/>
              </a:ext>
            </a:extLst>
          </p:cNvPr>
          <p:cNvSpPr txBox="1"/>
          <p:nvPr/>
        </p:nvSpPr>
        <p:spPr>
          <a:xfrm>
            <a:off x="8251159" y="3099773"/>
            <a:ext cx="221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/>
              <a:t>Král Šalamoun a královna ze Sáby </a:t>
            </a:r>
          </a:p>
          <a:p>
            <a:pPr algn="l"/>
            <a:endParaRPr lang="cs-CZ" dirty="0"/>
          </a:p>
          <a:p>
            <a:pPr algn="l"/>
            <a:r>
              <a:rPr lang="cs-CZ" dirty="0" err="1"/>
              <a:t>Eugéne</a:t>
            </a:r>
            <a:r>
              <a:rPr lang="cs-CZ" dirty="0"/>
              <a:t> Delacroix </a:t>
            </a:r>
          </a:p>
        </p:txBody>
      </p:sp>
    </p:spTree>
    <p:extLst>
      <p:ext uri="{BB962C8B-B14F-4D97-AF65-F5344CB8AC3E}">
        <p14:creationId xmlns:p14="http://schemas.microsoft.com/office/powerpoint/2010/main" val="161316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AFDB57-7C76-D0FF-606B-D62D1F57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sz="3700">
                <a:latin typeface="Arial"/>
                <a:cs typeface="Arial"/>
              </a:rPr>
              <a:t>Příklady sekundárních či novodobých adaptací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3DEE8-3A0B-3B71-16BE-A66532C5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b="1"/>
              <a:t>Filmové a televizní adaptace: </a:t>
            </a:r>
            <a:r>
              <a:rPr lang="cs-CZ" sz="2000" b="1">
                <a:ea typeface="+mn-lt"/>
                <a:cs typeface="+mn-lt"/>
              </a:rPr>
              <a:t>"Joshua" (Jozue)</a:t>
            </a:r>
            <a:r>
              <a:rPr lang="cs-CZ" sz="2000">
                <a:ea typeface="+mn-lt"/>
                <a:cs typeface="+mn-lt"/>
              </a:rPr>
              <a:t>: Film z roku 2002, který sleduje moderní příběh muže jménem Jozue. </a:t>
            </a:r>
            <a:endParaRPr lang="cs-CZ" sz="2000"/>
          </a:p>
          <a:p>
            <a:endParaRPr lang="cs-CZ" sz="2000"/>
          </a:p>
          <a:p>
            <a:endParaRPr lang="cs-CZ" sz="2000" b="1">
              <a:ea typeface="Calibri" panose="020F0502020204030204"/>
              <a:cs typeface="Calibri" panose="020F0502020204030204"/>
            </a:endParaRPr>
          </a:p>
          <a:p>
            <a:endParaRPr lang="cs-CZ" sz="2000">
              <a:ea typeface="Calibri" panose="020F0502020204030204"/>
              <a:cs typeface="Calibri" panose="020F0502020204030204"/>
            </a:endParaRPr>
          </a:p>
          <a:p>
            <a:endParaRPr lang="cs-CZ" sz="2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Obrázek 3" descr="Joshua ⭐ 55% (2002) | Kinobox.cz">
            <a:extLst>
              <a:ext uri="{FF2B5EF4-FFF2-40B4-BE49-F238E27FC236}">
                <a16:creationId xmlns:a16="http://schemas.microsoft.com/office/drawing/2014/main" id="{5CDB72B6-8BCA-6434-7B44-45094058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4044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62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83B7AE-BA6E-3D71-F3CB-11A7983C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sz="3700">
                <a:latin typeface="Arial"/>
                <a:cs typeface="Arial"/>
              </a:rPr>
              <a:t>Příklady sekundárních či novodobých adaptací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5BF2B-ABA8-6E77-09FC-10F03EDB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000" b="1"/>
              <a:t>Nepřemožitelný Samson (2018) </a:t>
            </a:r>
            <a:r>
              <a:rPr lang="cs-CZ" sz="2000"/>
              <a:t>je novější filmová adaptace, která dramatizuje slavný příběh Samsona z Knihy Soudců. </a:t>
            </a:r>
            <a:endParaRPr lang="cs-CZ" sz="2000">
              <a:cs typeface="Calibri"/>
            </a:endParaRPr>
          </a:p>
        </p:txBody>
      </p:sp>
      <p:pic>
        <p:nvPicPr>
          <p:cNvPr id="4" name="Obrázek 3" descr="Nepřemožitelný Samson (2018) | ČSFD.cz">
            <a:extLst>
              <a:ext uri="{FF2B5EF4-FFF2-40B4-BE49-F238E27FC236}">
                <a16:creationId xmlns:a16="http://schemas.microsoft.com/office/drawing/2014/main" id="{35F337E2-1AC2-364D-0E57-BDE4B6C4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725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42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7C286-2C4A-4783-326E-F16D3113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cs-CZ" sz="3200">
                <a:latin typeface="Arial"/>
                <a:cs typeface="Arial"/>
              </a:rPr>
              <a:t>Příklady sekundárních či novodobých adaptací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6C213-7CD8-2EAC-01CC-E9D9B347D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3709911"/>
            <a:ext cx="4456866" cy="429428"/>
          </a:xfrm>
        </p:spPr>
        <p:txBody>
          <a:bodyPr anchor="t">
            <a:normAutofit/>
          </a:bodyPr>
          <a:lstStyle/>
          <a:p>
            <a:r>
              <a:rPr lang="cs-CZ" sz="2000" b="1" dirty="0"/>
              <a:t>Král David</a:t>
            </a:r>
            <a:r>
              <a:rPr lang="cs-CZ" sz="2000" dirty="0"/>
              <a:t> (1985)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B6A052-190A-A093-D18C-521E06814E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28" r="1" b="17379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449F8D23-CEC7-5ED7-6B07-B19DE43C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7952" y="7643355"/>
            <a:ext cx="1663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2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1AFA2-3F43-7583-2348-B64FDF73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cs-CZ" sz="3200"/>
              <a:t>Příklady sekundárních či novodobých adaptací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075BE-5496-F645-EE25-D92487B5A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3425239"/>
            <a:ext cx="4355265" cy="738388"/>
          </a:xfrm>
        </p:spPr>
        <p:txBody>
          <a:bodyPr anchor="t">
            <a:normAutofit/>
          </a:bodyPr>
          <a:lstStyle/>
          <a:p>
            <a:r>
              <a:rPr lang="cs-CZ" sz="2000" b="1" dirty="0"/>
              <a:t>King Solomon</a:t>
            </a:r>
            <a:r>
              <a:rPr lang="cs-CZ" sz="2000" b="1" i="0" u="none" strike="noStrike" dirty="0">
                <a:effectLst/>
                <a:latin typeface="Roboto" panose="020F0502020204030204" pitchFamily="34" charset="0"/>
              </a:rPr>
              <a:t>‘s </a:t>
            </a:r>
            <a:r>
              <a:rPr lang="cs-CZ" sz="2000" b="1" i="0" u="none" strike="noStrike" dirty="0" err="1">
                <a:effectLst/>
                <a:latin typeface="Roboto" panose="020F0502020204030204" pitchFamily="34" charset="0"/>
              </a:rPr>
              <a:t>Mines</a:t>
            </a:r>
            <a:r>
              <a:rPr lang="cs-CZ" sz="2000" b="1" i="0" u="none" strike="noStrike" dirty="0">
                <a:effectLst/>
                <a:latin typeface="Roboto" panose="020F0502020204030204" pitchFamily="34" charset="0"/>
              </a:rPr>
              <a:t> – </a:t>
            </a:r>
            <a:r>
              <a:rPr lang="cs-CZ" sz="2000" b="1" dirty="0"/>
              <a:t>Doly krále Šalamouna </a:t>
            </a:r>
            <a:r>
              <a:rPr lang="cs-CZ" sz="2000" dirty="0"/>
              <a:t>(1985)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99E5AA-C3F7-8710-F4E7-AF36D488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6312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22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7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50EAC-38CF-5640-966A-BDD57B92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Literatura</a:t>
            </a:r>
            <a:r>
              <a:rPr lang="cs-CZ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>
                <a:ea typeface="Calibri Light"/>
                <a:cs typeface="Calibri Light"/>
              </a:rPr>
              <a:t>a další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341B6-2F54-314D-80EA-6C1D2E03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Calibri"/>
                <a:cs typeface="Calibri"/>
              </a:rPr>
              <a:t>Kniha Jozue  a Kniha soudců</a:t>
            </a:r>
          </a:p>
          <a:p>
            <a:pPr lvl="1"/>
            <a:r>
              <a:rPr lang="cs-CZ">
                <a:ea typeface="+mn-lt"/>
                <a:cs typeface="+mn-lt"/>
              </a:rPr>
              <a:t>BIBLE: Český ekumenický překlad [online]. Praha: Česká biblická společnost. Dostupné: </a:t>
            </a:r>
            <a:r>
              <a:rPr lang="cs-CZ">
                <a:ea typeface="+mn-lt"/>
                <a:cs typeface="+mn-lt"/>
                <a:hlinkClick r:id="rId2"/>
              </a:rPr>
              <a:t>http://www.biblenet.cz/</a:t>
            </a:r>
            <a:r>
              <a:rPr lang="cs-CZ">
                <a:ea typeface="+mn-lt"/>
                <a:cs typeface="+mn-lt"/>
              </a:rPr>
              <a:t>.</a:t>
            </a:r>
          </a:p>
          <a:p>
            <a:pPr lvl="1"/>
            <a:r>
              <a:rPr lang="cs-CZ">
                <a:ea typeface="+mn-lt"/>
                <a:cs typeface="+mn-lt"/>
              </a:rPr>
              <a:t>BIBLE: Český liturgický překlad [online]. Praha: Česká biskupská konference, 2019. Dostupné: </a:t>
            </a:r>
            <a:r>
              <a:rPr lang="cs-CZ">
                <a:ea typeface="+mn-lt"/>
                <a:cs typeface="+mn-lt"/>
                <a:hlinkClick r:id="rId3"/>
              </a:rPr>
              <a:t>http://bible.liturgie.cz/</a:t>
            </a:r>
            <a:r>
              <a:rPr lang="cs-CZ">
                <a:ea typeface="+mn-lt"/>
                <a:cs typeface="+mn-lt"/>
              </a:rPr>
              <a:t>.</a:t>
            </a:r>
          </a:p>
          <a:p>
            <a:r>
              <a:rPr lang="cs-CZ">
                <a:ea typeface="+mn-lt"/>
                <a:cs typeface="+mn-lt"/>
              </a:rPr>
              <a:t>Knihy Samuelovy a Knihy královské </a:t>
            </a:r>
          </a:p>
          <a:p>
            <a:pPr lvl="1"/>
            <a:r>
              <a:rPr lang="cs-CZ">
                <a:ea typeface="+mn-lt"/>
                <a:cs typeface="+mn-lt"/>
              </a:rPr>
              <a:t>BIBLE: Knihy Samuelovy a Knihy královské [online]. Praha: JW.org. Dostupné: </a:t>
            </a:r>
            <a:r>
              <a:rPr lang="cs-CZ">
                <a:ea typeface="+mn-lt"/>
                <a:cs typeface="+mn-lt"/>
                <a:hlinkClick r:id="rId4"/>
              </a:rPr>
              <a:t>https://www.jw.org/cs/</a:t>
            </a:r>
            <a:r>
              <a:rPr lang="cs-CZ">
                <a:ea typeface="+mn-lt"/>
                <a:cs typeface="+mn-lt"/>
              </a:rPr>
              <a:t>.  </a:t>
            </a:r>
          </a:p>
          <a:p>
            <a:pPr marL="0" indent="0">
              <a:buNone/>
            </a:pPr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99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81698-7CAC-4043-9EE7-B551C175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CFF26B-80D8-9F4B-9EAE-7AA9E1D67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>
                <a:ea typeface="+mn-lt"/>
                <a:cs typeface="+mn-lt"/>
              </a:rPr>
              <a:t>Kniha Jozue</a:t>
            </a:r>
            <a:endParaRPr lang="cs-CZ">
              <a:ea typeface="+mn-lt"/>
              <a:cs typeface="+mn-lt"/>
            </a:endParaRPr>
          </a:p>
          <a:p>
            <a:pPr lvl="1"/>
            <a:r>
              <a:rPr lang="cs-CZ">
                <a:ea typeface="+mn-lt"/>
                <a:cs typeface="+mn-lt"/>
              </a:rPr>
              <a:t>Starý zákon, mezi Knihou Deuteronomium a Knihou Soudců.</a:t>
            </a:r>
          </a:p>
          <a:p>
            <a:pPr lvl="1"/>
            <a:r>
              <a:rPr lang="cs-CZ" b="1">
                <a:ea typeface="+mn-lt"/>
                <a:cs typeface="+mn-lt"/>
              </a:rPr>
              <a:t>Původní verze: Hebrejská Bible (</a:t>
            </a:r>
            <a:r>
              <a:rPr lang="cs-CZ" b="1" err="1">
                <a:ea typeface="+mn-lt"/>
                <a:cs typeface="+mn-lt"/>
              </a:rPr>
              <a:t>Tanach</a:t>
            </a:r>
            <a:r>
              <a:rPr lang="cs-CZ" b="1">
                <a:ea typeface="+mn-lt"/>
                <a:cs typeface="+mn-lt"/>
              </a:rPr>
              <a:t>)</a:t>
            </a:r>
            <a:endParaRPr lang="cs-CZ">
              <a:ea typeface="+mn-lt"/>
              <a:cs typeface="+mn-lt"/>
            </a:endParaRPr>
          </a:p>
          <a:p>
            <a:pPr lvl="1"/>
            <a:r>
              <a:rPr lang="cs-CZ" b="1">
                <a:ea typeface="+mn-lt"/>
                <a:cs typeface="+mn-lt"/>
              </a:rPr>
              <a:t>Rozšířené verze: Septuaginta (LXX):</a:t>
            </a:r>
            <a:r>
              <a:rPr lang="cs-CZ">
                <a:ea typeface="+mn-lt"/>
                <a:cs typeface="+mn-lt"/>
              </a:rPr>
              <a:t> Řecký překlad hebrejské Bible z 3. století př. n. l., který zahrnuje Knihu Jozue. </a:t>
            </a:r>
            <a:r>
              <a:rPr lang="cs-CZ" b="1">
                <a:ea typeface="+mn-lt"/>
                <a:cs typeface="+mn-lt"/>
              </a:rPr>
              <a:t>Vulgáta:</a:t>
            </a:r>
            <a:r>
              <a:rPr lang="cs-CZ">
                <a:ea typeface="+mn-lt"/>
                <a:cs typeface="+mn-lt"/>
              </a:rPr>
              <a:t> Latinský překlad Bible, který obsahuje Knihu Jozue a byl používán v katolické tradici.</a:t>
            </a:r>
            <a:endParaRPr lang="cs-CZ">
              <a:ea typeface="Calibri"/>
              <a:cs typeface="Calibri"/>
            </a:endParaRPr>
          </a:p>
          <a:p>
            <a:pPr marL="228600" lvl="1">
              <a:spcBef>
                <a:spcPts val="1000"/>
              </a:spcBef>
            </a:pPr>
            <a:endParaRPr lang="cs-CZ" sz="2800" b="1">
              <a:ea typeface="+mn-lt"/>
              <a:cs typeface="+mn-lt"/>
            </a:endParaRPr>
          </a:p>
          <a:p>
            <a:pPr marL="228600" lvl="1">
              <a:spcBef>
                <a:spcPts val="1000"/>
              </a:spcBef>
            </a:pPr>
            <a:r>
              <a:rPr lang="cs-CZ" sz="2800" b="1">
                <a:ea typeface="+mn-lt"/>
                <a:cs typeface="+mn-lt"/>
              </a:rPr>
              <a:t>Kniha Soudců</a:t>
            </a:r>
          </a:p>
          <a:p>
            <a:pPr lvl="1"/>
            <a:r>
              <a:rPr lang="cs-CZ" b="1">
                <a:ea typeface="+mn-lt"/>
                <a:cs typeface="+mn-lt"/>
              </a:rPr>
              <a:t>Starý zákon:</a:t>
            </a:r>
            <a:r>
              <a:rPr lang="cs-CZ">
                <a:ea typeface="+mn-lt"/>
                <a:cs typeface="+mn-lt"/>
              </a:rPr>
              <a:t> Kniha Soudců se nachází mezi Knihou Jozue a Knihou Rút.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Původní verze: </a:t>
            </a:r>
            <a:r>
              <a:rPr lang="cs-CZ" b="1">
                <a:ea typeface="Calibri"/>
                <a:cs typeface="Calibri"/>
              </a:rPr>
              <a:t>Hebrejská</a:t>
            </a:r>
            <a:r>
              <a:rPr lang="cs-CZ" b="1">
                <a:ea typeface="+mn-lt"/>
                <a:cs typeface="+mn-lt"/>
              </a:rPr>
              <a:t> Bible (</a:t>
            </a:r>
            <a:r>
              <a:rPr lang="cs-CZ" b="1" err="1">
                <a:ea typeface="+mn-lt"/>
                <a:cs typeface="+mn-lt"/>
              </a:rPr>
              <a:t>Tanach</a:t>
            </a:r>
            <a:r>
              <a:rPr lang="cs-CZ" b="1">
                <a:ea typeface="+mn-lt"/>
                <a:cs typeface="+mn-lt"/>
              </a:rPr>
              <a:t>):</a:t>
            </a:r>
            <a:r>
              <a:rPr lang="cs-CZ">
                <a:ea typeface="+mn-lt"/>
                <a:cs typeface="+mn-lt"/>
              </a:rPr>
              <a:t> Kniha Soudců je součástí </a:t>
            </a:r>
            <a:r>
              <a:rPr lang="cs-CZ" err="1">
                <a:ea typeface="+mn-lt"/>
                <a:cs typeface="+mn-lt"/>
              </a:rPr>
              <a:t>Nevi'im</a:t>
            </a:r>
            <a:r>
              <a:rPr lang="cs-CZ">
                <a:ea typeface="+mn-lt"/>
                <a:cs typeface="+mn-lt"/>
              </a:rPr>
              <a:t> (prorocké knihy) v hebrejské Bibli.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 b="1">
                <a:ea typeface="+mn-lt"/>
                <a:cs typeface="+mn-lt"/>
              </a:rPr>
              <a:t>Rozšířené verze: Septuaginta (LXX):</a:t>
            </a:r>
            <a:r>
              <a:rPr lang="cs-CZ">
                <a:ea typeface="+mn-lt"/>
                <a:cs typeface="+mn-lt"/>
              </a:rPr>
              <a:t> Řecký překlad hebrejské Bible z 3. století př. n. l., který zahrnuje Knihu Jozue. </a:t>
            </a:r>
            <a:r>
              <a:rPr lang="cs-CZ" b="1">
                <a:ea typeface="+mn-lt"/>
                <a:cs typeface="+mn-lt"/>
              </a:rPr>
              <a:t>Vulgáta:</a:t>
            </a:r>
            <a:r>
              <a:rPr lang="cs-CZ">
                <a:ea typeface="+mn-lt"/>
                <a:cs typeface="+mn-lt"/>
              </a:rPr>
              <a:t> Latinský překlad Bible, který obsahuje Knihu Jozue a byl používán v katolické tradici.</a:t>
            </a:r>
          </a:p>
          <a:p>
            <a:pPr marL="228600" lvl="1">
              <a:spcBef>
                <a:spcPts val="1000"/>
              </a:spcBef>
            </a:pPr>
            <a:endParaRPr lang="cs-CZ" sz="2800">
              <a:ea typeface="+mn-lt"/>
              <a:cs typeface="+mn-lt"/>
            </a:endParaRPr>
          </a:p>
          <a:p>
            <a:pPr lvl="1"/>
            <a:endParaRPr lang="cs-CZ">
              <a:ea typeface="+mn-lt"/>
              <a:cs typeface="+mn-lt"/>
            </a:endParaRPr>
          </a:p>
          <a:p>
            <a:pPr lvl="1"/>
            <a:endParaRPr lang="cs-CZ">
              <a:ea typeface="Calibri"/>
              <a:cs typeface="Calibri"/>
            </a:endParaRPr>
          </a:p>
          <a:p>
            <a:pPr lvl="1"/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41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B6E06-C338-21EC-5909-E0531E5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Kniha</a:t>
            </a:r>
            <a:r>
              <a:rPr lang="cs-CZ" sz="540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>
                <a:ea typeface="Calibri Light"/>
                <a:cs typeface="Calibri Light"/>
              </a:rPr>
              <a:t>Jozue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13D21-75C7-5047-BB98-83409315D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>
                <a:ea typeface="+mn-lt"/>
                <a:cs typeface="+mn-lt"/>
              </a:rPr>
              <a:t>Převzetí vedení Izraele:</a:t>
            </a:r>
            <a:r>
              <a:rPr lang="cs-CZ">
                <a:ea typeface="+mn-lt"/>
                <a:cs typeface="+mn-lt"/>
              </a:rPr>
              <a:t> Jozue je po Mojžíšově smrti pověřen vedením Izraelitů do zaslíbené země (Kanaán).</a:t>
            </a:r>
            <a:endParaRPr lang="cs-CZ">
              <a:ea typeface="Calibri"/>
              <a:cs typeface="Calibri"/>
            </a:endParaRPr>
          </a:p>
          <a:p>
            <a:r>
              <a:rPr lang="cs-CZ" b="1">
                <a:ea typeface="+mn-lt"/>
                <a:cs typeface="+mn-lt"/>
              </a:rPr>
              <a:t>Špionáž v Jerichu:</a:t>
            </a:r>
            <a:r>
              <a:rPr lang="cs-CZ">
                <a:ea typeface="+mn-lt"/>
                <a:cs typeface="+mn-lt"/>
              </a:rPr>
              <a:t> Jozue posílá špehy, které zachrání žena </a:t>
            </a:r>
            <a:r>
              <a:rPr lang="cs-CZ" err="1">
                <a:ea typeface="+mn-lt"/>
                <a:cs typeface="+mn-lt"/>
              </a:rPr>
              <a:t>Rachab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Přechod přes Jordán:</a:t>
            </a:r>
            <a:r>
              <a:rPr lang="cs-CZ">
                <a:ea typeface="+mn-lt"/>
                <a:cs typeface="+mn-lt"/>
              </a:rPr>
              <a:t> Izraelité zázračně překročí Jordán.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Dobytí Jericha:</a:t>
            </a:r>
            <a:r>
              <a:rPr lang="cs-CZ">
                <a:ea typeface="+mn-lt"/>
                <a:cs typeface="+mn-lt"/>
              </a:rPr>
              <a:t> Po sedmi dnech obléhání padnou hradby a město je dobyto.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Porážka v Aji:</a:t>
            </a:r>
            <a:r>
              <a:rPr lang="cs-CZ">
                <a:ea typeface="+mn-lt"/>
                <a:cs typeface="+mn-lt"/>
              </a:rPr>
              <a:t> Po odstranění hříchu je Aj dobyt.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Podvod </a:t>
            </a:r>
            <a:r>
              <a:rPr lang="cs-CZ" b="1" err="1">
                <a:ea typeface="+mn-lt"/>
                <a:cs typeface="+mn-lt"/>
              </a:rPr>
              <a:t>Gibeonských</a:t>
            </a:r>
            <a:r>
              <a:rPr lang="cs-CZ" b="1">
                <a:ea typeface="+mn-lt"/>
                <a:cs typeface="+mn-lt"/>
              </a:rPr>
              <a:t>: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Gibeonité</a:t>
            </a:r>
            <a:r>
              <a:rPr lang="cs-CZ">
                <a:ea typeface="+mn-lt"/>
                <a:cs typeface="+mn-lt"/>
              </a:rPr>
              <a:t> uzavřou smlouvu lstí.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Zastavení slunce:</a:t>
            </a:r>
            <a:r>
              <a:rPr lang="cs-CZ">
                <a:ea typeface="+mn-lt"/>
                <a:cs typeface="+mn-lt"/>
              </a:rPr>
              <a:t> Bůh zastaví slunce, aby Izraelité vyhráli bitvu u </a:t>
            </a:r>
            <a:r>
              <a:rPr lang="cs-CZ" err="1">
                <a:ea typeface="+mn-lt"/>
                <a:cs typeface="+mn-lt"/>
              </a:rPr>
              <a:t>Gibeonu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Tažení po Kanaánu:</a:t>
            </a:r>
            <a:r>
              <a:rPr lang="cs-CZ">
                <a:ea typeface="+mn-lt"/>
                <a:cs typeface="+mn-lt"/>
              </a:rPr>
              <a:t> Jozue dobývá města na jihu a severu.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Rozdělení země:</a:t>
            </a:r>
            <a:r>
              <a:rPr lang="cs-CZ">
                <a:ea typeface="+mn-lt"/>
                <a:cs typeface="+mn-lt"/>
              </a:rPr>
              <a:t> Země je rozdělena mezi 12 kmenů.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Jozuovy závěrečné pokyny:</a:t>
            </a:r>
            <a:r>
              <a:rPr lang="cs-CZ">
                <a:ea typeface="+mn-lt"/>
                <a:cs typeface="+mn-lt"/>
              </a:rPr>
              <a:t> Jozue připomíná věrnost Hospodinu, poté umírá ve věku 110 let.</a:t>
            </a:r>
            <a:endParaRPr lang="cs-CZ"/>
          </a:p>
          <a:p>
            <a:pPr marL="0" indent="0">
              <a:buNone/>
            </a:pPr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80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CCFA-A0C5-FE63-295A-16DA793D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ea typeface="Calibri Light"/>
                <a:cs typeface="Calibri Light"/>
              </a:rPr>
              <a:t>Kniha soudců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36D82-16C7-8C59-9FEA-35C0FCAA4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>
                <a:ea typeface="+mn-lt"/>
                <a:cs typeface="+mn-lt"/>
              </a:rPr>
              <a:t>Po smrti </a:t>
            </a:r>
            <a:r>
              <a:rPr lang="cs-CZ" b="1" err="1">
                <a:ea typeface="+mn-lt"/>
                <a:cs typeface="+mn-lt"/>
              </a:rPr>
              <a:t>Jozueho</a:t>
            </a:r>
            <a:r>
              <a:rPr lang="cs-CZ" b="1">
                <a:ea typeface="+mn-lt"/>
                <a:cs typeface="+mn-lt"/>
              </a:rPr>
              <a:t>:</a:t>
            </a:r>
            <a:r>
              <a:rPr lang="cs-CZ">
                <a:ea typeface="+mn-lt"/>
                <a:cs typeface="+mn-lt"/>
              </a:rPr>
              <a:t> Izraelité upadají do hříchu a jsou napadáni okolními národy.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r>
              <a:rPr lang="cs-CZ" b="1">
                <a:ea typeface="+mn-lt"/>
                <a:cs typeface="+mn-lt"/>
              </a:rPr>
              <a:t>Vysvobození soudci:</a:t>
            </a:r>
            <a:r>
              <a:rPr lang="cs-CZ">
                <a:ea typeface="+mn-lt"/>
                <a:cs typeface="+mn-lt"/>
              </a:rPr>
              <a:t> Bůh povolává soudce, aby Izraelity vysvobodili. Cyklus: hřích, trest, pokání, záchrana.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Otníel</a:t>
            </a:r>
            <a:r>
              <a:rPr lang="cs-CZ" b="1">
                <a:ea typeface="+mn-lt"/>
                <a:cs typeface="+mn-lt"/>
              </a:rPr>
              <a:t>:</a:t>
            </a:r>
            <a:r>
              <a:rPr lang="cs-CZ">
                <a:ea typeface="+mn-lt"/>
                <a:cs typeface="+mn-lt"/>
              </a:rPr>
              <a:t> Osvobozuje Izrael od Aramejců.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Ehúd</a:t>
            </a:r>
            <a:r>
              <a:rPr lang="cs-CZ" b="1">
                <a:ea typeface="+mn-lt"/>
                <a:cs typeface="+mn-lt"/>
              </a:rPr>
              <a:t>:</a:t>
            </a:r>
            <a:r>
              <a:rPr lang="cs-CZ">
                <a:ea typeface="+mn-lt"/>
                <a:cs typeface="+mn-lt"/>
              </a:rPr>
              <a:t> Lstí zabíjí </a:t>
            </a:r>
            <a:r>
              <a:rPr lang="cs-CZ" err="1">
                <a:ea typeface="+mn-lt"/>
                <a:cs typeface="+mn-lt"/>
              </a:rPr>
              <a:t>moábského</a:t>
            </a:r>
            <a:r>
              <a:rPr lang="cs-CZ">
                <a:ea typeface="+mn-lt"/>
                <a:cs typeface="+mn-lt"/>
              </a:rPr>
              <a:t> krále </a:t>
            </a:r>
            <a:r>
              <a:rPr lang="cs-CZ" err="1">
                <a:ea typeface="+mn-lt"/>
                <a:cs typeface="+mn-lt"/>
              </a:rPr>
              <a:t>Eglóna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Debóra</a:t>
            </a:r>
            <a:r>
              <a:rPr lang="cs-CZ" b="1">
                <a:ea typeface="+mn-lt"/>
                <a:cs typeface="+mn-lt"/>
              </a:rPr>
              <a:t> a </a:t>
            </a:r>
            <a:r>
              <a:rPr lang="cs-CZ" b="1" err="1">
                <a:ea typeface="+mn-lt"/>
                <a:cs typeface="+mn-lt"/>
              </a:rPr>
              <a:t>Bárak</a:t>
            </a:r>
            <a:r>
              <a:rPr lang="cs-CZ" b="1">
                <a:ea typeface="+mn-lt"/>
                <a:cs typeface="+mn-lt"/>
              </a:rPr>
              <a:t>:</a:t>
            </a:r>
            <a:r>
              <a:rPr lang="cs-CZ">
                <a:ea typeface="+mn-lt"/>
                <a:cs typeface="+mn-lt"/>
              </a:rPr>
              <a:t> Vítězí nad </a:t>
            </a:r>
            <a:r>
              <a:rPr lang="cs-CZ" err="1">
                <a:ea typeface="+mn-lt"/>
                <a:cs typeface="+mn-lt"/>
              </a:rPr>
              <a:t>Kanaánci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Sísera</a:t>
            </a:r>
            <a:r>
              <a:rPr lang="cs-CZ">
                <a:ea typeface="+mn-lt"/>
                <a:cs typeface="+mn-lt"/>
              </a:rPr>
              <a:t> je zabit </a:t>
            </a:r>
            <a:r>
              <a:rPr lang="cs-CZ" err="1">
                <a:ea typeface="+mn-lt"/>
                <a:cs typeface="+mn-lt"/>
              </a:rPr>
              <a:t>Jael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Gedeón</a:t>
            </a:r>
            <a:r>
              <a:rPr lang="cs-CZ" b="1">
                <a:ea typeface="+mn-lt"/>
                <a:cs typeface="+mn-lt"/>
              </a:rPr>
              <a:t>:</a:t>
            </a:r>
            <a:r>
              <a:rPr lang="cs-CZ">
                <a:ea typeface="+mn-lt"/>
                <a:cs typeface="+mn-lt"/>
              </a:rPr>
              <a:t> S 300 muži poráží </a:t>
            </a:r>
            <a:r>
              <a:rPr lang="cs-CZ" err="1">
                <a:ea typeface="+mn-lt"/>
                <a:cs typeface="+mn-lt"/>
              </a:rPr>
              <a:t>Midjánce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Jefta</a:t>
            </a:r>
            <a:r>
              <a:rPr lang="cs-CZ" b="1">
                <a:ea typeface="+mn-lt"/>
                <a:cs typeface="+mn-lt"/>
              </a:rPr>
              <a:t>:</a:t>
            </a:r>
            <a:r>
              <a:rPr lang="cs-CZ">
                <a:ea typeface="+mn-lt"/>
                <a:cs typeface="+mn-lt"/>
              </a:rPr>
              <a:t> Vede proti </a:t>
            </a:r>
            <a:r>
              <a:rPr lang="cs-CZ" err="1">
                <a:ea typeface="+mn-lt"/>
                <a:cs typeface="+mn-lt"/>
              </a:rPr>
              <a:t>Amóncům</a:t>
            </a:r>
            <a:r>
              <a:rPr lang="cs-CZ">
                <a:ea typeface="+mn-lt"/>
                <a:cs typeface="+mn-lt"/>
              </a:rPr>
              <a:t>, dává tragický slib.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Samsón</a:t>
            </a:r>
            <a:r>
              <a:rPr lang="cs-CZ" b="1">
                <a:ea typeface="+mn-lt"/>
                <a:cs typeface="+mn-lt"/>
              </a:rPr>
              <a:t>:</a:t>
            </a:r>
            <a:r>
              <a:rPr lang="cs-CZ">
                <a:ea typeface="+mn-lt"/>
                <a:cs typeface="+mn-lt"/>
              </a:rPr>
              <a:t> Bojuje proti </a:t>
            </a:r>
            <a:r>
              <a:rPr lang="cs-CZ" err="1">
                <a:ea typeface="+mn-lt"/>
                <a:cs typeface="+mn-lt"/>
              </a:rPr>
              <a:t>Pelištejcům</a:t>
            </a:r>
            <a:r>
              <a:rPr lang="cs-CZ">
                <a:ea typeface="+mn-lt"/>
                <a:cs typeface="+mn-lt"/>
              </a:rPr>
              <a:t>, nakonec je zničí i za cenu svého života.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Cyklus hříchu:</a:t>
            </a:r>
            <a:r>
              <a:rPr lang="cs-CZ">
                <a:ea typeface="+mn-lt"/>
                <a:cs typeface="+mn-lt"/>
              </a:rPr>
              <a:t> Po každém soudci se cyklus opakuje.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E973D-DA34-8158-98BD-15320364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5B328-7AE8-14EB-57D2-8D019948C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dirty="0"/>
              <a:t>Knihy </a:t>
            </a:r>
            <a:r>
              <a:rPr lang="cs-CZ" b="1" dirty="0" err="1"/>
              <a:t>Samuelovy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Starý zákon</a:t>
            </a:r>
            <a:r>
              <a:rPr lang="cs-CZ" dirty="0"/>
              <a:t> – mezi knihami Soudců a knihami Královskými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b="1" dirty="0"/>
              <a:t>Dvě části </a:t>
            </a:r>
            <a:r>
              <a:rPr lang="cs-CZ" dirty="0"/>
              <a:t>– první a druhá kniha Samuelova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b="1" dirty="0"/>
              <a:t>Původní verze: </a:t>
            </a:r>
            <a:r>
              <a:rPr lang="cs-CZ" dirty="0"/>
              <a:t>Hebrejská Bible (</a:t>
            </a:r>
            <a:r>
              <a:rPr lang="cs-CZ" dirty="0" err="1"/>
              <a:t>Tanach</a:t>
            </a:r>
            <a:r>
              <a:rPr lang="cs-CZ" dirty="0"/>
              <a:t>)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b="1" dirty="0"/>
              <a:t>Rozšířené verze:</a:t>
            </a:r>
            <a:r>
              <a:rPr lang="cs-CZ" dirty="0"/>
              <a:t> </a:t>
            </a:r>
            <a:r>
              <a:rPr lang="cs-CZ" dirty="0" err="1"/>
              <a:t>Septuaginta</a:t>
            </a:r>
            <a:r>
              <a:rPr lang="cs-CZ" dirty="0"/>
              <a:t>, Rukopisy od Mrtvého moře, </a:t>
            </a:r>
            <a:r>
              <a:rPr lang="cs-CZ" dirty="0" err="1"/>
              <a:t>Pšitta</a:t>
            </a:r>
            <a:r>
              <a:rPr lang="cs-CZ" dirty="0"/>
              <a:t>, </a:t>
            </a:r>
            <a:r>
              <a:rPr lang="cs-CZ" dirty="0" err="1"/>
              <a:t>Vulgáta</a:t>
            </a:r>
            <a:r>
              <a:rPr lang="cs-CZ" dirty="0"/>
              <a:t>, </a:t>
            </a:r>
            <a:r>
              <a:rPr lang="cs-CZ" dirty="0" err="1"/>
              <a:t>Targumy</a:t>
            </a:r>
            <a:endParaRPr lang="cs-CZ" dirty="0">
              <a:ea typeface="Calibri"/>
              <a:cs typeface="Calibri"/>
            </a:endParaRPr>
          </a:p>
          <a:p>
            <a:r>
              <a:rPr lang="cs-CZ" b="1" dirty="0"/>
              <a:t>Knihy královské </a:t>
            </a:r>
          </a:p>
          <a:p>
            <a:pPr lvl="1"/>
            <a:r>
              <a:rPr lang="cs-CZ" b="1" dirty="0">
                <a:ea typeface="Calibri"/>
                <a:cs typeface="Calibri"/>
              </a:rPr>
              <a:t>Starý zákon</a:t>
            </a:r>
            <a:r>
              <a:rPr lang="cs-CZ" dirty="0">
                <a:ea typeface="Calibri"/>
                <a:cs typeface="Calibri"/>
              </a:rPr>
              <a:t> – po knihách </a:t>
            </a:r>
            <a:r>
              <a:rPr lang="cs-CZ" dirty="0" err="1">
                <a:ea typeface="Calibri"/>
                <a:cs typeface="Calibri"/>
              </a:rPr>
              <a:t>Samuelových</a:t>
            </a:r>
            <a:r>
              <a:rPr lang="cs-CZ" dirty="0">
                <a:ea typeface="Calibri"/>
                <a:cs typeface="Calibri"/>
              </a:rPr>
              <a:t> </a:t>
            </a:r>
          </a:p>
          <a:p>
            <a:pPr lvl="1"/>
            <a:r>
              <a:rPr lang="cs-CZ" b="1" dirty="0">
                <a:ea typeface="Calibri"/>
                <a:cs typeface="Calibri"/>
              </a:rPr>
              <a:t>Dvě části</a:t>
            </a:r>
            <a:r>
              <a:rPr lang="cs-CZ" dirty="0">
                <a:ea typeface="Calibri"/>
                <a:cs typeface="Calibri"/>
              </a:rPr>
              <a:t> – první a druhá kniha Královská </a:t>
            </a:r>
          </a:p>
          <a:p>
            <a:pPr lvl="1"/>
            <a:r>
              <a:rPr lang="cs-CZ" b="1" dirty="0">
                <a:ea typeface="Calibri"/>
                <a:cs typeface="Calibri"/>
              </a:rPr>
              <a:t>Původní verze: </a:t>
            </a:r>
            <a:r>
              <a:rPr lang="cs-CZ" dirty="0">
                <a:ea typeface="Calibri"/>
                <a:cs typeface="Calibri"/>
              </a:rPr>
              <a:t>Hebrejská Bible (</a:t>
            </a:r>
            <a:r>
              <a:rPr lang="cs-CZ" dirty="0" err="1">
                <a:ea typeface="Calibri"/>
                <a:cs typeface="Calibri"/>
              </a:rPr>
              <a:t>Tanach</a:t>
            </a:r>
            <a:r>
              <a:rPr lang="cs-CZ" dirty="0">
                <a:ea typeface="Calibri"/>
                <a:cs typeface="Calibri"/>
              </a:rPr>
              <a:t>)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b="1" dirty="0">
                <a:ea typeface="+mn-lt"/>
                <a:cs typeface="+mn-lt"/>
              </a:rPr>
              <a:t>Rozšířené verze: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Septuaginta</a:t>
            </a:r>
            <a:r>
              <a:rPr lang="cs-CZ" dirty="0">
                <a:ea typeface="+mn-lt"/>
                <a:cs typeface="+mn-lt"/>
              </a:rPr>
              <a:t>, Rukopisy od Mrtvého moře, </a:t>
            </a:r>
            <a:r>
              <a:rPr lang="cs-CZ" dirty="0" err="1">
                <a:ea typeface="+mn-lt"/>
                <a:cs typeface="+mn-lt"/>
              </a:rPr>
              <a:t>Pšitta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Vulgáta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Targumy</a:t>
            </a: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15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63BD7-4202-367B-E6E4-CF39110C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Knihy Samuelovy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0E3D0-0954-3511-7D77-CD6F0EA19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1. Kniha Samuelova </a:t>
            </a:r>
          </a:p>
          <a:p>
            <a:pPr lvl="1"/>
            <a:r>
              <a:rPr lang="cs-CZ" dirty="0"/>
              <a:t>Narození Samuela  </a:t>
            </a:r>
          </a:p>
          <a:p>
            <a:pPr lvl="1"/>
            <a:r>
              <a:rPr lang="cs-CZ" dirty="0"/>
              <a:t>Samuel slouží jako kněz a prorok </a:t>
            </a:r>
          </a:p>
          <a:p>
            <a:pPr lvl="1"/>
            <a:r>
              <a:rPr lang="cs-CZ" dirty="0"/>
              <a:t>Izraelité chtějí mít krále jako okolní národy – SAUL </a:t>
            </a:r>
          </a:p>
          <a:p>
            <a:pPr lvl="1"/>
            <a:r>
              <a:rPr lang="cs-CZ" dirty="0"/>
              <a:t>Saul prvním králem Izraele – odvrácení od Boha </a:t>
            </a:r>
          </a:p>
          <a:p>
            <a:pPr lvl="1"/>
            <a:r>
              <a:rPr lang="cs-CZ" dirty="0"/>
              <a:t>Pomazání Davida – porážka Goliáše </a:t>
            </a:r>
          </a:p>
          <a:p>
            <a:pPr lvl="1"/>
            <a:r>
              <a:rPr lang="cs-CZ" dirty="0"/>
              <a:t>David se skrývá </a:t>
            </a:r>
          </a:p>
          <a:p>
            <a:r>
              <a:rPr lang="cs-CZ" b="1" dirty="0"/>
              <a:t>2. Kniha Samuelova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Smrt Saula, David králem </a:t>
            </a:r>
            <a:r>
              <a:rPr lang="cs-CZ" dirty="0" err="1"/>
              <a:t>Judska</a:t>
            </a:r>
            <a:r>
              <a:rPr lang="cs-CZ" dirty="0"/>
              <a:t> a Izraele, Jeruzalém </a:t>
            </a:r>
          </a:p>
          <a:p>
            <a:pPr lvl="1"/>
            <a:r>
              <a:rPr lang="cs-CZ" dirty="0"/>
              <a:t>Rozšíření Izraele </a:t>
            </a:r>
          </a:p>
          <a:p>
            <a:pPr lvl="1"/>
            <a:r>
              <a:rPr lang="cs-CZ" dirty="0" err="1"/>
              <a:t>Batšeba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Spory Davida s </a:t>
            </a:r>
            <a:r>
              <a:rPr lang="cs-CZ" dirty="0" err="1"/>
              <a:t>Absolonem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Konec – postarší David, příprava na předání království Šalamouna </a:t>
            </a:r>
          </a:p>
        </p:txBody>
      </p:sp>
    </p:spTree>
    <p:extLst>
      <p:ext uri="{BB962C8B-B14F-4D97-AF65-F5344CB8AC3E}">
        <p14:creationId xmlns:p14="http://schemas.microsoft.com/office/powerpoint/2010/main" val="372378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7E0F6-9322-4F49-EC7B-800FD4E1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Knihy královské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65FFC-879A-13A4-6052-78296E8A2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1. Kniha Královská </a:t>
            </a:r>
          </a:p>
          <a:p>
            <a:pPr lvl="1"/>
            <a:r>
              <a:rPr lang="cs-CZ" dirty="0"/>
              <a:t>Smrt Davida. Šalamoun se stává králem. </a:t>
            </a:r>
          </a:p>
          <a:p>
            <a:pPr lvl="1"/>
            <a:r>
              <a:rPr lang="cs-CZ" dirty="0"/>
              <a:t>Soudní řízení matek. Postavení chrámu v Jeruzalémě. </a:t>
            </a:r>
          </a:p>
          <a:p>
            <a:pPr lvl="1"/>
            <a:r>
              <a:rPr lang="cs-CZ" dirty="0"/>
              <a:t>Jeruzalém centrem kultury a náboženství. Zlepšení mezinárodních vztahů. </a:t>
            </a:r>
          </a:p>
          <a:p>
            <a:pPr lvl="1"/>
            <a:r>
              <a:rPr lang="cs-CZ" dirty="0"/>
              <a:t>Šalamoun se odvrací od Boha, Bůh rozděluje království  </a:t>
            </a:r>
          </a:p>
          <a:p>
            <a:pPr lvl="1"/>
            <a:r>
              <a:rPr lang="cs-CZ" dirty="0"/>
              <a:t>Šalamounova smrt. Konflikt mezi </a:t>
            </a:r>
            <a:r>
              <a:rPr lang="cs-CZ" dirty="0" err="1"/>
              <a:t>Joroboámem</a:t>
            </a:r>
            <a:r>
              <a:rPr lang="cs-CZ" dirty="0"/>
              <a:t> a </a:t>
            </a:r>
            <a:r>
              <a:rPr lang="cs-CZ" dirty="0" err="1"/>
              <a:t>Roboámem</a:t>
            </a:r>
            <a:r>
              <a:rPr lang="cs-CZ" dirty="0"/>
              <a:t>. Severní a Jižní království. </a:t>
            </a:r>
          </a:p>
          <a:p>
            <a:r>
              <a:rPr lang="cs-CZ" b="1" dirty="0"/>
              <a:t>2. Kniha Královská </a:t>
            </a:r>
          </a:p>
          <a:p>
            <a:pPr lvl="1"/>
            <a:r>
              <a:rPr lang="cs-CZ" dirty="0"/>
              <a:t>Severní království – odvrácení od Boha, Jižní království – náboženská obnova </a:t>
            </a:r>
          </a:p>
          <a:p>
            <a:pPr lvl="1"/>
            <a:r>
              <a:rPr lang="cs-CZ" dirty="0" err="1"/>
              <a:t>Elijáš</a:t>
            </a:r>
            <a:r>
              <a:rPr lang="cs-CZ" dirty="0"/>
              <a:t> a </a:t>
            </a:r>
            <a:r>
              <a:rPr lang="cs-CZ" dirty="0" err="1"/>
              <a:t>Elíša</a:t>
            </a:r>
            <a:endParaRPr lang="cs-CZ" dirty="0"/>
          </a:p>
          <a:p>
            <a:pPr lvl="1"/>
            <a:r>
              <a:rPr lang="cs-CZ" dirty="0"/>
              <a:t>Konec království Izrael (722 př.n.l.) </a:t>
            </a:r>
          </a:p>
          <a:p>
            <a:pPr lvl="1"/>
            <a:r>
              <a:rPr lang="cs-CZ" dirty="0"/>
              <a:t>Konec království Juda (586 př.n.l.)</a:t>
            </a:r>
          </a:p>
          <a:p>
            <a:pPr lvl="1"/>
            <a:r>
              <a:rPr lang="cs-CZ" dirty="0"/>
              <a:t>Obraz zničení Jeruzaléma a vyplnění chrámu </a:t>
            </a:r>
          </a:p>
        </p:txBody>
      </p:sp>
    </p:spTree>
    <p:extLst>
      <p:ext uri="{BB962C8B-B14F-4D97-AF65-F5344CB8AC3E}">
        <p14:creationId xmlns:p14="http://schemas.microsoft.com/office/powerpoint/2010/main" val="365142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B0BD7-D854-CBB0-F30A-2BCA801D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Scény a motivy – Kniha Jozue</a:t>
            </a:r>
            <a:endParaRPr lang="cs-CZ"/>
          </a:p>
        </p:txBody>
      </p:sp>
      <p:pic>
        <p:nvPicPr>
          <p:cNvPr id="4" name="Zástupný obsah 3" descr="Jozue nesoucí archu úmluvy překračuje s židovským lidem řeku Jordán - Jozue nesoucí archu úmluvy překračuje s židovským lidem řeku Jordán - Ilustrace Giuseppe Rava od Giuseppe Rava">
            <a:extLst>
              <a:ext uri="{FF2B5EF4-FFF2-40B4-BE49-F238E27FC236}">
                <a16:creationId xmlns:a16="http://schemas.microsoft.com/office/drawing/2014/main" id="{D056103A-C7C8-A1B9-D881-986F4AA06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227" y="1308040"/>
            <a:ext cx="7503243" cy="508458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E8664DF-226B-4A95-0473-22E5B95EC9D8}"/>
              </a:ext>
            </a:extLst>
          </p:cNvPr>
          <p:cNvSpPr txBox="1"/>
          <p:nvPr/>
        </p:nvSpPr>
        <p:spPr>
          <a:xfrm>
            <a:off x="9216694" y="4726165"/>
            <a:ext cx="274320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ea typeface="+mn-lt"/>
                <a:cs typeface="+mn-lt"/>
              </a:rPr>
              <a:t>Ilustrace</a:t>
            </a:r>
            <a:r>
              <a:rPr lang="en-US" sz="2000">
                <a:ea typeface="+mn-lt"/>
                <a:cs typeface="+mn-lt"/>
              </a:rPr>
              <a:t> „</a:t>
            </a:r>
            <a:r>
              <a:rPr lang="en-US" sz="2000" b="1">
                <a:ea typeface="+mn-lt"/>
                <a:cs typeface="+mn-lt"/>
              </a:rPr>
              <a:t>Jozue </a:t>
            </a:r>
            <a:r>
              <a:rPr lang="en-US" sz="2000" b="1" err="1">
                <a:ea typeface="+mn-lt"/>
                <a:cs typeface="+mn-lt"/>
              </a:rPr>
              <a:t>nesoucí</a:t>
            </a:r>
            <a:r>
              <a:rPr lang="en-US" sz="2000" b="1">
                <a:ea typeface="+mn-lt"/>
                <a:cs typeface="+mn-lt"/>
              </a:rPr>
              <a:t> Archu </a:t>
            </a:r>
            <a:r>
              <a:rPr lang="en-US" sz="2000" b="1" err="1">
                <a:ea typeface="+mn-lt"/>
                <a:cs typeface="+mn-lt"/>
              </a:rPr>
              <a:t>úmluvy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překračuje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řeku</a:t>
            </a:r>
            <a:r>
              <a:rPr lang="en-US" sz="2000" b="1">
                <a:ea typeface="+mn-lt"/>
                <a:cs typeface="+mn-lt"/>
              </a:rPr>
              <a:t> Jordán</a:t>
            </a:r>
            <a:r>
              <a:rPr lang="en-US" sz="2000">
                <a:ea typeface="+mn-lt"/>
                <a:cs typeface="+mn-lt"/>
              </a:rPr>
              <a:t>“ od Giuseppe Rava. </a:t>
            </a:r>
            <a:endParaRPr lang="en-US" sz="2200">
              <a:ea typeface="+mn-lt"/>
              <a:cs typeface="+mn-lt"/>
            </a:endParaRPr>
          </a:p>
          <a:p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9607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16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Starý zákon II: Kniha Jozue, Kniha soudců, Knihy Samuelovy a královské</vt:lpstr>
      <vt:lpstr>Literatura a další zdroje</vt:lpstr>
      <vt:lpstr>Prameny</vt:lpstr>
      <vt:lpstr>Kniha Jozue</vt:lpstr>
      <vt:lpstr>Kniha soudců</vt:lpstr>
      <vt:lpstr>Prameny</vt:lpstr>
      <vt:lpstr>Knihy Samuelovy</vt:lpstr>
      <vt:lpstr>Knihy královské</vt:lpstr>
      <vt:lpstr>Scény a motivy – Kniha Jozue</vt:lpstr>
      <vt:lpstr>Scény a motivy – Kniha soudců</vt:lpstr>
      <vt:lpstr>Scény a motivy – Knihy Samuelovy</vt:lpstr>
      <vt:lpstr>Scény a motivy – Knihy královské</vt:lpstr>
      <vt:lpstr>Příklady sekundárních či novodobých adaptací</vt:lpstr>
      <vt:lpstr>Příklady sekundárních či novodobých adaptací</vt:lpstr>
      <vt:lpstr>Příklady sekundárních či novodobých adaptací</vt:lpstr>
      <vt:lpstr>Příklady sekundárních či novodobých adaptací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Starý zákon II: Kniha Jozue, Kniha soudců, Knihy Samuelovy a královské</dc:title>
  <dc:creator>Skrbková Julie (S-PEF)</dc:creator>
  <cp:lastModifiedBy>Malínková Eliška (S-PEF)</cp:lastModifiedBy>
  <cp:revision>10</cp:revision>
  <dcterms:created xsi:type="dcterms:W3CDTF">2024-10-08T09:35:44Z</dcterms:created>
  <dcterms:modified xsi:type="dcterms:W3CDTF">2024-11-12T15:25:55Z</dcterms:modified>
</cp:coreProperties>
</file>