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57" r:id="rId3"/>
    <p:sldId id="258" r:id="rId4"/>
    <p:sldId id="259" r:id="rId5"/>
    <p:sldId id="260" r:id="rId6"/>
    <p:sldId id="262" r:id="rId7"/>
    <p:sldId id="264" r:id="rId8"/>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93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A445C5F-CA93-555E-7FF8-E4E26BD0EC2F}"/>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101886DD-BA83-BC77-F2FE-4917C124A8D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0BB15915-35A2-654B-8366-ADEE6CEC3763}"/>
              </a:ext>
            </a:extLst>
          </p:cNvPr>
          <p:cNvSpPr>
            <a:spLocks noGrp="1"/>
          </p:cNvSpPr>
          <p:nvPr>
            <p:ph type="dt" sz="half" idx="10"/>
          </p:nvPr>
        </p:nvSpPr>
        <p:spPr/>
        <p:txBody>
          <a:bodyPr/>
          <a:lstStyle/>
          <a:p>
            <a:fld id="{0D0B9846-7AE5-4DBC-9D7C-4B63455B89C5}" type="datetimeFigureOut">
              <a:rPr lang="cs-CZ" smtClean="0"/>
              <a:t>19.11.2024</a:t>
            </a:fld>
            <a:endParaRPr lang="cs-CZ"/>
          </a:p>
        </p:txBody>
      </p:sp>
      <p:sp>
        <p:nvSpPr>
          <p:cNvPr id="5" name="Zástupný symbol pro zápatí 4">
            <a:extLst>
              <a:ext uri="{FF2B5EF4-FFF2-40B4-BE49-F238E27FC236}">
                <a16:creationId xmlns:a16="http://schemas.microsoft.com/office/drawing/2014/main" id="{C178C562-54B8-074D-5169-078546B158BE}"/>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5AB5AF1A-532A-12F0-91D3-F4E480569416}"/>
              </a:ext>
            </a:extLst>
          </p:cNvPr>
          <p:cNvSpPr>
            <a:spLocks noGrp="1"/>
          </p:cNvSpPr>
          <p:nvPr>
            <p:ph type="sldNum" sz="quarter" idx="12"/>
          </p:nvPr>
        </p:nvSpPr>
        <p:spPr/>
        <p:txBody>
          <a:bodyPr/>
          <a:lstStyle/>
          <a:p>
            <a:fld id="{75DF0A56-B099-4725-95E4-640A200EBF0B}" type="slidenum">
              <a:rPr lang="cs-CZ" smtClean="0"/>
              <a:t>‹#›</a:t>
            </a:fld>
            <a:endParaRPr lang="cs-CZ"/>
          </a:p>
        </p:txBody>
      </p:sp>
    </p:spTree>
    <p:extLst>
      <p:ext uri="{BB962C8B-B14F-4D97-AF65-F5344CB8AC3E}">
        <p14:creationId xmlns:p14="http://schemas.microsoft.com/office/powerpoint/2010/main" val="42557802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AEE9471-EF2D-89CD-D921-A86C2FE51623}"/>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1080B581-EB30-7BD8-A6B7-03451C15614F}"/>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AA1255E6-9296-8EEA-7D0D-6AAE07F3A48C}"/>
              </a:ext>
            </a:extLst>
          </p:cNvPr>
          <p:cNvSpPr>
            <a:spLocks noGrp="1"/>
          </p:cNvSpPr>
          <p:nvPr>
            <p:ph type="dt" sz="half" idx="10"/>
          </p:nvPr>
        </p:nvSpPr>
        <p:spPr/>
        <p:txBody>
          <a:bodyPr/>
          <a:lstStyle/>
          <a:p>
            <a:fld id="{0D0B9846-7AE5-4DBC-9D7C-4B63455B89C5}" type="datetimeFigureOut">
              <a:rPr lang="cs-CZ" smtClean="0"/>
              <a:t>19.11.2024</a:t>
            </a:fld>
            <a:endParaRPr lang="cs-CZ"/>
          </a:p>
        </p:txBody>
      </p:sp>
      <p:sp>
        <p:nvSpPr>
          <p:cNvPr id="5" name="Zástupný symbol pro zápatí 4">
            <a:extLst>
              <a:ext uri="{FF2B5EF4-FFF2-40B4-BE49-F238E27FC236}">
                <a16:creationId xmlns:a16="http://schemas.microsoft.com/office/drawing/2014/main" id="{1C177ED7-8E5D-715A-B730-227BB17438F3}"/>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B55E5CFF-669E-5516-E9EF-2230552B4264}"/>
              </a:ext>
            </a:extLst>
          </p:cNvPr>
          <p:cNvSpPr>
            <a:spLocks noGrp="1"/>
          </p:cNvSpPr>
          <p:nvPr>
            <p:ph type="sldNum" sz="quarter" idx="12"/>
          </p:nvPr>
        </p:nvSpPr>
        <p:spPr/>
        <p:txBody>
          <a:bodyPr/>
          <a:lstStyle/>
          <a:p>
            <a:fld id="{75DF0A56-B099-4725-95E4-640A200EBF0B}" type="slidenum">
              <a:rPr lang="cs-CZ" smtClean="0"/>
              <a:t>‹#›</a:t>
            </a:fld>
            <a:endParaRPr lang="cs-CZ"/>
          </a:p>
        </p:txBody>
      </p:sp>
    </p:spTree>
    <p:extLst>
      <p:ext uri="{BB962C8B-B14F-4D97-AF65-F5344CB8AC3E}">
        <p14:creationId xmlns:p14="http://schemas.microsoft.com/office/powerpoint/2010/main" val="22718321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984007A9-8F57-A976-302A-FA62CE0AC7B1}"/>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9E787EAA-F627-C098-4D84-7A1536E79824}"/>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CECD6E34-7126-8793-A2E1-2C89998CFD6B}"/>
              </a:ext>
            </a:extLst>
          </p:cNvPr>
          <p:cNvSpPr>
            <a:spLocks noGrp="1"/>
          </p:cNvSpPr>
          <p:nvPr>
            <p:ph type="dt" sz="half" idx="10"/>
          </p:nvPr>
        </p:nvSpPr>
        <p:spPr/>
        <p:txBody>
          <a:bodyPr/>
          <a:lstStyle/>
          <a:p>
            <a:fld id="{0D0B9846-7AE5-4DBC-9D7C-4B63455B89C5}" type="datetimeFigureOut">
              <a:rPr lang="cs-CZ" smtClean="0"/>
              <a:t>19.11.2024</a:t>
            </a:fld>
            <a:endParaRPr lang="cs-CZ"/>
          </a:p>
        </p:txBody>
      </p:sp>
      <p:sp>
        <p:nvSpPr>
          <p:cNvPr id="5" name="Zástupný symbol pro zápatí 4">
            <a:extLst>
              <a:ext uri="{FF2B5EF4-FFF2-40B4-BE49-F238E27FC236}">
                <a16:creationId xmlns:a16="http://schemas.microsoft.com/office/drawing/2014/main" id="{08F39F8E-8A4E-3A2B-FEA2-ED84BF72F56F}"/>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793B107D-B355-508C-1B11-AD20C54C525D}"/>
              </a:ext>
            </a:extLst>
          </p:cNvPr>
          <p:cNvSpPr>
            <a:spLocks noGrp="1"/>
          </p:cNvSpPr>
          <p:nvPr>
            <p:ph type="sldNum" sz="quarter" idx="12"/>
          </p:nvPr>
        </p:nvSpPr>
        <p:spPr/>
        <p:txBody>
          <a:bodyPr/>
          <a:lstStyle/>
          <a:p>
            <a:fld id="{75DF0A56-B099-4725-95E4-640A200EBF0B}" type="slidenum">
              <a:rPr lang="cs-CZ" smtClean="0"/>
              <a:t>‹#›</a:t>
            </a:fld>
            <a:endParaRPr lang="cs-CZ"/>
          </a:p>
        </p:txBody>
      </p:sp>
    </p:spTree>
    <p:extLst>
      <p:ext uri="{BB962C8B-B14F-4D97-AF65-F5344CB8AC3E}">
        <p14:creationId xmlns:p14="http://schemas.microsoft.com/office/powerpoint/2010/main" val="6312569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8D164FB-AD1F-9C33-45EF-75E382C98066}"/>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1B91A298-A1E0-CA49-ED07-E0C5FC0B1A3A}"/>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05F5BD8B-B9DA-CE4F-D298-94068ABEB7FB}"/>
              </a:ext>
            </a:extLst>
          </p:cNvPr>
          <p:cNvSpPr>
            <a:spLocks noGrp="1"/>
          </p:cNvSpPr>
          <p:nvPr>
            <p:ph type="dt" sz="half" idx="10"/>
          </p:nvPr>
        </p:nvSpPr>
        <p:spPr/>
        <p:txBody>
          <a:bodyPr/>
          <a:lstStyle/>
          <a:p>
            <a:fld id="{0D0B9846-7AE5-4DBC-9D7C-4B63455B89C5}" type="datetimeFigureOut">
              <a:rPr lang="cs-CZ" smtClean="0"/>
              <a:t>19.11.2024</a:t>
            </a:fld>
            <a:endParaRPr lang="cs-CZ"/>
          </a:p>
        </p:txBody>
      </p:sp>
      <p:sp>
        <p:nvSpPr>
          <p:cNvPr id="5" name="Zástupný symbol pro zápatí 4">
            <a:extLst>
              <a:ext uri="{FF2B5EF4-FFF2-40B4-BE49-F238E27FC236}">
                <a16:creationId xmlns:a16="http://schemas.microsoft.com/office/drawing/2014/main" id="{9E9C0210-2889-0C7E-FF60-92EA250601E5}"/>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B6869AA8-905F-0737-1B3F-C5B7D47ACD8E}"/>
              </a:ext>
            </a:extLst>
          </p:cNvPr>
          <p:cNvSpPr>
            <a:spLocks noGrp="1"/>
          </p:cNvSpPr>
          <p:nvPr>
            <p:ph type="sldNum" sz="quarter" idx="12"/>
          </p:nvPr>
        </p:nvSpPr>
        <p:spPr/>
        <p:txBody>
          <a:bodyPr/>
          <a:lstStyle/>
          <a:p>
            <a:fld id="{75DF0A56-B099-4725-95E4-640A200EBF0B}" type="slidenum">
              <a:rPr lang="cs-CZ" smtClean="0"/>
              <a:t>‹#›</a:t>
            </a:fld>
            <a:endParaRPr lang="cs-CZ"/>
          </a:p>
        </p:txBody>
      </p:sp>
    </p:spTree>
    <p:extLst>
      <p:ext uri="{BB962C8B-B14F-4D97-AF65-F5344CB8AC3E}">
        <p14:creationId xmlns:p14="http://schemas.microsoft.com/office/powerpoint/2010/main" val="1825139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8D7F10E-A13E-FB7B-BCE6-24D001F8C014}"/>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742C8D94-5FF6-82F3-931B-23851CDCE44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B131077B-E244-D926-C208-46E513984A89}"/>
              </a:ext>
            </a:extLst>
          </p:cNvPr>
          <p:cNvSpPr>
            <a:spLocks noGrp="1"/>
          </p:cNvSpPr>
          <p:nvPr>
            <p:ph type="dt" sz="half" idx="10"/>
          </p:nvPr>
        </p:nvSpPr>
        <p:spPr/>
        <p:txBody>
          <a:bodyPr/>
          <a:lstStyle/>
          <a:p>
            <a:fld id="{0D0B9846-7AE5-4DBC-9D7C-4B63455B89C5}" type="datetimeFigureOut">
              <a:rPr lang="cs-CZ" smtClean="0"/>
              <a:t>19.11.2024</a:t>
            </a:fld>
            <a:endParaRPr lang="cs-CZ"/>
          </a:p>
        </p:txBody>
      </p:sp>
      <p:sp>
        <p:nvSpPr>
          <p:cNvPr id="5" name="Zástupný symbol pro zápatí 4">
            <a:extLst>
              <a:ext uri="{FF2B5EF4-FFF2-40B4-BE49-F238E27FC236}">
                <a16:creationId xmlns:a16="http://schemas.microsoft.com/office/drawing/2014/main" id="{AAC62483-2091-7FD4-6AF9-36BBE1CEE5E9}"/>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FEAC41D9-B08F-0FB7-6011-747077037BC4}"/>
              </a:ext>
            </a:extLst>
          </p:cNvPr>
          <p:cNvSpPr>
            <a:spLocks noGrp="1"/>
          </p:cNvSpPr>
          <p:nvPr>
            <p:ph type="sldNum" sz="quarter" idx="12"/>
          </p:nvPr>
        </p:nvSpPr>
        <p:spPr/>
        <p:txBody>
          <a:bodyPr/>
          <a:lstStyle/>
          <a:p>
            <a:fld id="{75DF0A56-B099-4725-95E4-640A200EBF0B}" type="slidenum">
              <a:rPr lang="cs-CZ" smtClean="0"/>
              <a:t>‹#›</a:t>
            </a:fld>
            <a:endParaRPr lang="cs-CZ"/>
          </a:p>
        </p:txBody>
      </p:sp>
    </p:spTree>
    <p:extLst>
      <p:ext uri="{BB962C8B-B14F-4D97-AF65-F5344CB8AC3E}">
        <p14:creationId xmlns:p14="http://schemas.microsoft.com/office/powerpoint/2010/main" val="5742355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A3A7760-A794-8BBE-0CB8-1C1F01453F3C}"/>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A1AB7BA2-DB90-6B10-2E9E-0B3CFA2011F4}"/>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0B0294D5-AC2A-50E7-0958-29D729C7E8B5}"/>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ACCDF643-029B-82B4-CA00-D931892EB536}"/>
              </a:ext>
            </a:extLst>
          </p:cNvPr>
          <p:cNvSpPr>
            <a:spLocks noGrp="1"/>
          </p:cNvSpPr>
          <p:nvPr>
            <p:ph type="dt" sz="half" idx="10"/>
          </p:nvPr>
        </p:nvSpPr>
        <p:spPr/>
        <p:txBody>
          <a:bodyPr/>
          <a:lstStyle/>
          <a:p>
            <a:fld id="{0D0B9846-7AE5-4DBC-9D7C-4B63455B89C5}" type="datetimeFigureOut">
              <a:rPr lang="cs-CZ" smtClean="0"/>
              <a:t>19.11.2024</a:t>
            </a:fld>
            <a:endParaRPr lang="cs-CZ"/>
          </a:p>
        </p:txBody>
      </p:sp>
      <p:sp>
        <p:nvSpPr>
          <p:cNvPr id="6" name="Zástupný symbol pro zápatí 5">
            <a:extLst>
              <a:ext uri="{FF2B5EF4-FFF2-40B4-BE49-F238E27FC236}">
                <a16:creationId xmlns:a16="http://schemas.microsoft.com/office/drawing/2014/main" id="{446C64C4-5312-5EFA-C975-A9A668B5CDE8}"/>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E297BB4A-E488-9DF8-110B-706489D724BB}"/>
              </a:ext>
            </a:extLst>
          </p:cNvPr>
          <p:cNvSpPr>
            <a:spLocks noGrp="1"/>
          </p:cNvSpPr>
          <p:nvPr>
            <p:ph type="sldNum" sz="quarter" idx="12"/>
          </p:nvPr>
        </p:nvSpPr>
        <p:spPr/>
        <p:txBody>
          <a:bodyPr/>
          <a:lstStyle/>
          <a:p>
            <a:fld id="{75DF0A56-B099-4725-95E4-640A200EBF0B}" type="slidenum">
              <a:rPr lang="cs-CZ" smtClean="0"/>
              <a:t>‹#›</a:t>
            </a:fld>
            <a:endParaRPr lang="cs-CZ"/>
          </a:p>
        </p:txBody>
      </p:sp>
    </p:spTree>
    <p:extLst>
      <p:ext uri="{BB962C8B-B14F-4D97-AF65-F5344CB8AC3E}">
        <p14:creationId xmlns:p14="http://schemas.microsoft.com/office/powerpoint/2010/main" val="4234127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4459AF8-EE19-C522-8C77-817B8C3B56D1}"/>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92780F74-C617-8714-642A-8A639630650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8633C906-3FFC-F0A5-C9DF-CD998B365F8A}"/>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BB14C693-A244-929A-C884-B459CEB7C60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B02B6328-AAF3-E99C-A989-B8E84C7B150C}"/>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7BC68D3E-2A30-62F4-C8DA-C8E025B1D938}"/>
              </a:ext>
            </a:extLst>
          </p:cNvPr>
          <p:cNvSpPr>
            <a:spLocks noGrp="1"/>
          </p:cNvSpPr>
          <p:nvPr>
            <p:ph type="dt" sz="half" idx="10"/>
          </p:nvPr>
        </p:nvSpPr>
        <p:spPr/>
        <p:txBody>
          <a:bodyPr/>
          <a:lstStyle/>
          <a:p>
            <a:fld id="{0D0B9846-7AE5-4DBC-9D7C-4B63455B89C5}" type="datetimeFigureOut">
              <a:rPr lang="cs-CZ" smtClean="0"/>
              <a:t>19.11.2024</a:t>
            </a:fld>
            <a:endParaRPr lang="cs-CZ"/>
          </a:p>
        </p:txBody>
      </p:sp>
      <p:sp>
        <p:nvSpPr>
          <p:cNvPr id="8" name="Zástupný symbol pro zápatí 7">
            <a:extLst>
              <a:ext uri="{FF2B5EF4-FFF2-40B4-BE49-F238E27FC236}">
                <a16:creationId xmlns:a16="http://schemas.microsoft.com/office/drawing/2014/main" id="{F2A794E4-C164-F6CD-927C-EF7E37454070}"/>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33D9F508-77F2-C2FF-BD96-A1727B5CCB85}"/>
              </a:ext>
            </a:extLst>
          </p:cNvPr>
          <p:cNvSpPr>
            <a:spLocks noGrp="1"/>
          </p:cNvSpPr>
          <p:nvPr>
            <p:ph type="sldNum" sz="quarter" idx="12"/>
          </p:nvPr>
        </p:nvSpPr>
        <p:spPr/>
        <p:txBody>
          <a:bodyPr/>
          <a:lstStyle/>
          <a:p>
            <a:fld id="{75DF0A56-B099-4725-95E4-640A200EBF0B}" type="slidenum">
              <a:rPr lang="cs-CZ" smtClean="0"/>
              <a:t>‹#›</a:t>
            </a:fld>
            <a:endParaRPr lang="cs-CZ"/>
          </a:p>
        </p:txBody>
      </p:sp>
    </p:spTree>
    <p:extLst>
      <p:ext uri="{BB962C8B-B14F-4D97-AF65-F5344CB8AC3E}">
        <p14:creationId xmlns:p14="http://schemas.microsoft.com/office/powerpoint/2010/main" val="30420308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4599F8D-F2D4-BF6E-958B-FFBD093F3A12}"/>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E84CCBE4-3DBF-52F2-436A-F07F56BA2B1C}"/>
              </a:ext>
            </a:extLst>
          </p:cNvPr>
          <p:cNvSpPr>
            <a:spLocks noGrp="1"/>
          </p:cNvSpPr>
          <p:nvPr>
            <p:ph type="dt" sz="half" idx="10"/>
          </p:nvPr>
        </p:nvSpPr>
        <p:spPr/>
        <p:txBody>
          <a:bodyPr/>
          <a:lstStyle/>
          <a:p>
            <a:fld id="{0D0B9846-7AE5-4DBC-9D7C-4B63455B89C5}" type="datetimeFigureOut">
              <a:rPr lang="cs-CZ" smtClean="0"/>
              <a:t>19.11.2024</a:t>
            </a:fld>
            <a:endParaRPr lang="cs-CZ"/>
          </a:p>
        </p:txBody>
      </p:sp>
      <p:sp>
        <p:nvSpPr>
          <p:cNvPr id="4" name="Zástupný symbol pro zápatí 3">
            <a:extLst>
              <a:ext uri="{FF2B5EF4-FFF2-40B4-BE49-F238E27FC236}">
                <a16:creationId xmlns:a16="http://schemas.microsoft.com/office/drawing/2014/main" id="{4136C2E9-E646-E78D-D376-4D7D49CF3071}"/>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F6B53B75-C31D-AFC3-4E11-DE70877AB012}"/>
              </a:ext>
            </a:extLst>
          </p:cNvPr>
          <p:cNvSpPr>
            <a:spLocks noGrp="1"/>
          </p:cNvSpPr>
          <p:nvPr>
            <p:ph type="sldNum" sz="quarter" idx="12"/>
          </p:nvPr>
        </p:nvSpPr>
        <p:spPr/>
        <p:txBody>
          <a:bodyPr/>
          <a:lstStyle/>
          <a:p>
            <a:fld id="{75DF0A56-B099-4725-95E4-640A200EBF0B}" type="slidenum">
              <a:rPr lang="cs-CZ" smtClean="0"/>
              <a:t>‹#›</a:t>
            </a:fld>
            <a:endParaRPr lang="cs-CZ"/>
          </a:p>
        </p:txBody>
      </p:sp>
    </p:spTree>
    <p:extLst>
      <p:ext uri="{BB962C8B-B14F-4D97-AF65-F5344CB8AC3E}">
        <p14:creationId xmlns:p14="http://schemas.microsoft.com/office/powerpoint/2010/main" val="32094276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2952D5DC-3D36-605B-C0B0-FCEE5A38A3AA}"/>
              </a:ext>
            </a:extLst>
          </p:cNvPr>
          <p:cNvSpPr>
            <a:spLocks noGrp="1"/>
          </p:cNvSpPr>
          <p:nvPr>
            <p:ph type="dt" sz="half" idx="10"/>
          </p:nvPr>
        </p:nvSpPr>
        <p:spPr/>
        <p:txBody>
          <a:bodyPr/>
          <a:lstStyle/>
          <a:p>
            <a:fld id="{0D0B9846-7AE5-4DBC-9D7C-4B63455B89C5}" type="datetimeFigureOut">
              <a:rPr lang="cs-CZ" smtClean="0"/>
              <a:t>19.11.2024</a:t>
            </a:fld>
            <a:endParaRPr lang="cs-CZ"/>
          </a:p>
        </p:txBody>
      </p:sp>
      <p:sp>
        <p:nvSpPr>
          <p:cNvPr id="3" name="Zástupný symbol pro zápatí 2">
            <a:extLst>
              <a:ext uri="{FF2B5EF4-FFF2-40B4-BE49-F238E27FC236}">
                <a16:creationId xmlns:a16="http://schemas.microsoft.com/office/drawing/2014/main" id="{F2C61BBA-F731-0322-A6FC-ABD35A68A3CB}"/>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1411AF32-E7BE-2A21-DBB8-197B862BC020}"/>
              </a:ext>
            </a:extLst>
          </p:cNvPr>
          <p:cNvSpPr>
            <a:spLocks noGrp="1"/>
          </p:cNvSpPr>
          <p:nvPr>
            <p:ph type="sldNum" sz="quarter" idx="12"/>
          </p:nvPr>
        </p:nvSpPr>
        <p:spPr/>
        <p:txBody>
          <a:bodyPr/>
          <a:lstStyle/>
          <a:p>
            <a:fld id="{75DF0A56-B099-4725-95E4-640A200EBF0B}" type="slidenum">
              <a:rPr lang="cs-CZ" smtClean="0"/>
              <a:t>‹#›</a:t>
            </a:fld>
            <a:endParaRPr lang="cs-CZ"/>
          </a:p>
        </p:txBody>
      </p:sp>
    </p:spTree>
    <p:extLst>
      <p:ext uri="{BB962C8B-B14F-4D97-AF65-F5344CB8AC3E}">
        <p14:creationId xmlns:p14="http://schemas.microsoft.com/office/powerpoint/2010/main" val="28630976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F9D0F7E-4F06-0F32-3D5E-C26F074FFC7B}"/>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2CB88EA4-6E58-9669-9768-D520E79B77A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9541D975-F1E4-7F02-8BAD-F1E408BBF42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0C13044A-6B55-4E19-3CD3-FBB94A37BC0E}"/>
              </a:ext>
            </a:extLst>
          </p:cNvPr>
          <p:cNvSpPr>
            <a:spLocks noGrp="1"/>
          </p:cNvSpPr>
          <p:nvPr>
            <p:ph type="dt" sz="half" idx="10"/>
          </p:nvPr>
        </p:nvSpPr>
        <p:spPr/>
        <p:txBody>
          <a:bodyPr/>
          <a:lstStyle/>
          <a:p>
            <a:fld id="{0D0B9846-7AE5-4DBC-9D7C-4B63455B89C5}" type="datetimeFigureOut">
              <a:rPr lang="cs-CZ" smtClean="0"/>
              <a:t>19.11.2024</a:t>
            </a:fld>
            <a:endParaRPr lang="cs-CZ"/>
          </a:p>
        </p:txBody>
      </p:sp>
      <p:sp>
        <p:nvSpPr>
          <p:cNvPr id="6" name="Zástupný symbol pro zápatí 5">
            <a:extLst>
              <a:ext uri="{FF2B5EF4-FFF2-40B4-BE49-F238E27FC236}">
                <a16:creationId xmlns:a16="http://schemas.microsoft.com/office/drawing/2014/main" id="{DBD9151C-9963-0A90-9DC6-17922DE8A615}"/>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51A2ADF4-0835-3E4F-F85C-32651D793147}"/>
              </a:ext>
            </a:extLst>
          </p:cNvPr>
          <p:cNvSpPr>
            <a:spLocks noGrp="1"/>
          </p:cNvSpPr>
          <p:nvPr>
            <p:ph type="sldNum" sz="quarter" idx="12"/>
          </p:nvPr>
        </p:nvSpPr>
        <p:spPr/>
        <p:txBody>
          <a:bodyPr/>
          <a:lstStyle/>
          <a:p>
            <a:fld id="{75DF0A56-B099-4725-95E4-640A200EBF0B}" type="slidenum">
              <a:rPr lang="cs-CZ" smtClean="0"/>
              <a:t>‹#›</a:t>
            </a:fld>
            <a:endParaRPr lang="cs-CZ"/>
          </a:p>
        </p:txBody>
      </p:sp>
    </p:spTree>
    <p:extLst>
      <p:ext uri="{BB962C8B-B14F-4D97-AF65-F5344CB8AC3E}">
        <p14:creationId xmlns:p14="http://schemas.microsoft.com/office/powerpoint/2010/main" val="34965834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9C065AD-0BBE-7C5D-242C-5C87B3948BC5}"/>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5C5E7E22-E4A3-DDCB-C78E-9CB40AFC0F3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1F08974D-9001-E4F8-247F-D043F4A1395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B88FFD2F-4A39-75C4-2863-C159E3379BF3}"/>
              </a:ext>
            </a:extLst>
          </p:cNvPr>
          <p:cNvSpPr>
            <a:spLocks noGrp="1"/>
          </p:cNvSpPr>
          <p:nvPr>
            <p:ph type="dt" sz="half" idx="10"/>
          </p:nvPr>
        </p:nvSpPr>
        <p:spPr/>
        <p:txBody>
          <a:bodyPr/>
          <a:lstStyle/>
          <a:p>
            <a:fld id="{0D0B9846-7AE5-4DBC-9D7C-4B63455B89C5}" type="datetimeFigureOut">
              <a:rPr lang="cs-CZ" smtClean="0"/>
              <a:t>19.11.2024</a:t>
            </a:fld>
            <a:endParaRPr lang="cs-CZ"/>
          </a:p>
        </p:txBody>
      </p:sp>
      <p:sp>
        <p:nvSpPr>
          <p:cNvPr id="6" name="Zástupný symbol pro zápatí 5">
            <a:extLst>
              <a:ext uri="{FF2B5EF4-FFF2-40B4-BE49-F238E27FC236}">
                <a16:creationId xmlns:a16="http://schemas.microsoft.com/office/drawing/2014/main" id="{72C7C3D8-879F-7530-2CF4-741876FCC497}"/>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848D3C25-2809-463B-5E02-2FDDCAA84B42}"/>
              </a:ext>
            </a:extLst>
          </p:cNvPr>
          <p:cNvSpPr>
            <a:spLocks noGrp="1"/>
          </p:cNvSpPr>
          <p:nvPr>
            <p:ph type="sldNum" sz="quarter" idx="12"/>
          </p:nvPr>
        </p:nvSpPr>
        <p:spPr/>
        <p:txBody>
          <a:bodyPr/>
          <a:lstStyle/>
          <a:p>
            <a:fld id="{75DF0A56-B099-4725-95E4-640A200EBF0B}" type="slidenum">
              <a:rPr lang="cs-CZ" smtClean="0"/>
              <a:t>‹#›</a:t>
            </a:fld>
            <a:endParaRPr lang="cs-CZ"/>
          </a:p>
        </p:txBody>
      </p:sp>
    </p:spTree>
    <p:extLst>
      <p:ext uri="{BB962C8B-B14F-4D97-AF65-F5344CB8AC3E}">
        <p14:creationId xmlns:p14="http://schemas.microsoft.com/office/powerpoint/2010/main" val="26808022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F93FFDB0-4F53-6B31-E75D-61A23DDEFDB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E59D58EE-22E0-C505-041A-049C2F0150B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D0EA13B5-B31E-1A6F-C3C4-B30DCD5B6A9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0B9846-7AE5-4DBC-9D7C-4B63455B89C5}" type="datetimeFigureOut">
              <a:rPr lang="cs-CZ" smtClean="0"/>
              <a:t>19.11.2024</a:t>
            </a:fld>
            <a:endParaRPr lang="cs-CZ"/>
          </a:p>
        </p:txBody>
      </p:sp>
      <p:sp>
        <p:nvSpPr>
          <p:cNvPr id="5" name="Zástupný symbol pro zápatí 4">
            <a:extLst>
              <a:ext uri="{FF2B5EF4-FFF2-40B4-BE49-F238E27FC236}">
                <a16:creationId xmlns:a16="http://schemas.microsoft.com/office/drawing/2014/main" id="{415FEAC8-B515-7D7A-2BBE-49238198F48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9498DAD9-B9B1-B4C0-F0FA-458DE26DCE6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DF0A56-B099-4725-95E4-640A200EBF0B}" type="slidenum">
              <a:rPr lang="cs-CZ" smtClean="0"/>
              <a:t>‹#›</a:t>
            </a:fld>
            <a:endParaRPr lang="cs-CZ"/>
          </a:p>
        </p:txBody>
      </p:sp>
    </p:spTree>
    <p:extLst>
      <p:ext uri="{BB962C8B-B14F-4D97-AF65-F5344CB8AC3E}">
        <p14:creationId xmlns:p14="http://schemas.microsoft.com/office/powerpoint/2010/main" val="2968551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tribune.cz/archiv/vedomi-zvirat-vedomi-lidske/" TargetMode="External"/><Relationship Id="rId2" Type="http://schemas.openxmlformats.org/officeDocument/2006/relationships/hyperlink" Target="https://www.actaeon.cz/dila/chauvet-jouventin-zvirata-uz-maji-vedomi/"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3E1C9B0-C483-A7D8-37B6-B42A7EB229AF}"/>
              </a:ext>
            </a:extLst>
          </p:cNvPr>
          <p:cNvSpPr>
            <a:spLocks noGrp="1"/>
          </p:cNvSpPr>
          <p:nvPr>
            <p:ph type="title"/>
          </p:nvPr>
        </p:nvSpPr>
        <p:spPr>
          <a:xfrm>
            <a:off x="838200" y="2443307"/>
            <a:ext cx="10515600" cy="1325563"/>
          </a:xfrm>
        </p:spPr>
        <p:txBody>
          <a:bodyPr/>
          <a:lstStyle/>
          <a:p>
            <a:pPr algn="ctr"/>
            <a:r>
              <a:rPr lang="cs-CZ" dirty="0"/>
              <a:t>Tělo – mysl – vědomí - duše</a:t>
            </a:r>
          </a:p>
        </p:txBody>
      </p:sp>
    </p:spTree>
    <p:extLst>
      <p:ext uri="{BB962C8B-B14F-4D97-AF65-F5344CB8AC3E}">
        <p14:creationId xmlns:p14="http://schemas.microsoft.com/office/powerpoint/2010/main" val="18556736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2F20F3C-5155-6749-F6D5-4415EC08946C}"/>
              </a:ext>
            </a:extLst>
          </p:cNvPr>
          <p:cNvSpPr>
            <a:spLocks noGrp="1"/>
          </p:cNvSpPr>
          <p:nvPr>
            <p:ph type="title"/>
          </p:nvPr>
        </p:nvSpPr>
        <p:spPr/>
        <p:txBody>
          <a:bodyPr/>
          <a:lstStyle/>
          <a:p>
            <a:r>
              <a:rPr lang="cs-CZ" dirty="0" err="1"/>
              <a:t>Neurovědecké</a:t>
            </a:r>
            <a:r>
              <a:rPr lang="cs-CZ" dirty="0"/>
              <a:t> teorie vědomí</a:t>
            </a:r>
          </a:p>
        </p:txBody>
      </p:sp>
      <p:sp>
        <p:nvSpPr>
          <p:cNvPr id="3" name="Zástupný obsah 2">
            <a:extLst>
              <a:ext uri="{FF2B5EF4-FFF2-40B4-BE49-F238E27FC236}">
                <a16:creationId xmlns:a16="http://schemas.microsoft.com/office/drawing/2014/main" id="{8DDCF432-D7B3-8486-C3D8-15B7017496CA}"/>
              </a:ext>
            </a:extLst>
          </p:cNvPr>
          <p:cNvSpPr>
            <a:spLocks noGrp="1"/>
          </p:cNvSpPr>
          <p:nvPr>
            <p:ph idx="1"/>
          </p:nvPr>
        </p:nvSpPr>
        <p:spPr/>
        <p:txBody>
          <a:bodyPr>
            <a:normAutofit fontScale="62500" lnSpcReduction="20000"/>
          </a:bodyPr>
          <a:lstStyle/>
          <a:p>
            <a:pPr marL="0" indent="0">
              <a:buNone/>
            </a:pPr>
            <a:r>
              <a:rPr lang="cs-CZ" dirty="0"/>
              <a:t>a) Teorie globálního pracovního prostoru (</a:t>
            </a:r>
            <a:r>
              <a:rPr lang="cs-CZ" dirty="0" err="1"/>
              <a:t>Global</a:t>
            </a:r>
            <a:r>
              <a:rPr lang="cs-CZ" dirty="0"/>
              <a:t> </a:t>
            </a:r>
            <a:r>
              <a:rPr lang="cs-CZ" dirty="0" err="1"/>
              <a:t>Workspace</a:t>
            </a:r>
            <a:r>
              <a:rPr lang="cs-CZ" dirty="0"/>
              <a:t> </a:t>
            </a:r>
            <a:r>
              <a:rPr lang="cs-CZ" dirty="0" err="1"/>
              <a:t>Theory</a:t>
            </a:r>
            <a:r>
              <a:rPr lang="cs-CZ" dirty="0"/>
              <a:t>, GWT):</a:t>
            </a:r>
          </a:p>
          <a:p>
            <a:pPr marL="0" indent="0">
              <a:buNone/>
            </a:pPr>
            <a:r>
              <a:rPr lang="cs-CZ" dirty="0"/>
              <a:t>Podle této teorie je vědomí výsledkem toho, jak různé části mozku sdílí informace. Mozek pracuje jako "globální pracovní prostor", kde neustále probíhá selekce informací, jež se následně šíří napříč neurální sítí. Vědomí je to, co se „dostane do centra pozornosti“ v tomto prostoru.</a:t>
            </a:r>
          </a:p>
          <a:p>
            <a:pPr marL="0" indent="0">
              <a:buNone/>
            </a:pPr>
            <a:r>
              <a:rPr lang="cs-CZ" dirty="0"/>
              <a:t>(Bernard </a:t>
            </a:r>
            <a:r>
              <a:rPr lang="cs-CZ" dirty="0" err="1"/>
              <a:t>Baars</a:t>
            </a:r>
            <a:r>
              <a:rPr lang="cs-CZ" dirty="0"/>
              <a:t>, 1988)</a:t>
            </a:r>
          </a:p>
          <a:p>
            <a:pPr marL="0" indent="0">
              <a:buNone/>
            </a:pPr>
            <a:endParaRPr lang="cs-CZ" dirty="0"/>
          </a:p>
          <a:p>
            <a:pPr marL="0" indent="0">
              <a:buNone/>
            </a:pPr>
            <a:r>
              <a:rPr lang="cs-CZ" dirty="0"/>
              <a:t>b) Teorie integrované informace (</a:t>
            </a:r>
            <a:r>
              <a:rPr lang="cs-CZ" dirty="0" err="1"/>
              <a:t>Integrated</a:t>
            </a:r>
            <a:r>
              <a:rPr lang="cs-CZ" dirty="0"/>
              <a:t> </a:t>
            </a:r>
            <a:r>
              <a:rPr lang="cs-CZ" dirty="0" err="1"/>
              <a:t>Information</a:t>
            </a:r>
            <a:r>
              <a:rPr lang="cs-CZ" dirty="0"/>
              <a:t> </a:t>
            </a:r>
            <a:r>
              <a:rPr lang="cs-CZ" dirty="0" err="1"/>
              <a:t>Theory</a:t>
            </a:r>
            <a:r>
              <a:rPr lang="cs-CZ" dirty="0"/>
              <a:t>, IIT):</a:t>
            </a:r>
          </a:p>
          <a:p>
            <a:pPr marL="0" indent="0">
              <a:buNone/>
            </a:pPr>
            <a:r>
              <a:rPr lang="cs-CZ" dirty="0"/>
              <a:t>Tato teorie se snaží kvantifikovat vědomí pomocí „</a:t>
            </a:r>
            <a:r>
              <a:rPr lang="el-GR" dirty="0"/>
              <a:t>Φ“ (</a:t>
            </a:r>
            <a:r>
              <a:rPr lang="cs-CZ" dirty="0"/>
              <a:t>fí), což měří úroveň integrace a propojenosti informací v systému. Čím více je systém schopný integrovat informace, tím vyšší úroveň vědomí má. Tato teorie navrhuje, že vědomí není exkluzivní pro lidi, ale může se vyskytovat i v jiných složitých systémech.</a:t>
            </a:r>
          </a:p>
          <a:p>
            <a:pPr marL="0" indent="0">
              <a:buNone/>
            </a:pPr>
            <a:r>
              <a:rPr lang="cs-CZ" dirty="0"/>
              <a:t>(</a:t>
            </a:r>
            <a:r>
              <a:rPr lang="cs-CZ" dirty="0" err="1"/>
              <a:t>Giulio</a:t>
            </a:r>
            <a:r>
              <a:rPr lang="cs-CZ" dirty="0"/>
              <a:t> </a:t>
            </a:r>
            <a:r>
              <a:rPr lang="cs-CZ" dirty="0" err="1"/>
              <a:t>Tononi</a:t>
            </a:r>
            <a:r>
              <a:rPr lang="cs-CZ" dirty="0"/>
              <a:t>, 2004)</a:t>
            </a:r>
          </a:p>
          <a:p>
            <a:pPr marL="0" indent="0">
              <a:buNone/>
            </a:pPr>
            <a:endParaRPr lang="cs-CZ" dirty="0"/>
          </a:p>
          <a:p>
            <a:pPr marL="0" indent="0">
              <a:buNone/>
            </a:pPr>
            <a:r>
              <a:rPr lang="cs-CZ" dirty="0"/>
              <a:t>c) Prediktivní zpracování (</a:t>
            </a:r>
            <a:r>
              <a:rPr lang="cs-CZ" dirty="0" err="1"/>
              <a:t>Predictive</a:t>
            </a:r>
            <a:r>
              <a:rPr lang="cs-CZ" dirty="0"/>
              <a:t> </a:t>
            </a:r>
            <a:r>
              <a:rPr lang="cs-CZ" dirty="0" err="1"/>
              <a:t>Processing</a:t>
            </a:r>
            <a:r>
              <a:rPr lang="cs-CZ" dirty="0"/>
              <a:t>):</a:t>
            </a:r>
          </a:p>
          <a:p>
            <a:pPr marL="0" indent="0">
              <a:buNone/>
            </a:pPr>
            <a:r>
              <a:rPr lang="cs-CZ" dirty="0"/>
              <a:t>Mozek podle této teorie funguje jako predikční stroj, který neustále vytváří modely světa na základě předchozích zkušeností a upravuje je podle přicházejících smyslových vstupů. Vědomí je výsledkem přesného sladění těchto předpovědí s realitou.</a:t>
            </a:r>
          </a:p>
        </p:txBody>
      </p:sp>
    </p:spTree>
    <p:extLst>
      <p:ext uri="{BB962C8B-B14F-4D97-AF65-F5344CB8AC3E}">
        <p14:creationId xmlns:p14="http://schemas.microsoft.com/office/powerpoint/2010/main" val="21010929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F1F3B91-4386-A7E0-D39B-A2C666F36AA6}"/>
              </a:ext>
            </a:extLst>
          </p:cNvPr>
          <p:cNvSpPr>
            <a:spLocks noGrp="1"/>
          </p:cNvSpPr>
          <p:nvPr>
            <p:ph type="title"/>
          </p:nvPr>
        </p:nvSpPr>
        <p:spPr/>
        <p:txBody>
          <a:bodyPr/>
          <a:lstStyle/>
          <a:p>
            <a:pPr algn="ctr"/>
            <a:r>
              <a:rPr lang="cs-CZ" dirty="0"/>
              <a:t>Filosofické přístupy</a:t>
            </a:r>
            <a:br>
              <a:rPr lang="cs-CZ" dirty="0"/>
            </a:br>
            <a:endParaRPr lang="cs-CZ" dirty="0"/>
          </a:p>
        </p:txBody>
      </p:sp>
      <p:sp>
        <p:nvSpPr>
          <p:cNvPr id="3" name="Zástupný obsah 2">
            <a:extLst>
              <a:ext uri="{FF2B5EF4-FFF2-40B4-BE49-F238E27FC236}">
                <a16:creationId xmlns:a16="http://schemas.microsoft.com/office/drawing/2014/main" id="{C6F72ACF-4D67-10D0-C395-69EEAC90EEB4}"/>
              </a:ext>
            </a:extLst>
          </p:cNvPr>
          <p:cNvSpPr>
            <a:spLocks noGrp="1"/>
          </p:cNvSpPr>
          <p:nvPr>
            <p:ph idx="1"/>
          </p:nvPr>
        </p:nvSpPr>
        <p:spPr/>
        <p:txBody>
          <a:bodyPr>
            <a:normAutofit fontScale="77500" lnSpcReduction="20000"/>
          </a:bodyPr>
          <a:lstStyle/>
          <a:p>
            <a:pPr marL="0" indent="0">
              <a:buNone/>
            </a:pPr>
            <a:r>
              <a:rPr lang="cs-CZ" dirty="0"/>
              <a:t>a) Dualismus:</a:t>
            </a:r>
          </a:p>
          <a:p>
            <a:pPr marL="0" indent="0">
              <a:buNone/>
            </a:pPr>
            <a:r>
              <a:rPr lang="cs-CZ" dirty="0"/>
              <a:t>Podle této teorie (spojené zejména s René </a:t>
            </a:r>
            <a:r>
              <a:rPr lang="cs-CZ" dirty="0" err="1"/>
              <a:t>Descartesem</a:t>
            </a:r>
            <a:r>
              <a:rPr lang="cs-CZ" dirty="0"/>
              <a:t>) je mysl oddělená od těla. Vědomí je tedy nehmotná substance, která nemůže být redukována na fyzické procesy v mozku.</a:t>
            </a:r>
          </a:p>
          <a:p>
            <a:pPr marL="0" indent="0">
              <a:buNone/>
            </a:pPr>
            <a:endParaRPr lang="cs-CZ" dirty="0"/>
          </a:p>
          <a:p>
            <a:pPr marL="0" indent="0">
              <a:buNone/>
            </a:pPr>
            <a:r>
              <a:rPr lang="cs-CZ" dirty="0"/>
              <a:t>b) Materialismus:</a:t>
            </a:r>
          </a:p>
          <a:p>
            <a:pPr marL="0" indent="0">
              <a:buNone/>
            </a:pPr>
            <a:r>
              <a:rPr lang="cs-CZ" dirty="0"/>
              <a:t>Na rozdíl od dualismu tvrdí, že vědomí je plně odvozeno od fyzických procesů v mozku. Filozofové jako Daniel </a:t>
            </a:r>
            <a:r>
              <a:rPr lang="cs-CZ" dirty="0" err="1"/>
              <a:t>Dennett</a:t>
            </a:r>
            <a:r>
              <a:rPr lang="cs-CZ" dirty="0"/>
              <a:t> zastávají názor, že vědomí je „iluze“ vytvořená komplexními neurálními interakcemi.</a:t>
            </a:r>
          </a:p>
          <a:p>
            <a:pPr marL="0" indent="0">
              <a:buNone/>
            </a:pPr>
            <a:endParaRPr lang="cs-CZ" dirty="0"/>
          </a:p>
          <a:p>
            <a:pPr marL="0" indent="0">
              <a:buNone/>
            </a:pPr>
            <a:r>
              <a:rPr lang="cs-CZ" dirty="0"/>
              <a:t>c) Fenomenologie:</a:t>
            </a:r>
          </a:p>
          <a:p>
            <a:pPr marL="0" indent="0">
              <a:buNone/>
            </a:pPr>
            <a:r>
              <a:rPr lang="cs-CZ" dirty="0"/>
              <a:t>Zabývá se přímou zkušeností a subjektivním vnímáním vědomí. Filosofové jako Edmund </a:t>
            </a:r>
            <a:r>
              <a:rPr lang="cs-CZ" dirty="0" err="1"/>
              <a:t>Husserl</a:t>
            </a:r>
            <a:r>
              <a:rPr lang="cs-CZ" dirty="0"/>
              <a:t> a Maurice </a:t>
            </a:r>
            <a:r>
              <a:rPr lang="cs-CZ" dirty="0" err="1"/>
              <a:t>Merleau</a:t>
            </a:r>
            <a:r>
              <a:rPr lang="cs-CZ" dirty="0"/>
              <a:t>-Ponty zkoumali vědomí jako „žité prožívání“ a zdůrazňovali jeho neoddělitelnost od tělesného a smyslového vnímání.</a:t>
            </a:r>
          </a:p>
          <a:p>
            <a:endParaRPr lang="cs-CZ" dirty="0"/>
          </a:p>
        </p:txBody>
      </p:sp>
    </p:spTree>
    <p:extLst>
      <p:ext uri="{BB962C8B-B14F-4D97-AF65-F5344CB8AC3E}">
        <p14:creationId xmlns:p14="http://schemas.microsoft.com/office/powerpoint/2010/main" val="36667821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C21DC0F3-1E23-C55D-C493-2E42A39E8919}"/>
              </a:ext>
            </a:extLst>
          </p:cNvPr>
          <p:cNvSpPr>
            <a:spLocks noGrp="1"/>
          </p:cNvSpPr>
          <p:nvPr>
            <p:ph idx="1"/>
          </p:nvPr>
        </p:nvSpPr>
        <p:spPr>
          <a:xfrm>
            <a:off x="838200" y="452582"/>
            <a:ext cx="10515600" cy="6114473"/>
          </a:xfrm>
        </p:spPr>
        <p:txBody>
          <a:bodyPr>
            <a:normAutofit fontScale="62500" lnSpcReduction="20000"/>
          </a:bodyPr>
          <a:lstStyle/>
          <a:p>
            <a:pPr marL="0" indent="0">
              <a:buNone/>
            </a:pPr>
            <a:endParaRPr lang="cs-CZ" dirty="0"/>
          </a:p>
          <a:p>
            <a:pPr marL="0" indent="0">
              <a:buNone/>
            </a:pPr>
            <a:r>
              <a:rPr lang="cs-CZ" sz="5900" dirty="0"/>
              <a:t>Evoluční přístup</a:t>
            </a:r>
          </a:p>
          <a:p>
            <a:pPr marL="0" indent="0">
              <a:buNone/>
            </a:pPr>
            <a:r>
              <a:rPr lang="cs-CZ" dirty="0"/>
              <a:t>a) Vědomí jako adaptace:</a:t>
            </a:r>
          </a:p>
          <a:p>
            <a:pPr marL="0" indent="0">
              <a:buNone/>
            </a:pPr>
            <a:r>
              <a:rPr lang="cs-CZ" dirty="0"/>
              <a:t>Podle této teorie je vědomí adaptací, která vznikla v průběhu evoluce, aby umožnila organizmům lépe reagovat na komplexní podněty. Umožňuje flexibilnější rozhodování a plánování budoucích akcí.</a:t>
            </a:r>
          </a:p>
          <a:p>
            <a:pPr marL="0" indent="0">
              <a:buNone/>
            </a:pPr>
            <a:endParaRPr lang="cs-CZ" dirty="0"/>
          </a:p>
          <a:p>
            <a:pPr marL="0" indent="0">
              <a:buNone/>
            </a:pPr>
            <a:r>
              <a:rPr lang="cs-CZ" dirty="0"/>
              <a:t>b) Hierarchické vědomí:</a:t>
            </a:r>
          </a:p>
          <a:p>
            <a:pPr marL="0" indent="0">
              <a:buNone/>
            </a:pPr>
            <a:r>
              <a:rPr lang="cs-CZ" dirty="0"/>
              <a:t>Vědomí se vyvíjí ve vrstvách. Základní formy vědomí (např. vnímání bolesti nebo radosti) mohou mít i zvířata, zatímco vyšší formy vědomí, jako sebereflexe, jsou specifické pro lidi.</a:t>
            </a:r>
          </a:p>
          <a:p>
            <a:pPr marL="0" indent="0">
              <a:buNone/>
            </a:pPr>
            <a:endParaRPr lang="cs-CZ" dirty="0"/>
          </a:p>
          <a:p>
            <a:pPr marL="0" indent="0">
              <a:buNone/>
            </a:pPr>
            <a:r>
              <a:rPr lang="cs-CZ" sz="5900" dirty="0"/>
              <a:t>Psychologické teorie vědomí</a:t>
            </a:r>
          </a:p>
          <a:p>
            <a:pPr marL="0" indent="0">
              <a:buNone/>
            </a:pPr>
            <a:r>
              <a:rPr lang="cs-CZ" dirty="0"/>
              <a:t>a) Freudovo rozdělení vědomí:</a:t>
            </a:r>
          </a:p>
          <a:p>
            <a:pPr marL="0" indent="0">
              <a:buNone/>
            </a:pPr>
            <a:r>
              <a:rPr lang="cs-CZ" dirty="0"/>
              <a:t>    Vědomé: To, co si aktivně uvědomujeme.</a:t>
            </a:r>
          </a:p>
          <a:p>
            <a:pPr marL="0" indent="0">
              <a:buNone/>
            </a:pPr>
            <a:r>
              <a:rPr lang="cs-CZ" dirty="0"/>
              <a:t>    Předvědomé: Informace, které lze snadno přivést do vědomí.</a:t>
            </a:r>
          </a:p>
          <a:p>
            <a:pPr marL="0" indent="0">
              <a:buNone/>
            </a:pPr>
            <a:r>
              <a:rPr lang="cs-CZ" dirty="0"/>
              <a:t>    Nevědomé: Skryté procesy a myšlenky, které ovlivňují chování, aniž bychom si je uvědomovali.</a:t>
            </a:r>
          </a:p>
          <a:p>
            <a:pPr marL="0" indent="0">
              <a:buNone/>
            </a:pPr>
            <a:endParaRPr lang="cs-CZ" dirty="0"/>
          </a:p>
          <a:p>
            <a:pPr marL="0" indent="0">
              <a:buNone/>
            </a:pPr>
            <a:r>
              <a:rPr lang="cs-CZ" dirty="0"/>
              <a:t>b) Jungovo kolektivní nevědomí:</a:t>
            </a:r>
          </a:p>
          <a:p>
            <a:pPr marL="0" indent="0">
              <a:buNone/>
            </a:pPr>
            <a:r>
              <a:rPr lang="cs-CZ" dirty="0"/>
              <a:t>Carl Jung přidal koncept „kolektivního nevědomí“, což je společná zásobárna archetypů a zkušeností, kterou sdílí celé lidstvo.</a:t>
            </a:r>
          </a:p>
        </p:txBody>
      </p:sp>
    </p:spTree>
    <p:extLst>
      <p:ext uri="{BB962C8B-B14F-4D97-AF65-F5344CB8AC3E}">
        <p14:creationId xmlns:p14="http://schemas.microsoft.com/office/powerpoint/2010/main" val="24654152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3942AEB9-3EAB-94E0-93F5-5634386B16FA}"/>
              </a:ext>
            </a:extLst>
          </p:cNvPr>
          <p:cNvSpPr>
            <a:spLocks noGrp="1"/>
          </p:cNvSpPr>
          <p:nvPr>
            <p:ph idx="1"/>
          </p:nvPr>
        </p:nvSpPr>
        <p:spPr>
          <a:xfrm>
            <a:off x="838200" y="591127"/>
            <a:ext cx="10515600" cy="5585836"/>
          </a:xfrm>
        </p:spPr>
        <p:txBody>
          <a:bodyPr>
            <a:normAutofit fontScale="85000" lnSpcReduction="20000"/>
          </a:bodyPr>
          <a:lstStyle/>
          <a:p>
            <a:pPr marL="0" indent="0">
              <a:buNone/>
            </a:pPr>
            <a:r>
              <a:rPr lang="cs-CZ" sz="3300" dirty="0"/>
              <a:t>Kvantová teorie vědomí</a:t>
            </a:r>
          </a:p>
          <a:p>
            <a:pPr marL="0" indent="0">
              <a:buNone/>
            </a:pPr>
            <a:r>
              <a:rPr lang="cs-CZ" dirty="0"/>
              <a:t>a) </a:t>
            </a:r>
            <a:r>
              <a:rPr lang="cs-CZ" dirty="0" err="1"/>
              <a:t>Orch</a:t>
            </a:r>
            <a:r>
              <a:rPr lang="cs-CZ" dirty="0"/>
              <a:t>-OR (</a:t>
            </a:r>
            <a:r>
              <a:rPr lang="cs-CZ" dirty="0" err="1"/>
              <a:t>Orchestrated</a:t>
            </a:r>
            <a:r>
              <a:rPr lang="cs-CZ" dirty="0"/>
              <a:t> </a:t>
            </a:r>
            <a:r>
              <a:rPr lang="cs-CZ" dirty="0" err="1"/>
              <a:t>Objective</a:t>
            </a:r>
            <a:r>
              <a:rPr lang="cs-CZ" dirty="0"/>
              <a:t> </a:t>
            </a:r>
            <a:r>
              <a:rPr lang="cs-CZ" dirty="0" err="1"/>
              <a:t>Reduction</a:t>
            </a:r>
            <a:r>
              <a:rPr lang="cs-CZ" dirty="0"/>
              <a:t>):</a:t>
            </a:r>
          </a:p>
          <a:p>
            <a:pPr marL="0" indent="0">
              <a:buNone/>
            </a:pPr>
            <a:r>
              <a:rPr lang="cs-CZ" dirty="0"/>
              <a:t>Roger </a:t>
            </a:r>
            <a:r>
              <a:rPr lang="cs-CZ" dirty="0" err="1"/>
              <a:t>Penrose</a:t>
            </a:r>
            <a:r>
              <a:rPr lang="cs-CZ" dirty="0"/>
              <a:t> a Stuart </a:t>
            </a:r>
            <a:r>
              <a:rPr lang="cs-CZ" dirty="0" err="1"/>
              <a:t>Hameroff</a:t>
            </a:r>
            <a:r>
              <a:rPr lang="cs-CZ" dirty="0"/>
              <a:t> navrhli, že vědomí je výsledkem kvantových procesů v </a:t>
            </a:r>
            <a:r>
              <a:rPr lang="cs-CZ" dirty="0" err="1"/>
              <a:t>mikrotubulách</a:t>
            </a:r>
            <a:r>
              <a:rPr lang="cs-CZ" dirty="0"/>
              <a:t> neuronů. Podle této teorie je vědomí spojeno s kvantovou fyzikou a jeho základní principy mohou přesahovat mozek.</a:t>
            </a:r>
          </a:p>
          <a:p>
            <a:pPr marL="0" indent="0">
              <a:buNone/>
            </a:pPr>
            <a:endParaRPr lang="cs-CZ" dirty="0"/>
          </a:p>
          <a:p>
            <a:pPr marL="0" indent="0">
              <a:buNone/>
            </a:pPr>
            <a:r>
              <a:rPr lang="cs-CZ" sz="3300" dirty="0"/>
              <a:t>Mystické a duchovní přístupy</a:t>
            </a:r>
          </a:p>
          <a:p>
            <a:pPr marL="0" indent="0">
              <a:buNone/>
            </a:pPr>
            <a:r>
              <a:rPr lang="cs-CZ" dirty="0"/>
              <a:t>a) Východní filosofie:</a:t>
            </a:r>
          </a:p>
          <a:p>
            <a:pPr marL="0" indent="0">
              <a:buNone/>
            </a:pPr>
            <a:r>
              <a:rPr lang="cs-CZ" dirty="0"/>
              <a:t>Východní tradice, jako je buddhismus a hinduismus, považují vědomí za něco, co přesahuje fyzické tělo. Vědomí je vnímáno jako univerzální, spojované s vyššími stavy meditace nebo osvícení.</a:t>
            </a:r>
          </a:p>
          <a:p>
            <a:pPr marL="0" indent="0">
              <a:buNone/>
            </a:pPr>
            <a:endParaRPr lang="cs-CZ" dirty="0"/>
          </a:p>
          <a:p>
            <a:pPr marL="0" indent="0">
              <a:buNone/>
            </a:pPr>
            <a:r>
              <a:rPr lang="cs-CZ" dirty="0"/>
              <a:t>b) Panpsychismus:</a:t>
            </a:r>
          </a:p>
          <a:p>
            <a:pPr marL="0" indent="0">
              <a:buNone/>
            </a:pPr>
            <a:r>
              <a:rPr lang="cs-CZ" dirty="0"/>
              <a:t>Tato teorie navrhuje, že vědomí je základní vlastností všech věcí, nejen lidí nebo zvířat. I neživé objekty by mohly mít elementární formu vědomí.</a:t>
            </a:r>
          </a:p>
        </p:txBody>
      </p:sp>
    </p:spTree>
    <p:extLst>
      <p:ext uri="{BB962C8B-B14F-4D97-AF65-F5344CB8AC3E}">
        <p14:creationId xmlns:p14="http://schemas.microsoft.com/office/powerpoint/2010/main" val="8440911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4026210C-C97F-3ABC-679B-14E0A352304B}"/>
              </a:ext>
            </a:extLst>
          </p:cNvPr>
          <p:cNvSpPr>
            <a:spLocks noGrp="1"/>
          </p:cNvSpPr>
          <p:nvPr>
            <p:ph idx="1"/>
          </p:nvPr>
        </p:nvSpPr>
        <p:spPr>
          <a:xfrm>
            <a:off x="838200" y="566057"/>
            <a:ext cx="10515600" cy="5610906"/>
          </a:xfrm>
        </p:spPr>
        <p:txBody>
          <a:bodyPr>
            <a:normAutofit fontScale="92500" lnSpcReduction="20000"/>
          </a:bodyPr>
          <a:lstStyle/>
          <a:p>
            <a:pPr marL="0" indent="0">
              <a:buNone/>
            </a:pPr>
            <a:r>
              <a:rPr lang="cs-CZ" b="1" dirty="0"/>
              <a:t>JAK TO VIDÍ BĚŽNÍ LIDÉ?</a:t>
            </a:r>
          </a:p>
          <a:p>
            <a:pPr marL="0" indent="0">
              <a:buNone/>
            </a:pPr>
            <a:endParaRPr lang="cs-CZ" dirty="0"/>
          </a:p>
          <a:p>
            <a:pPr marL="0" indent="0">
              <a:buNone/>
            </a:pPr>
            <a:r>
              <a:rPr lang="cs-CZ" dirty="0"/>
              <a:t>Finsko, 552 účastníků</a:t>
            </a:r>
          </a:p>
          <a:p>
            <a:r>
              <a:rPr lang="cs-CZ" dirty="0"/>
              <a:t> 7,4% respondentů - Přisuzovali všechny procesy pouze mozku</a:t>
            </a:r>
          </a:p>
          <a:p>
            <a:r>
              <a:rPr lang="cs-CZ" dirty="0"/>
              <a:t>45% respondentů - Přisuzovali procesy mozku a mysli</a:t>
            </a:r>
          </a:p>
          <a:p>
            <a:r>
              <a:rPr lang="cs-CZ" dirty="0"/>
              <a:t>48% respondentů - Přisuzovali procesy mozku, mysli i duši</a:t>
            </a:r>
          </a:p>
          <a:p>
            <a:endParaRPr lang="cs-CZ" dirty="0"/>
          </a:p>
          <a:p>
            <a:r>
              <a:rPr lang="cs-CZ" dirty="0"/>
              <a:t>"Když je člověk mrtvý, je stále schopen..." 0 = ne, 1 = ano ( 6 kategorií: biologické procesy, psychobiologické procesy, vnímání, touhy, emoce a přesvědčení)</a:t>
            </a:r>
          </a:p>
          <a:p>
            <a:r>
              <a:rPr lang="cs-CZ" dirty="0"/>
              <a:t>stejných 21 procesů - pro každý proces se ptali na nezbytnost:(1 = silně nesouhlasím, 5 = silně souhlasím)</a:t>
            </a:r>
          </a:p>
          <a:p>
            <a:r>
              <a:rPr lang="cs-CZ" dirty="0"/>
              <a:t>a) mozek b) mysl c) duše (Př. "Když má člověk žízeň, vyžaduje to: ……)</a:t>
            </a:r>
          </a:p>
          <a:p>
            <a:r>
              <a:rPr lang="cs-CZ" dirty="0"/>
              <a:t>tvrzení "Duše existuje dál, i když tělo může zemřít (1 = silně nesouhlasím, 5 = silně souhlasím)</a:t>
            </a:r>
          </a:p>
        </p:txBody>
      </p:sp>
    </p:spTree>
    <p:extLst>
      <p:ext uri="{BB962C8B-B14F-4D97-AF65-F5344CB8AC3E}">
        <p14:creationId xmlns:p14="http://schemas.microsoft.com/office/powerpoint/2010/main" val="8982153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C01E0BB-B35C-8377-776E-072832F8ABAE}"/>
              </a:ext>
            </a:extLst>
          </p:cNvPr>
          <p:cNvSpPr>
            <a:spLocks noGrp="1"/>
          </p:cNvSpPr>
          <p:nvPr>
            <p:ph type="title"/>
          </p:nvPr>
        </p:nvSpPr>
        <p:spPr/>
        <p:txBody>
          <a:bodyPr/>
          <a:lstStyle/>
          <a:p>
            <a:r>
              <a:rPr lang="cs-CZ" dirty="0"/>
              <a:t>Mají zvířata vědomí?</a:t>
            </a:r>
          </a:p>
        </p:txBody>
      </p:sp>
      <p:sp>
        <p:nvSpPr>
          <p:cNvPr id="3" name="Zástupný obsah 2">
            <a:extLst>
              <a:ext uri="{FF2B5EF4-FFF2-40B4-BE49-F238E27FC236}">
                <a16:creationId xmlns:a16="http://schemas.microsoft.com/office/drawing/2014/main" id="{FC32BD8A-501F-418E-5AA4-44F8F271965F}"/>
              </a:ext>
            </a:extLst>
          </p:cNvPr>
          <p:cNvSpPr>
            <a:spLocks noGrp="1"/>
          </p:cNvSpPr>
          <p:nvPr>
            <p:ph idx="1"/>
          </p:nvPr>
        </p:nvSpPr>
        <p:spPr/>
        <p:txBody>
          <a:bodyPr/>
          <a:lstStyle/>
          <a:p>
            <a:r>
              <a:rPr lang="cs-CZ" dirty="0">
                <a:hlinkClick r:id="rId2"/>
              </a:rPr>
              <a:t>https://www.actaeon.cz/dila/chauvet-jouventin-zvirata-uz-maji-vedomi/</a:t>
            </a:r>
            <a:endParaRPr lang="cs-CZ" dirty="0"/>
          </a:p>
          <a:p>
            <a:endParaRPr lang="cs-CZ" dirty="0"/>
          </a:p>
          <a:p>
            <a:r>
              <a:rPr lang="cs-CZ" dirty="0">
                <a:hlinkClick r:id="rId3"/>
              </a:rPr>
              <a:t>https://www.tribune.cz/archiv/vedomi-zvirat-vedomi-lidske/#</a:t>
            </a:r>
            <a:endParaRPr lang="cs-CZ" dirty="0"/>
          </a:p>
          <a:p>
            <a:endParaRPr lang="cs-CZ" dirty="0"/>
          </a:p>
          <a:p>
            <a:endParaRPr lang="cs-CZ" dirty="0"/>
          </a:p>
        </p:txBody>
      </p:sp>
    </p:spTree>
    <p:extLst>
      <p:ext uri="{BB962C8B-B14F-4D97-AF65-F5344CB8AC3E}">
        <p14:creationId xmlns:p14="http://schemas.microsoft.com/office/powerpoint/2010/main" val="63841754"/>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80</TotalTime>
  <Words>758</Words>
  <Application>Microsoft Office PowerPoint</Application>
  <PresentationFormat>Širokoúhlá obrazovka</PresentationFormat>
  <Paragraphs>62</Paragraphs>
  <Slides>7</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7</vt:i4>
      </vt:variant>
    </vt:vector>
  </HeadingPairs>
  <TitlesOfParts>
    <vt:vector size="11" baseType="lpstr">
      <vt:lpstr>Arial</vt:lpstr>
      <vt:lpstr>Calibri</vt:lpstr>
      <vt:lpstr>Calibri Light</vt:lpstr>
      <vt:lpstr>Motiv Office</vt:lpstr>
      <vt:lpstr>Tělo – mysl – vědomí - duše</vt:lpstr>
      <vt:lpstr>Neurovědecké teorie vědomí</vt:lpstr>
      <vt:lpstr>Filosofické přístupy </vt:lpstr>
      <vt:lpstr>Prezentace aplikace PowerPoint</vt:lpstr>
      <vt:lpstr>Prezentace aplikace PowerPoint</vt:lpstr>
      <vt:lpstr>Prezentace aplikace PowerPoint</vt:lpstr>
      <vt:lpstr>Mají zvířata vědomí?</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Neurovědecké teorie vědomí</dc:title>
  <dc:creator>Trnková Lorencová Radmila</dc:creator>
  <cp:lastModifiedBy>Trnková Lorencová Radmila</cp:lastModifiedBy>
  <cp:revision>4</cp:revision>
  <dcterms:created xsi:type="dcterms:W3CDTF">2024-11-19T08:28:33Z</dcterms:created>
  <dcterms:modified xsi:type="dcterms:W3CDTF">2024-11-19T11:09:06Z</dcterms:modified>
</cp:coreProperties>
</file>